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1" r:id="rId2"/>
    <p:sldId id="2562" r:id="rId3"/>
    <p:sldId id="2563" r:id="rId4"/>
    <p:sldId id="2564" r:id="rId5"/>
    <p:sldId id="2565" r:id="rId6"/>
    <p:sldId id="2566" r:id="rId7"/>
    <p:sldId id="2567" r:id="rId8"/>
    <p:sldId id="2568" r:id="rId9"/>
    <p:sldId id="2569" r:id="rId10"/>
    <p:sldId id="2570" r:id="rId11"/>
    <p:sldId id="2571" r:id="rId12"/>
    <p:sldId id="2572" r:id="rId13"/>
    <p:sldId id="2573" r:id="rId14"/>
    <p:sldId id="2574" r:id="rId15"/>
    <p:sldId id="2575" r:id="rId16"/>
    <p:sldId id="2576" r:id="rId17"/>
    <p:sldId id="2577" r:id="rId18"/>
    <p:sldId id="2578" r:id="rId19"/>
    <p:sldId id="2579" r:id="rId20"/>
    <p:sldId id="2580" r:id="rId21"/>
    <p:sldId id="2581" r:id="rId22"/>
    <p:sldId id="2582" r:id="rId23"/>
    <p:sldId id="2583"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ワイヤレススピーカーの市場調査結果: 現状分析と将来展望" id="{E6A233E6-904A-4AD1-A70E-DC3EBECD6F3B}">
          <p14:sldIdLst>
            <p14:sldId id="2561"/>
            <p14:sldId id="2562"/>
          </p14:sldIdLst>
        </p14:section>
        <p14:section name="ワイヤレススピーカー市場の概要" id="{B80B8B4D-2AF9-4577-B74C-263FEC4EA0F2}">
          <p14:sldIdLst>
            <p14:sldId id="2563"/>
            <p14:sldId id="2564"/>
            <p14:sldId id="2565"/>
            <p14:sldId id="2566"/>
          </p14:sldIdLst>
        </p14:section>
        <p14:section name="消費者動向と需要分析" id="{9C045A6D-ACF0-4635-AA45-1F2192FF16CA}">
          <p14:sldIdLst>
            <p14:sldId id="2567"/>
            <p14:sldId id="2568"/>
            <p14:sldId id="2569"/>
            <p14:sldId id="2570"/>
          </p14:sldIdLst>
        </p14:section>
        <p14:section name="競争環境の分析" id="{E8F35A2D-16B5-44E9-92B4-7EABEC96ADA6}">
          <p14:sldIdLst>
            <p14:sldId id="2571"/>
            <p14:sldId id="2572"/>
            <p14:sldId id="2573"/>
            <p14:sldId id="2574"/>
          </p14:sldIdLst>
        </p14:section>
        <p14:section name="地域別市場分析" id="{D1DCE1FD-DEE7-451F-ACA6-26BCAB446A95}">
          <p14:sldIdLst>
            <p14:sldId id="2575"/>
            <p14:sldId id="2576"/>
            <p14:sldId id="2577"/>
            <p14:sldId id="2578"/>
          </p14:sldIdLst>
        </p14:section>
        <p14:section name="将来の予測と市場機会" id="{79D47325-7DE2-48B1-B642-8A08D46CFDE6}">
          <p14:sldIdLst>
            <p14:sldId id="2579"/>
            <p14:sldId id="2580"/>
            <p14:sldId id="2581"/>
            <p14:sldId id="2582"/>
          </p14:sldIdLst>
        </p14:section>
        <p14:section name="結論" id="{23D69949-2EE5-4171-B24E-A2E300E33F4B}">
          <p14:sldIdLst>
            <p14:sldId id="25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p:cViewPr varScale="1">
        <p:scale>
          <a:sx n="71" d="100"/>
          <a:sy n="71" d="100"/>
        </p:scale>
        <p:origin x="672" y="28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97EC9-DB85-4995-8197-ABFBB2502E46}" type="doc">
      <dgm:prSet loTypeId="urn:microsoft.com/office/officeart/2024/3/layout/verticalVisualTextBlock1" loCatId="Picture" qsTypeId="urn:microsoft.com/office/officeart/2005/8/quickstyle/simple4" qsCatId="simple" csTypeId="urn:microsoft.com/office/officeart/2005/8/colors/accent0_2" csCatId="mainScheme" phldr="1"/>
      <dgm:spPr/>
      <dgm:t>
        <a:bodyPr/>
        <a:lstStyle/>
        <a:p>
          <a:endParaRPr kumimoji="1" lang="ja-JP" altLang="en-US"/>
        </a:p>
      </dgm:t>
    </dgm:pt>
    <dgm:pt modelId="{46B3FE75-0CAD-421F-A4AE-FD7AA17C2908}">
      <dgm:prSet/>
      <dgm:spPr/>
      <dgm:t>
        <a:bodyPr/>
        <a:lstStyle/>
        <a:p>
          <a:pPr>
            <a:lnSpc>
              <a:spcPct val="100000"/>
            </a:lnSpc>
            <a:defRPr b="1"/>
          </a:pPr>
          <a:r>
            <a:rPr lang="ja-JP"/>
            <a:t>市場の成長</a:t>
          </a:r>
        </a:p>
      </dgm:t>
    </dgm:pt>
    <dgm:pt modelId="{8CA27CAC-F128-4948-A65D-F8AB9174675B}" type="parTrans" cxnId="{078A75E3-0A9C-4523-8AB2-8085C5B001ED}">
      <dgm:prSet/>
      <dgm:spPr/>
      <dgm:t>
        <a:bodyPr/>
        <a:lstStyle/>
        <a:p>
          <a:endParaRPr kumimoji="1" lang="ja-JP" altLang="en-US"/>
        </a:p>
      </dgm:t>
    </dgm:pt>
    <dgm:pt modelId="{7F7CC383-54FD-4149-A297-E225E11AE47E}" type="sibTrans" cxnId="{078A75E3-0A9C-4523-8AB2-8085C5B001ED}">
      <dgm:prSet/>
      <dgm:spPr/>
      <dgm:t>
        <a:bodyPr/>
        <a:lstStyle/>
        <a:p>
          <a:pPr>
            <a:lnSpc>
              <a:spcPct val="100000"/>
            </a:lnSpc>
            <a:defRPr b="1"/>
          </a:pPr>
          <a:endParaRPr kumimoji="1" lang="ja-JP" altLang="en-US"/>
        </a:p>
      </dgm:t>
    </dgm:pt>
    <dgm:pt modelId="{831E4596-8A37-4E67-A2F2-9F6C2F82DED4}">
      <dgm:prSet/>
      <dgm:spPr/>
      <dgm:t>
        <a:bodyPr/>
        <a:lstStyle/>
        <a:p>
          <a:pPr>
            <a:lnSpc>
              <a:spcPct val="100000"/>
            </a:lnSpc>
          </a:pPr>
          <a:r>
            <a:rPr lang="ja-JP"/>
            <a:t>ワイヤレススピーカー市場は過去数年間で急速に成長しており、音楽ストリーミングが主要な要因です。</a:t>
          </a:r>
        </a:p>
      </dgm:t>
    </dgm:pt>
    <dgm:pt modelId="{C7F32B42-DBAF-4CB1-B9ED-420121E7DBB9}" type="parTrans" cxnId="{A503D632-5024-41BF-AD07-53C0FF04171C}">
      <dgm:prSet/>
      <dgm:spPr/>
      <dgm:t>
        <a:bodyPr/>
        <a:lstStyle/>
        <a:p>
          <a:endParaRPr kumimoji="1" lang="ja-JP" altLang="en-US"/>
        </a:p>
      </dgm:t>
    </dgm:pt>
    <dgm:pt modelId="{807A9EF1-5C26-4930-82ED-29E5929BCEC6}" type="sibTrans" cxnId="{A503D632-5024-41BF-AD07-53C0FF04171C}">
      <dgm:prSet/>
      <dgm:spPr/>
      <dgm:t>
        <a:bodyPr/>
        <a:lstStyle/>
        <a:p>
          <a:endParaRPr kumimoji="1" lang="ja-JP" altLang="en-US"/>
        </a:p>
      </dgm:t>
    </dgm:pt>
    <dgm:pt modelId="{F84249F0-9BD6-4DB0-B77D-45B063F52C01}">
      <dgm:prSet/>
      <dgm:spPr/>
      <dgm:t>
        <a:bodyPr/>
        <a:lstStyle/>
        <a:p>
          <a:pPr>
            <a:lnSpc>
              <a:spcPct val="100000"/>
            </a:lnSpc>
            <a:defRPr b="1"/>
          </a:pPr>
          <a:r>
            <a:rPr lang="ja-JP"/>
            <a:t>消費者の行動</a:t>
          </a:r>
        </a:p>
      </dgm:t>
    </dgm:pt>
    <dgm:pt modelId="{8CBC1760-43A5-4604-A42F-3C6B2AAA24CB}" type="parTrans" cxnId="{DF1906A2-9512-407E-BD72-CE123CDD754D}">
      <dgm:prSet/>
      <dgm:spPr/>
      <dgm:t>
        <a:bodyPr/>
        <a:lstStyle/>
        <a:p>
          <a:endParaRPr kumimoji="1" lang="ja-JP" altLang="en-US"/>
        </a:p>
      </dgm:t>
    </dgm:pt>
    <dgm:pt modelId="{503ED5A4-3BCB-4AC1-B277-9A636873EA76}" type="sibTrans" cxnId="{DF1906A2-9512-407E-BD72-CE123CDD754D}">
      <dgm:prSet/>
      <dgm:spPr/>
      <dgm:t>
        <a:bodyPr/>
        <a:lstStyle/>
        <a:p>
          <a:pPr>
            <a:lnSpc>
              <a:spcPct val="100000"/>
            </a:lnSpc>
            <a:defRPr b="1"/>
          </a:pPr>
          <a:endParaRPr kumimoji="1" lang="ja-JP" altLang="en-US"/>
        </a:p>
      </dgm:t>
    </dgm:pt>
    <dgm:pt modelId="{85029722-29E9-4512-B67B-B298891AE21A}">
      <dgm:prSet/>
      <dgm:spPr/>
      <dgm:t>
        <a:bodyPr/>
        <a:lstStyle/>
        <a:p>
          <a:pPr>
            <a:lnSpc>
              <a:spcPct val="100000"/>
            </a:lnSpc>
          </a:pPr>
          <a:r>
            <a:rPr lang="ja-JP"/>
            <a:t>音楽ストリーミングの普及により、消費者はワイヤレススピーカーを好むようになっています。</a:t>
          </a:r>
        </a:p>
      </dgm:t>
    </dgm:pt>
    <dgm:pt modelId="{EB84A84F-38B0-42E3-AE9E-4E3857C2E884}" type="parTrans" cxnId="{180846CC-C525-43AC-BAB6-B2B6AA3B6F63}">
      <dgm:prSet/>
      <dgm:spPr/>
      <dgm:t>
        <a:bodyPr/>
        <a:lstStyle/>
        <a:p>
          <a:endParaRPr kumimoji="1" lang="ja-JP" altLang="en-US"/>
        </a:p>
      </dgm:t>
    </dgm:pt>
    <dgm:pt modelId="{C5935973-E5D2-4B02-BF51-55153ECBB17A}" type="sibTrans" cxnId="{180846CC-C525-43AC-BAB6-B2B6AA3B6F63}">
      <dgm:prSet/>
      <dgm:spPr/>
      <dgm:t>
        <a:bodyPr/>
        <a:lstStyle/>
        <a:p>
          <a:endParaRPr kumimoji="1" lang="ja-JP" altLang="en-US"/>
        </a:p>
      </dgm:t>
    </dgm:pt>
    <dgm:pt modelId="{26E7B756-7159-4B48-AC98-88F163417D96}">
      <dgm:prSet/>
      <dgm:spPr/>
      <dgm:t>
        <a:bodyPr/>
        <a:lstStyle/>
        <a:p>
          <a:pPr>
            <a:lnSpc>
              <a:spcPct val="100000"/>
            </a:lnSpc>
            <a:defRPr b="1"/>
          </a:pPr>
          <a:r>
            <a:rPr lang="ja-JP"/>
            <a:t>スマートホームの普及</a:t>
          </a:r>
        </a:p>
      </dgm:t>
    </dgm:pt>
    <dgm:pt modelId="{5E0A57D7-B419-4E43-B50D-3DF6F8A685A5}" type="parTrans" cxnId="{AD71C24E-3646-4FCF-86C8-810B6DA4AC37}">
      <dgm:prSet/>
      <dgm:spPr/>
      <dgm:t>
        <a:bodyPr/>
        <a:lstStyle/>
        <a:p>
          <a:endParaRPr kumimoji="1" lang="ja-JP" altLang="en-US"/>
        </a:p>
      </dgm:t>
    </dgm:pt>
    <dgm:pt modelId="{AF0EAC8D-7E6D-4A72-8408-CE266FA184F8}" type="sibTrans" cxnId="{AD71C24E-3646-4FCF-86C8-810B6DA4AC37}">
      <dgm:prSet/>
      <dgm:spPr/>
      <dgm:t>
        <a:bodyPr/>
        <a:lstStyle/>
        <a:p>
          <a:endParaRPr kumimoji="1" lang="ja-JP" altLang="en-US"/>
        </a:p>
      </dgm:t>
    </dgm:pt>
    <dgm:pt modelId="{23935159-1D94-4D12-8E92-E9FBC6BB2625}">
      <dgm:prSet/>
      <dgm:spPr/>
      <dgm:t>
        <a:bodyPr/>
        <a:lstStyle/>
        <a:p>
          <a:pPr>
            <a:lnSpc>
              <a:spcPct val="100000"/>
            </a:lnSpc>
          </a:pPr>
          <a:r>
            <a:rPr lang="ja-JP"/>
            <a:t>スマートホームデバイスの増加は、ワイヤレススピーカーの需要をさらに押し上げています。</a:t>
          </a:r>
        </a:p>
      </dgm:t>
    </dgm:pt>
    <dgm:pt modelId="{22DF84D2-D234-43F3-A2AF-04F49D262388}" type="parTrans" cxnId="{133B626C-C0B4-4322-A8FB-78D6F6C8E4CA}">
      <dgm:prSet/>
      <dgm:spPr/>
      <dgm:t>
        <a:bodyPr/>
        <a:lstStyle/>
        <a:p>
          <a:endParaRPr kumimoji="1" lang="ja-JP" altLang="en-US"/>
        </a:p>
      </dgm:t>
    </dgm:pt>
    <dgm:pt modelId="{A0704628-D172-441F-984E-E2E6C01FF533}" type="sibTrans" cxnId="{133B626C-C0B4-4322-A8FB-78D6F6C8E4CA}">
      <dgm:prSet/>
      <dgm:spPr/>
      <dgm:t>
        <a:bodyPr/>
        <a:lstStyle/>
        <a:p>
          <a:endParaRPr kumimoji="1" lang="ja-JP" altLang="en-US"/>
        </a:p>
      </dgm:t>
    </dgm:pt>
    <dgm:pt modelId="{643B87FB-BC1A-4896-86F6-D4FBA4EDE37B}" type="pres">
      <dgm:prSet presAssocID="{35597EC9-DB85-4995-8197-ABFBB2502E46}" presName="Root" presStyleCnt="0">
        <dgm:presLayoutVars>
          <dgm:dir/>
          <dgm:resizeHandles val="exact"/>
        </dgm:presLayoutVars>
      </dgm:prSet>
      <dgm:spPr/>
    </dgm:pt>
    <dgm:pt modelId="{D8EFF796-0CA9-4AD3-BB3F-099927ECC453}" type="pres">
      <dgm:prSet presAssocID="{46B3FE75-0CAD-421F-A4AE-FD7AA17C2908}" presName="Composite" presStyleCnt="0"/>
      <dgm:spPr/>
    </dgm:pt>
    <dgm:pt modelId="{8FB6ABDA-0037-45BC-A4C9-957D358FFE2B}" type="pres">
      <dgm:prSet presAssocID="{46B3FE75-0CAD-421F-A4AE-FD7AA17C2908}" presName="Picture"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l="5691" r="11311" b="2"/>
          <a:stretch/>
        </a:blipFill>
      </dgm:spPr>
      <dgm:extLst>
        <a:ext uri="{E40237B7-FDA0-4F09-8148-C483321AD2D9}">
          <dgm14:cNvPr xmlns:dgm14="http://schemas.microsoft.com/office/drawing/2010/diagram" id="0" name="" descr="原油価格と需要の希望に満ちた下落を示す棒グラフの図。iStockの新規登録 以下をクリックしてサインアップを完了してください。"/>
        </a:ext>
      </dgm:extLst>
    </dgm:pt>
    <dgm:pt modelId="{6A59EAD4-7E2B-4F8A-81C8-16C3B0B93545}" type="pres">
      <dgm:prSet presAssocID="{46B3FE75-0CAD-421F-A4AE-FD7AA17C2908}" presName="Subtitle" presStyleLbl="revTx" presStyleIdx="0" presStyleCnt="6">
        <dgm:presLayoutVars>
          <dgm:chMax val="0"/>
          <dgm:bulletEnabled/>
        </dgm:presLayoutVars>
      </dgm:prSet>
      <dgm:spPr/>
    </dgm:pt>
    <dgm:pt modelId="{FC9305A7-B21B-4224-AD2E-3304A49849D9}" type="pres">
      <dgm:prSet presAssocID="{46B3FE75-0CAD-421F-A4AE-FD7AA17C2908}" presName="Description" presStyleLbl="revTx" presStyleIdx="1" presStyleCnt="6">
        <dgm:presLayoutVars>
          <dgm:bulletEnabled/>
        </dgm:presLayoutVars>
      </dgm:prSet>
      <dgm:spPr/>
    </dgm:pt>
    <dgm:pt modelId="{9FAE183A-1D0B-4192-BFEC-F7618BC72374}" type="pres">
      <dgm:prSet presAssocID="{7F7CC383-54FD-4149-A297-E225E11AE47E}" presName="sibTrans" presStyleLbl="sibTrans2D1" presStyleIdx="0" presStyleCnt="0"/>
      <dgm:spPr/>
    </dgm:pt>
    <dgm:pt modelId="{651BDE95-05F0-4E23-B986-6967404BF551}" type="pres">
      <dgm:prSet presAssocID="{F84249F0-9BD6-4DB0-B77D-45B063F52C01}" presName="Composite" presStyleCnt="0"/>
      <dgm:spPr/>
    </dgm:pt>
    <dgm:pt modelId="{CFC5849A-E564-49BD-AAD5-AAF5B204F0D0}" type="pres">
      <dgm:prSet presAssocID="{F84249F0-9BD6-4DB0-B77D-45B063F52C01}" presName="Picture"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l="1" r="-4" b="-2"/>
          <a:stretch/>
        </a:blipFill>
      </dgm:spPr>
      <dgm:extLst>
        <a:ext uri="{E40237B7-FDA0-4F09-8148-C483321AD2D9}">
          <dgm14:cNvPr xmlns:dgm14="http://schemas.microsoft.com/office/drawing/2010/diagram" id="0" name="" descr="スピーカーのクローズアップ"/>
        </a:ext>
      </dgm:extLst>
    </dgm:pt>
    <dgm:pt modelId="{FF57AED5-452B-47F3-9BBA-A133DA1C19D0}" type="pres">
      <dgm:prSet presAssocID="{F84249F0-9BD6-4DB0-B77D-45B063F52C01}" presName="Subtitle" presStyleLbl="revTx" presStyleIdx="2" presStyleCnt="6">
        <dgm:presLayoutVars>
          <dgm:chMax val="0"/>
          <dgm:bulletEnabled/>
        </dgm:presLayoutVars>
      </dgm:prSet>
      <dgm:spPr/>
    </dgm:pt>
    <dgm:pt modelId="{D57702FC-810B-4138-822B-212AAB16990A}" type="pres">
      <dgm:prSet presAssocID="{F84249F0-9BD6-4DB0-B77D-45B063F52C01}" presName="Description" presStyleLbl="revTx" presStyleIdx="3" presStyleCnt="6">
        <dgm:presLayoutVars>
          <dgm:bulletEnabled/>
        </dgm:presLayoutVars>
      </dgm:prSet>
      <dgm:spPr/>
    </dgm:pt>
    <dgm:pt modelId="{6541769C-520B-4A60-BDD1-F3A5EF5E593D}" type="pres">
      <dgm:prSet presAssocID="{503ED5A4-3BCB-4AC1-B277-9A636873EA76}" presName="sibTrans" presStyleLbl="sibTrans2D1" presStyleIdx="0" presStyleCnt="0"/>
      <dgm:spPr/>
    </dgm:pt>
    <dgm:pt modelId="{5736374F-61BD-4BC1-A035-866B9D9592BA}" type="pres">
      <dgm:prSet presAssocID="{26E7B756-7159-4B48-AC98-88F163417D96}" presName="Composite" presStyleCnt="0"/>
      <dgm:spPr/>
    </dgm:pt>
    <dgm:pt modelId="{A9D324D4-E0CC-4CB7-AC46-8243318BAC90}" type="pres">
      <dgm:prSet presAssocID="{26E7B756-7159-4B48-AC98-88F163417D96}" presName="Picture"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l="21610" r="11886" b="-6"/>
          <a:stretch/>
        </a:blipFill>
      </dgm:spPr>
      <dgm:extLst>
        <a:ext uri="{E40237B7-FDA0-4F09-8148-C483321AD2D9}">
          <dgm14:cNvPr xmlns:dgm14="http://schemas.microsoft.com/office/drawing/2010/diagram" id="0" name="" descr="現代のリビングルームにあるロボット掃除機と空気清浄機"/>
        </a:ext>
      </dgm:extLst>
    </dgm:pt>
    <dgm:pt modelId="{EEA4E328-6B10-452C-A22C-3C9DEE48C39F}" type="pres">
      <dgm:prSet presAssocID="{26E7B756-7159-4B48-AC98-88F163417D96}" presName="Subtitle" presStyleLbl="revTx" presStyleIdx="4" presStyleCnt="6">
        <dgm:presLayoutVars>
          <dgm:chMax val="0"/>
          <dgm:bulletEnabled/>
        </dgm:presLayoutVars>
      </dgm:prSet>
      <dgm:spPr/>
    </dgm:pt>
    <dgm:pt modelId="{5A64E9B5-5FA7-4CC3-8428-10B5AE745C38}" type="pres">
      <dgm:prSet presAssocID="{26E7B756-7159-4B48-AC98-88F163417D96}" presName="Description" presStyleLbl="revTx" presStyleIdx="5" presStyleCnt="6">
        <dgm:presLayoutVars>
          <dgm:bulletEnabled/>
        </dgm:presLayoutVars>
      </dgm:prSet>
      <dgm:spPr/>
    </dgm:pt>
  </dgm:ptLst>
  <dgm:cxnLst>
    <dgm:cxn modelId="{FEF8C10A-203F-4C85-94B2-90217CF1C9DC}" type="presOf" srcId="{46B3FE75-0CAD-421F-A4AE-FD7AA17C2908}" destId="{6A59EAD4-7E2B-4F8A-81C8-16C3B0B93545}" srcOrd="0" destOrd="0" presId="urn:microsoft.com/office/officeart/2024/3/layout/verticalVisualTextBlock1"/>
    <dgm:cxn modelId="{A503D632-5024-41BF-AD07-53C0FF04171C}" srcId="{46B3FE75-0CAD-421F-A4AE-FD7AA17C2908}" destId="{831E4596-8A37-4E67-A2F2-9F6C2F82DED4}" srcOrd="0" destOrd="0" parTransId="{C7F32B42-DBAF-4CB1-B9ED-420121E7DBB9}" sibTransId="{807A9EF1-5C26-4930-82ED-29E5929BCEC6}"/>
    <dgm:cxn modelId="{1BEC4435-0EAD-40CB-A725-846224777A61}" type="presOf" srcId="{26E7B756-7159-4B48-AC98-88F163417D96}" destId="{EEA4E328-6B10-452C-A22C-3C9DEE48C39F}" srcOrd="0" destOrd="0" presId="urn:microsoft.com/office/officeart/2024/3/layout/verticalVisualTextBlock1"/>
    <dgm:cxn modelId="{1D667144-A340-4CC5-8B36-7907E5F9F480}" type="presOf" srcId="{85029722-29E9-4512-B67B-B298891AE21A}" destId="{D57702FC-810B-4138-822B-212AAB16990A}" srcOrd="0" destOrd="0" presId="urn:microsoft.com/office/officeart/2024/3/layout/verticalVisualTextBlock1"/>
    <dgm:cxn modelId="{940A0E69-441F-4A5C-80CA-74BE7F56504C}" type="presOf" srcId="{35597EC9-DB85-4995-8197-ABFBB2502E46}" destId="{643B87FB-BC1A-4896-86F6-D4FBA4EDE37B}" srcOrd="0" destOrd="0" presId="urn:microsoft.com/office/officeart/2024/3/layout/verticalVisualTextBlock1"/>
    <dgm:cxn modelId="{FE68E66B-F701-4958-AFCB-FBBD46A9678D}" type="presOf" srcId="{23935159-1D94-4D12-8E92-E9FBC6BB2625}" destId="{5A64E9B5-5FA7-4CC3-8428-10B5AE745C38}" srcOrd="0" destOrd="0" presId="urn:microsoft.com/office/officeart/2024/3/layout/verticalVisualTextBlock1"/>
    <dgm:cxn modelId="{133B626C-C0B4-4322-A8FB-78D6F6C8E4CA}" srcId="{26E7B756-7159-4B48-AC98-88F163417D96}" destId="{23935159-1D94-4D12-8E92-E9FBC6BB2625}" srcOrd="0" destOrd="0" parTransId="{22DF84D2-D234-43F3-A2AF-04F49D262388}" sibTransId="{A0704628-D172-441F-984E-E2E6C01FF533}"/>
    <dgm:cxn modelId="{AD71C24E-3646-4FCF-86C8-810B6DA4AC37}" srcId="{35597EC9-DB85-4995-8197-ABFBB2502E46}" destId="{26E7B756-7159-4B48-AC98-88F163417D96}" srcOrd="2" destOrd="0" parTransId="{5E0A57D7-B419-4E43-B50D-3DF6F8A685A5}" sibTransId="{AF0EAC8D-7E6D-4A72-8408-CE266FA184F8}"/>
    <dgm:cxn modelId="{9AE8047B-9DBF-4076-81F5-C16972BCE87B}" type="presOf" srcId="{7F7CC383-54FD-4149-A297-E225E11AE47E}" destId="{9FAE183A-1D0B-4192-BFEC-F7618BC72374}" srcOrd="0" destOrd="0" presId="urn:microsoft.com/office/officeart/2024/3/layout/verticalVisualTextBlock1"/>
    <dgm:cxn modelId="{0C72C895-8B13-48B2-9508-5E9735514270}" type="presOf" srcId="{503ED5A4-3BCB-4AC1-B277-9A636873EA76}" destId="{6541769C-520B-4A60-BDD1-F3A5EF5E593D}" srcOrd="0" destOrd="0" presId="urn:microsoft.com/office/officeart/2024/3/layout/verticalVisualTextBlock1"/>
    <dgm:cxn modelId="{DF1906A2-9512-407E-BD72-CE123CDD754D}" srcId="{35597EC9-DB85-4995-8197-ABFBB2502E46}" destId="{F84249F0-9BD6-4DB0-B77D-45B063F52C01}" srcOrd="1" destOrd="0" parTransId="{8CBC1760-43A5-4604-A42F-3C6B2AAA24CB}" sibTransId="{503ED5A4-3BCB-4AC1-B277-9A636873EA76}"/>
    <dgm:cxn modelId="{281121B9-C900-4191-BBE4-3B02E007E848}" type="presOf" srcId="{831E4596-8A37-4E67-A2F2-9F6C2F82DED4}" destId="{FC9305A7-B21B-4224-AD2E-3304A49849D9}" srcOrd="0" destOrd="0" presId="urn:microsoft.com/office/officeart/2024/3/layout/verticalVisualTextBlock1"/>
    <dgm:cxn modelId="{180846CC-C525-43AC-BAB6-B2B6AA3B6F63}" srcId="{F84249F0-9BD6-4DB0-B77D-45B063F52C01}" destId="{85029722-29E9-4512-B67B-B298891AE21A}" srcOrd="0" destOrd="0" parTransId="{EB84A84F-38B0-42E3-AE9E-4E3857C2E884}" sibTransId="{C5935973-E5D2-4B02-BF51-55153ECBB17A}"/>
    <dgm:cxn modelId="{078A75E3-0A9C-4523-8AB2-8085C5B001ED}" srcId="{35597EC9-DB85-4995-8197-ABFBB2502E46}" destId="{46B3FE75-0CAD-421F-A4AE-FD7AA17C2908}" srcOrd="0" destOrd="0" parTransId="{8CA27CAC-F128-4948-A65D-F8AB9174675B}" sibTransId="{7F7CC383-54FD-4149-A297-E225E11AE47E}"/>
    <dgm:cxn modelId="{10FA84F5-06E0-464F-8A9A-A290248937C5}" type="presOf" srcId="{F84249F0-9BD6-4DB0-B77D-45B063F52C01}" destId="{FF57AED5-452B-47F3-9BBA-A133DA1C19D0}" srcOrd="0" destOrd="0" presId="urn:microsoft.com/office/officeart/2024/3/layout/verticalVisualTextBlock1"/>
    <dgm:cxn modelId="{EE2A5C0E-0763-4078-B32F-455934A838B8}" type="presParOf" srcId="{643B87FB-BC1A-4896-86F6-D4FBA4EDE37B}" destId="{D8EFF796-0CA9-4AD3-BB3F-099927ECC453}" srcOrd="0" destOrd="0" presId="urn:microsoft.com/office/officeart/2024/3/layout/verticalVisualTextBlock1"/>
    <dgm:cxn modelId="{704FF8FA-9BB0-4EA9-8AD4-C19DFACA851B}" type="presParOf" srcId="{D8EFF796-0CA9-4AD3-BB3F-099927ECC453}" destId="{8FB6ABDA-0037-45BC-A4C9-957D358FFE2B}" srcOrd="0" destOrd="0" presId="urn:microsoft.com/office/officeart/2024/3/layout/verticalVisualTextBlock1"/>
    <dgm:cxn modelId="{597F1591-3C57-4055-B3C1-1B545B5F4659}" type="presParOf" srcId="{D8EFF796-0CA9-4AD3-BB3F-099927ECC453}" destId="{6A59EAD4-7E2B-4F8A-81C8-16C3B0B93545}" srcOrd="1" destOrd="0" presId="urn:microsoft.com/office/officeart/2024/3/layout/verticalVisualTextBlock1"/>
    <dgm:cxn modelId="{5C0E2A6F-F6D1-4239-9BB5-B870B1367ECA}" type="presParOf" srcId="{D8EFF796-0CA9-4AD3-BB3F-099927ECC453}" destId="{FC9305A7-B21B-4224-AD2E-3304A49849D9}" srcOrd="2" destOrd="0" presId="urn:microsoft.com/office/officeart/2024/3/layout/verticalVisualTextBlock1"/>
    <dgm:cxn modelId="{E68E36EB-8410-4136-9B11-6B53EC257513}" type="presParOf" srcId="{643B87FB-BC1A-4896-86F6-D4FBA4EDE37B}" destId="{9FAE183A-1D0B-4192-BFEC-F7618BC72374}" srcOrd="1" destOrd="0" presId="urn:microsoft.com/office/officeart/2024/3/layout/verticalVisualTextBlock1"/>
    <dgm:cxn modelId="{127153FB-2A26-4E8C-8177-3A29EF7A1753}" type="presParOf" srcId="{643B87FB-BC1A-4896-86F6-D4FBA4EDE37B}" destId="{651BDE95-05F0-4E23-B986-6967404BF551}" srcOrd="2" destOrd="0" presId="urn:microsoft.com/office/officeart/2024/3/layout/verticalVisualTextBlock1"/>
    <dgm:cxn modelId="{A205C21A-8BDE-4579-BF79-96B019043D71}" type="presParOf" srcId="{651BDE95-05F0-4E23-B986-6967404BF551}" destId="{CFC5849A-E564-49BD-AAD5-AAF5B204F0D0}" srcOrd="0" destOrd="0" presId="urn:microsoft.com/office/officeart/2024/3/layout/verticalVisualTextBlock1"/>
    <dgm:cxn modelId="{B3037266-F5B1-4C0E-BBF0-816CA47772A6}" type="presParOf" srcId="{651BDE95-05F0-4E23-B986-6967404BF551}" destId="{FF57AED5-452B-47F3-9BBA-A133DA1C19D0}" srcOrd="1" destOrd="0" presId="urn:microsoft.com/office/officeart/2024/3/layout/verticalVisualTextBlock1"/>
    <dgm:cxn modelId="{2AA5C700-B015-4142-8CA3-200CA98EDF41}" type="presParOf" srcId="{651BDE95-05F0-4E23-B986-6967404BF551}" destId="{D57702FC-810B-4138-822B-212AAB16990A}" srcOrd="2" destOrd="0" presId="urn:microsoft.com/office/officeart/2024/3/layout/verticalVisualTextBlock1"/>
    <dgm:cxn modelId="{9DF6C276-F6CF-4E33-8EF0-3252FBF2576E}" type="presParOf" srcId="{643B87FB-BC1A-4896-86F6-D4FBA4EDE37B}" destId="{6541769C-520B-4A60-BDD1-F3A5EF5E593D}" srcOrd="3" destOrd="0" presId="urn:microsoft.com/office/officeart/2024/3/layout/verticalVisualTextBlock1"/>
    <dgm:cxn modelId="{BE4C2B5D-3D38-441E-8BB4-541106F0BFCF}" type="presParOf" srcId="{643B87FB-BC1A-4896-86F6-D4FBA4EDE37B}" destId="{5736374F-61BD-4BC1-A035-866B9D9592BA}" srcOrd="4" destOrd="0" presId="urn:microsoft.com/office/officeart/2024/3/layout/verticalVisualTextBlock1"/>
    <dgm:cxn modelId="{B6F2ACD1-DDCC-4AF5-8406-0CF8FF8E6333}" type="presParOf" srcId="{5736374F-61BD-4BC1-A035-866B9D9592BA}" destId="{A9D324D4-E0CC-4CB7-AC46-8243318BAC90}" srcOrd="0" destOrd="0" presId="urn:microsoft.com/office/officeart/2024/3/layout/verticalVisualTextBlock1"/>
    <dgm:cxn modelId="{307541A4-6903-45C2-81F0-CA9017BB40A7}" type="presParOf" srcId="{5736374F-61BD-4BC1-A035-866B9D9592BA}" destId="{EEA4E328-6B10-452C-A22C-3C9DEE48C39F}" srcOrd="1" destOrd="0" presId="urn:microsoft.com/office/officeart/2024/3/layout/verticalVisualTextBlock1"/>
    <dgm:cxn modelId="{C5489CD1-7201-4C83-9E21-2EA27BD34BEF}" type="presParOf" srcId="{5736374F-61BD-4BC1-A035-866B9D9592BA}" destId="{5A64E9B5-5FA7-4CC3-8428-10B5AE745C38}" srcOrd="2" destOrd="0" presId="urn:microsoft.com/office/officeart/2024/3/layout/verticalVisualTextBlock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AA81AF-45D2-4188-A3F3-9779328188C4}" type="doc">
      <dgm:prSet loTypeId="urn:microsoft.com/office/officeart/2024/3/layout/hArchList1" loCatId="List" qsTypeId="urn:microsoft.com/office/officeart/2005/8/quickstyle/simple4" qsCatId="simple" csTypeId="urn:microsoft.com/office/officeart/2005/8/colors/accent0_2" csCatId="mainScheme" phldr="1"/>
      <dgm:spPr/>
      <dgm:t>
        <a:bodyPr/>
        <a:lstStyle/>
        <a:p>
          <a:endParaRPr lang="en-US"/>
        </a:p>
      </dgm:t>
    </dgm:pt>
    <dgm:pt modelId="{9A9147A3-7890-4A08-88D1-84799B418645}">
      <dgm:prSet/>
      <dgm:spPr/>
      <dgm:t>
        <a:bodyPr/>
        <a:lstStyle/>
        <a:p>
          <a:pPr>
            <a:lnSpc>
              <a:spcPct val="100000"/>
            </a:lnSpc>
            <a:defRPr b="1"/>
          </a:pPr>
          <a:r>
            <a:rPr kumimoji="1" lang="ja-JP"/>
            <a:t>市場の急成長</a:t>
          </a:r>
          <a:endParaRPr lang="en-US"/>
        </a:p>
      </dgm:t>
    </dgm:pt>
    <dgm:pt modelId="{9D053173-4DB8-42DF-9430-B661BBCC1D04}" type="parTrans" cxnId="{FBBD6E76-E68A-47B9-9B97-3646500A9338}">
      <dgm:prSet/>
      <dgm:spPr/>
      <dgm:t>
        <a:bodyPr/>
        <a:lstStyle/>
        <a:p>
          <a:endParaRPr lang="en-US"/>
        </a:p>
      </dgm:t>
    </dgm:pt>
    <dgm:pt modelId="{40CBF904-2D30-45BF-B631-C7DF5BD148E2}" type="sibTrans" cxnId="{FBBD6E76-E68A-47B9-9B97-3646500A9338}">
      <dgm:prSet/>
      <dgm:spPr/>
      <dgm:t>
        <a:bodyPr/>
        <a:lstStyle/>
        <a:p>
          <a:pPr>
            <a:lnSpc>
              <a:spcPct val="100000"/>
            </a:lnSpc>
            <a:defRPr b="1"/>
          </a:pPr>
          <a:endParaRPr lang="en-US"/>
        </a:p>
      </dgm:t>
    </dgm:pt>
    <dgm:pt modelId="{E5ED934A-EA82-4D58-B7CB-84B41E06A09D}">
      <dgm:prSet/>
      <dgm:spPr/>
      <dgm:t>
        <a:bodyPr/>
        <a:lstStyle/>
        <a:p>
          <a:pPr>
            <a:lnSpc>
              <a:spcPct val="100000"/>
            </a:lnSpc>
          </a:pPr>
          <a:r>
            <a:rPr kumimoji="1" lang="ja-JP"/>
            <a:t>ワイヤレススピーカー市場は、技術の進化と消費者のニーズによって急速に成長しています。</a:t>
          </a:r>
          <a:endParaRPr lang="en-US"/>
        </a:p>
      </dgm:t>
    </dgm:pt>
    <dgm:pt modelId="{494BCF89-1112-48E4-ABA0-9B4D5DE0B2B9}" type="parTrans" cxnId="{8DEE0789-73AA-4572-AE69-13C53A6793BA}">
      <dgm:prSet/>
      <dgm:spPr/>
      <dgm:t>
        <a:bodyPr/>
        <a:lstStyle/>
        <a:p>
          <a:endParaRPr lang="en-US"/>
        </a:p>
      </dgm:t>
    </dgm:pt>
    <dgm:pt modelId="{A9801030-39F3-429B-B091-A7A8D8704C71}" type="sibTrans" cxnId="{8DEE0789-73AA-4572-AE69-13C53A6793BA}">
      <dgm:prSet/>
      <dgm:spPr/>
      <dgm:t>
        <a:bodyPr/>
        <a:lstStyle/>
        <a:p>
          <a:endParaRPr lang="en-US"/>
        </a:p>
      </dgm:t>
    </dgm:pt>
    <dgm:pt modelId="{0C4820CA-1650-404A-A665-D876EC3DD9CF}">
      <dgm:prSet/>
      <dgm:spPr/>
      <dgm:t>
        <a:bodyPr/>
        <a:lstStyle/>
        <a:p>
          <a:pPr>
            <a:lnSpc>
              <a:spcPct val="100000"/>
            </a:lnSpc>
            <a:defRPr b="1"/>
          </a:pPr>
          <a:r>
            <a:rPr kumimoji="1" lang="ja-JP"/>
            <a:t>将来のトレンド</a:t>
          </a:r>
          <a:endParaRPr lang="en-US"/>
        </a:p>
      </dgm:t>
    </dgm:pt>
    <dgm:pt modelId="{7643F44A-DE0B-45F7-97E1-91858836618F}" type="parTrans" cxnId="{13C2B5D7-1DFB-4CFB-AF18-9382C24997BE}">
      <dgm:prSet/>
      <dgm:spPr/>
      <dgm:t>
        <a:bodyPr/>
        <a:lstStyle/>
        <a:p>
          <a:endParaRPr lang="en-US"/>
        </a:p>
      </dgm:t>
    </dgm:pt>
    <dgm:pt modelId="{A4BAF829-2706-425B-9754-0E90A4A254F0}" type="sibTrans" cxnId="{13C2B5D7-1DFB-4CFB-AF18-9382C24997BE}">
      <dgm:prSet/>
      <dgm:spPr/>
      <dgm:t>
        <a:bodyPr/>
        <a:lstStyle/>
        <a:p>
          <a:pPr>
            <a:lnSpc>
              <a:spcPct val="100000"/>
            </a:lnSpc>
            <a:defRPr b="1"/>
          </a:pPr>
          <a:endParaRPr lang="en-US"/>
        </a:p>
      </dgm:t>
    </dgm:pt>
    <dgm:pt modelId="{BBF9C65A-D91E-4819-8B47-C4F827CB9BAA}">
      <dgm:prSet/>
      <dgm:spPr/>
      <dgm:t>
        <a:bodyPr/>
        <a:lstStyle/>
        <a:p>
          <a:pPr>
            <a:lnSpc>
              <a:spcPct val="100000"/>
            </a:lnSpc>
          </a:pPr>
          <a:r>
            <a:rPr kumimoji="1" lang="ja-JP"/>
            <a:t>今後もワイヤレススピーカー市場は拡大していくと予測されており、新たな機会が生まれます。</a:t>
          </a:r>
          <a:endParaRPr lang="en-US"/>
        </a:p>
      </dgm:t>
    </dgm:pt>
    <dgm:pt modelId="{591B71B1-0748-4662-ABA4-38A87C10E109}" type="parTrans" cxnId="{20F717B4-B9F7-411D-B52B-5DD45418DD0A}">
      <dgm:prSet/>
      <dgm:spPr/>
      <dgm:t>
        <a:bodyPr/>
        <a:lstStyle/>
        <a:p>
          <a:endParaRPr lang="en-US"/>
        </a:p>
      </dgm:t>
    </dgm:pt>
    <dgm:pt modelId="{12DD02A2-6DF8-4451-8BDD-143DC18186D2}" type="sibTrans" cxnId="{20F717B4-B9F7-411D-B52B-5DD45418DD0A}">
      <dgm:prSet/>
      <dgm:spPr/>
      <dgm:t>
        <a:bodyPr/>
        <a:lstStyle/>
        <a:p>
          <a:endParaRPr lang="en-US"/>
        </a:p>
      </dgm:t>
    </dgm:pt>
    <dgm:pt modelId="{7F1512D8-6512-40CD-A69D-602057AE60E1}">
      <dgm:prSet/>
      <dgm:spPr/>
      <dgm:t>
        <a:bodyPr/>
        <a:lstStyle/>
        <a:p>
          <a:pPr>
            <a:lnSpc>
              <a:spcPct val="100000"/>
            </a:lnSpc>
            <a:defRPr b="1"/>
          </a:pPr>
          <a:r>
            <a:rPr kumimoji="1" lang="ja-JP"/>
            <a:t>市場の課題</a:t>
          </a:r>
          <a:endParaRPr lang="en-US"/>
        </a:p>
      </dgm:t>
    </dgm:pt>
    <dgm:pt modelId="{442BF616-451B-4763-B3EC-A176CD8EF4A2}" type="parTrans" cxnId="{F33591A6-E63E-41C6-9BE5-ECBB0D2DA8DC}">
      <dgm:prSet/>
      <dgm:spPr/>
      <dgm:t>
        <a:bodyPr/>
        <a:lstStyle/>
        <a:p>
          <a:endParaRPr lang="en-US"/>
        </a:p>
      </dgm:t>
    </dgm:pt>
    <dgm:pt modelId="{A14391BA-B75A-430F-AEF3-730A4DB6CB6F}" type="sibTrans" cxnId="{F33591A6-E63E-41C6-9BE5-ECBB0D2DA8DC}">
      <dgm:prSet/>
      <dgm:spPr/>
      <dgm:t>
        <a:bodyPr/>
        <a:lstStyle/>
        <a:p>
          <a:endParaRPr lang="en-US"/>
        </a:p>
      </dgm:t>
    </dgm:pt>
    <dgm:pt modelId="{51208079-32BE-4C90-8D52-FD37274BFFD6}">
      <dgm:prSet/>
      <dgm:spPr/>
      <dgm:t>
        <a:bodyPr/>
        <a:lstStyle/>
        <a:p>
          <a:pPr>
            <a:lnSpc>
              <a:spcPct val="100000"/>
            </a:lnSpc>
          </a:pPr>
          <a:r>
            <a:rPr kumimoji="1" lang="ja-JP"/>
            <a:t>市場の急成長には、競争の激化や技術の進化に伴う課題も存在します。</a:t>
          </a:r>
          <a:endParaRPr lang="en-US"/>
        </a:p>
      </dgm:t>
    </dgm:pt>
    <dgm:pt modelId="{22C7C879-8314-458D-8317-B3DD8029983E}" type="parTrans" cxnId="{6D9732F2-43AE-47E4-8E86-B646CC2A916D}">
      <dgm:prSet/>
      <dgm:spPr/>
      <dgm:t>
        <a:bodyPr/>
        <a:lstStyle/>
        <a:p>
          <a:endParaRPr lang="en-US"/>
        </a:p>
      </dgm:t>
    </dgm:pt>
    <dgm:pt modelId="{2BE39CA6-D25F-4C61-B85B-2D3D82AB5A1A}" type="sibTrans" cxnId="{6D9732F2-43AE-47E4-8E86-B646CC2A916D}">
      <dgm:prSet/>
      <dgm:spPr/>
      <dgm:t>
        <a:bodyPr/>
        <a:lstStyle/>
        <a:p>
          <a:endParaRPr lang="en-US"/>
        </a:p>
      </dgm:t>
    </dgm:pt>
    <dgm:pt modelId="{C58098E4-4388-4D14-B75A-42D65B806493}" type="pres">
      <dgm:prSet presAssocID="{7DAA81AF-45D2-4188-A3F3-9779328188C4}" presName="Name0" presStyleCnt="0">
        <dgm:presLayoutVars>
          <dgm:dir/>
          <dgm:resizeHandles val="exact"/>
        </dgm:presLayoutVars>
      </dgm:prSet>
      <dgm:spPr/>
    </dgm:pt>
    <dgm:pt modelId="{CB9B5453-B8AB-44C4-A3FB-BEB46D9D57FA}" type="pres">
      <dgm:prSet presAssocID="{9A9147A3-7890-4A08-88D1-84799B418645}" presName="compNode" presStyleCnt="0"/>
      <dgm:spPr/>
    </dgm:pt>
    <dgm:pt modelId="{48CCA128-B0FE-441B-8CC9-887F97318A33}" type="pres">
      <dgm:prSet presAssocID="{9A9147A3-7890-4A08-88D1-84799B418645}" presName="pictRect" presStyleLbl="revTx" presStyleIdx="0" presStyleCnt="6">
        <dgm:presLayoutVars>
          <dgm:chMax val="0"/>
          <dgm:bulletEnabled/>
        </dgm:presLayoutVars>
      </dgm:prSet>
      <dgm:spPr/>
    </dgm:pt>
    <dgm:pt modelId="{78DFFC0E-5469-4607-BF75-9AD92E677427}" type="pres">
      <dgm:prSet presAssocID="{9A9147A3-7890-4A08-88D1-84799B418645}" presName="textRect" presStyleLbl="revTx" presStyleIdx="1" presStyleCnt="6">
        <dgm:presLayoutVars>
          <dgm:bulletEnabled/>
        </dgm:presLayoutVars>
      </dgm:prSet>
      <dgm:spPr/>
    </dgm:pt>
    <dgm:pt modelId="{733528BD-30AC-400E-9521-6827CC84BC6F}" type="pres">
      <dgm:prSet presAssocID="{40CBF904-2D30-45BF-B631-C7DF5BD148E2}" presName="sibTrans" presStyleLbl="sibTrans2D1" presStyleIdx="0" presStyleCnt="0"/>
      <dgm:spPr/>
    </dgm:pt>
    <dgm:pt modelId="{4F6E4813-FC9D-49C1-B4C0-0A48A510C60F}" type="pres">
      <dgm:prSet presAssocID="{0C4820CA-1650-404A-A665-D876EC3DD9CF}" presName="compNode" presStyleCnt="0"/>
      <dgm:spPr/>
    </dgm:pt>
    <dgm:pt modelId="{535D0F90-3D95-4A6B-8B71-67C6850A718B}" type="pres">
      <dgm:prSet presAssocID="{0C4820CA-1650-404A-A665-D876EC3DD9CF}" presName="pictRect" presStyleLbl="revTx" presStyleIdx="2" presStyleCnt="6">
        <dgm:presLayoutVars>
          <dgm:chMax val="0"/>
          <dgm:bulletEnabled/>
        </dgm:presLayoutVars>
      </dgm:prSet>
      <dgm:spPr/>
    </dgm:pt>
    <dgm:pt modelId="{0505EBE2-8AA4-467B-9FA2-27621DAD6E47}" type="pres">
      <dgm:prSet presAssocID="{0C4820CA-1650-404A-A665-D876EC3DD9CF}" presName="textRect" presStyleLbl="revTx" presStyleIdx="3" presStyleCnt="6">
        <dgm:presLayoutVars>
          <dgm:bulletEnabled/>
        </dgm:presLayoutVars>
      </dgm:prSet>
      <dgm:spPr/>
    </dgm:pt>
    <dgm:pt modelId="{8EA789D1-18B5-4544-B2DC-C16F7C279D36}" type="pres">
      <dgm:prSet presAssocID="{A4BAF829-2706-425B-9754-0E90A4A254F0}" presName="sibTrans" presStyleLbl="sibTrans2D1" presStyleIdx="0" presStyleCnt="0"/>
      <dgm:spPr/>
    </dgm:pt>
    <dgm:pt modelId="{02D8B6B8-F78E-46CD-B660-604B55952626}" type="pres">
      <dgm:prSet presAssocID="{7F1512D8-6512-40CD-A69D-602057AE60E1}" presName="compNode" presStyleCnt="0"/>
      <dgm:spPr/>
    </dgm:pt>
    <dgm:pt modelId="{D4776385-DBC4-4E1E-8E78-83299E42FF42}" type="pres">
      <dgm:prSet presAssocID="{7F1512D8-6512-40CD-A69D-602057AE60E1}" presName="pictRect" presStyleLbl="revTx" presStyleIdx="4" presStyleCnt="6">
        <dgm:presLayoutVars>
          <dgm:chMax val="0"/>
          <dgm:bulletEnabled/>
        </dgm:presLayoutVars>
      </dgm:prSet>
      <dgm:spPr/>
    </dgm:pt>
    <dgm:pt modelId="{01E38474-CECE-4651-9CFC-FCEB9627C740}" type="pres">
      <dgm:prSet presAssocID="{7F1512D8-6512-40CD-A69D-602057AE60E1}" presName="textRect" presStyleLbl="revTx" presStyleIdx="5" presStyleCnt="6">
        <dgm:presLayoutVars>
          <dgm:bulletEnabled/>
        </dgm:presLayoutVars>
      </dgm:prSet>
      <dgm:spPr/>
    </dgm:pt>
  </dgm:ptLst>
  <dgm:cxnLst>
    <dgm:cxn modelId="{0DFE070B-4840-4CCD-B520-71DB41CC9A35}" type="presOf" srcId="{51208079-32BE-4C90-8D52-FD37274BFFD6}" destId="{01E38474-CECE-4651-9CFC-FCEB9627C740}" srcOrd="0" destOrd="0" presId="urn:microsoft.com/office/officeart/2024/3/layout/hArchList1"/>
    <dgm:cxn modelId="{6204160F-2414-4CF0-9B07-5A066CAF87F9}" type="presOf" srcId="{40CBF904-2D30-45BF-B631-C7DF5BD148E2}" destId="{733528BD-30AC-400E-9521-6827CC84BC6F}" srcOrd="0" destOrd="0" presId="urn:microsoft.com/office/officeart/2024/3/layout/hArchList1"/>
    <dgm:cxn modelId="{004FD413-C4C4-493D-8377-78BA32ECFB2D}" type="presOf" srcId="{0C4820CA-1650-404A-A665-D876EC3DD9CF}" destId="{535D0F90-3D95-4A6B-8B71-67C6850A718B}" srcOrd="0" destOrd="0" presId="urn:microsoft.com/office/officeart/2024/3/layout/hArchList1"/>
    <dgm:cxn modelId="{C59A6A19-F9FD-4206-9B37-6655A43B6C0D}" type="presOf" srcId="{7F1512D8-6512-40CD-A69D-602057AE60E1}" destId="{D4776385-DBC4-4E1E-8E78-83299E42FF42}" srcOrd="0" destOrd="0" presId="urn:microsoft.com/office/officeart/2024/3/layout/hArchList1"/>
    <dgm:cxn modelId="{594AF844-0599-403B-B294-CC9FAE6C1445}" type="presOf" srcId="{7DAA81AF-45D2-4188-A3F3-9779328188C4}" destId="{C58098E4-4388-4D14-B75A-42D65B806493}" srcOrd="0" destOrd="0" presId="urn:microsoft.com/office/officeart/2024/3/layout/hArchList1"/>
    <dgm:cxn modelId="{FBBD6E76-E68A-47B9-9B97-3646500A9338}" srcId="{7DAA81AF-45D2-4188-A3F3-9779328188C4}" destId="{9A9147A3-7890-4A08-88D1-84799B418645}" srcOrd="0" destOrd="0" parTransId="{9D053173-4DB8-42DF-9430-B661BBCC1D04}" sibTransId="{40CBF904-2D30-45BF-B631-C7DF5BD148E2}"/>
    <dgm:cxn modelId="{8DEE0789-73AA-4572-AE69-13C53A6793BA}" srcId="{9A9147A3-7890-4A08-88D1-84799B418645}" destId="{E5ED934A-EA82-4D58-B7CB-84B41E06A09D}" srcOrd="0" destOrd="0" parTransId="{494BCF89-1112-48E4-ABA0-9B4D5DE0B2B9}" sibTransId="{A9801030-39F3-429B-B091-A7A8D8704C71}"/>
    <dgm:cxn modelId="{A96A2D97-4C77-478A-A757-72DE8663744C}" type="presOf" srcId="{E5ED934A-EA82-4D58-B7CB-84B41E06A09D}" destId="{78DFFC0E-5469-4607-BF75-9AD92E677427}" srcOrd="0" destOrd="0" presId="urn:microsoft.com/office/officeart/2024/3/layout/hArchList1"/>
    <dgm:cxn modelId="{F33591A6-E63E-41C6-9BE5-ECBB0D2DA8DC}" srcId="{7DAA81AF-45D2-4188-A3F3-9779328188C4}" destId="{7F1512D8-6512-40CD-A69D-602057AE60E1}" srcOrd="2" destOrd="0" parTransId="{442BF616-451B-4763-B3EC-A176CD8EF4A2}" sibTransId="{A14391BA-B75A-430F-AEF3-730A4DB6CB6F}"/>
    <dgm:cxn modelId="{20F717B4-B9F7-411D-B52B-5DD45418DD0A}" srcId="{0C4820CA-1650-404A-A665-D876EC3DD9CF}" destId="{BBF9C65A-D91E-4819-8B47-C4F827CB9BAA}" srcOrd="0" destOrd="0" parTransId="{591B71B1-0748-4662-ABA4-38A87C10E109}" sibTransId="{12DD02A2-6DF8-4451-8BDD-143DC18186D2}"/>
    <dgm:cxn modelId="{DDE1FFD0-97D7-47E7-AA06-605F2328ED42}" type="presOf" srcId="{A4BAF829-2706-425B-9754-0E90A4A254F0}" destId="{8EA789D1-18B5-4544-B2DC-C16F7C279D36}" srcOrd="0" destOrd="0" presId="urn:microsoft.com/office/officeart/2024/3/layout/hArchList1"/>
    <dgm:cxn modelId="{13C2B5D7-1DFB-4CFB-AF18-9382C24997BE}" srcId="{7DAA81AF-45D2-4188-A3F3-9779328188C4}" destId="{0C4820CA-1650-404A-A665-D876EC3DD9CF}" srcOrd="1" destOrd="0" parTransId="{7643F44A-DE0B-45F7-97E1-91858836618F}" sibTransId="{A4BAF829-2706-425B-9754-0E90A4A254F0}"/>
    <dgm:cxn modelId="{A2C4EEE4-0E5C-4125-8D25-E5077EBCA1BA}" type="presOf" srcId="{9A9147A3-7890-4A08-88D1-84799B418645}" destId="{48CCA128-B0FE-441B-8CC9-887F97318A33}" srcOrd="0" destOrd="0" presId="urn:microsoft.com/office/officeart/2024/3/layout/hArchList1"/>
    <dgm:cxn modelId="{18DF20EE-9FF7-4947-9B74-35070D810AA2}" type="presOf" srcId="{BBF9C65A-D91E-4819-8B47-C4F827CB9BAA}" destId="{0505EBE2-8AA4-467B-9FA2-27621DAD6E47}" srcOrd="0" destOrd="0" presId="urn:microsoft.com/office/officeart/2024/3/layout/hArchList1"/>
    <dgm:cxn modelId="{6D9732F2-43AE-47E4-8E86-B646CC2A916D}" srcId="{7F1512D8-6512-40CD-A69D-602057AE60E1}" destId="{51208079-32BE-4C90-8D52-FD37274BFFD6}" srcOrd="0" destOrd="0" parTransId="{22C7C879-8314-458D-8317-B3DD8029983E}" sibTransId="{2BE39CA6-D25F-4C61-B85B-2D3D82AB5A1A}"/>
    <dgm:cxn modelId="{D0E1C004-E62F-436D-91C2-B1E008FFA2DD}" type="presParOf" srcId="{C58098E4-4388-4D14-B75A-42D65B806493}" destId="{CB9B5453-B8AB-44C4-A3FB-BEB46D9D57FA}" srcOrd="0" destOrd="0" presId="urn:microsoft.com/office/officeart/2024/3/layout/hArchList1"/>
    <dgm:cxn modelId="{25646AB2-B164-4F4A-AB8D-6698435944C6}" type="presParOf" srcId="{CB9B5453-B8AB-44C4-A3FB-BEB46D9D57FA}" destId="{48CCA128-B0FE-441B-8CC9-887F97318A33}" srcOrd="0" destOrd="0" presId="urn:microsoft.com/office/officeart/2024/3/layout/hArchList1"/>
    <dgm:cxn modelId="{BA72A390-069C-4A65-BA60-A4ACA16BE486}" type="presParOf" srcId="{CB9B5453-B8AB-44C4-A3FB-BEB46D9D57FA}" destId="{78DFFC0E-5469-4607-BF75-9AD92E677427}" srcOrd="1" destOrd="0" presId="urn:microsoft.com/office/officeart/2024/3/layout/hArchList1"/>
    <dgm:cxn modelId="{BDF5BD2B-7000-426D-8CC3-28BC9DBA4C18}" type="presParOf" srcId="{C58098E4-4388-4D14-B75A-42D65B806493}" destId="{733528BD-30AC-400E-9521-6827CC84BC6F}" srcOrd="1" destOrd="0" presId="urn:microsoft.com/office/officeart/2024/3/layout/hArchList1"/>
    <dgm:cxn modelId="{30F94219-0F4A-47E7-B8BC-EF4A6C2842E7}" type="presParOf" srcId="{C58098E4-4388-4D14-B75A-42D65B806493}" destId="{4F6E4813-FC9D-49C1-B4C0-0A48A510C60F}" srcOrd="2" destOrd="0" presId="urn:microsoft.com/office/officeart/2024/3/layout/hArchList1"/>
    <dgm:cxn modelId="{74A40A63-848F-4BB9-BA63-24648A1DEC4D}" type="presParOf" srcId="{4F6E4813-FC9D-49C1-B4C0-0A48A510C60F}" destId="{535D0F90-3D95-4A6B-8B71-67C6850A718B}" srcOrd="0" destOrd="0" presId="urn:microsoft.com/office/officeart/2024/3/layout/hArchList1"/>
    <dgm:cxn modelId="{EB9B3989-2741-42CB-93B1-5DFA98A8A7F0}" type="presParOf" srcId="{4F6E4813-FC9D-49C1-B4C0-0A48A510C60F}" destId="{0505EBE2-8AA4-467B-9FA2-27621DAD6E47}" srcOrd="1" destOrd="0" presId="urn:microsoft.com/office/officeart/2024/3/layout/hArchList1"/>
    <dgm:cxn modelId="{586FC40F-DF07-4064-AA42-D8290E7EC65E}" type="presParOf" srcId="{C58098E4-4388-4D14-B75A-42D65B806493}" destId="{8EA789D1-18B5-4544-B2DC-C16F7C279D36}" srcOrd="3" destOrd="0" presId="urn:microsoft.com/office/officeart/2024/3/layout/hArchList1"/>
    <dgm:cxn modelId="{432B9F15-9824-441C-B4A7-930075F4847C}" type="presParOf" srcId="{C58098E4-4388-4D14-B75A-42D65B806493}" destId="{02D8B6B8-F78E-46CD-B660-604B55952626}" srcOrd="4" destOrd="0" presId="urn:microsoft.com/office/officeart/2024/3/layout/hArchList1"/>
    <dgm:cxn modelId="{36699038-C744-4E94-97F8-86389CB44485}" type="presParOf" srcId="{02D8B6B8-F78E-46CD-B660-604B55952626}" destId="{D4776385-DBC4-4E1E-8E78-83299E42FF42}" srcOrd="0" destOrd="0" presId="urn:microsoft.com/office/officeart/2024/3/layout/hArchList1"/>
    <dgm:cxn modelId="{6A09B272-0726-4A38-8093-6E0CFF2368FE}" type="presParOf" srcId="{02D8B6B8-F78E-46CD-B660-604B55952626}" destId="{01E38474-CECE-4651-9CFC-FCEB9627C740}" srcOrd="1" destOrd="0" presId="urn:microsoft.com/office/officeart/2024/3/layout/hArc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B6ABDA-0037-45BC-A4C9-957D358FFE2B}">
      <dsp:nvSpPr>
        <dsp:cNvPr id="0" name=""/>
        <dsp:cNvSpPr/>
      </dsp:nvSpPr>
      <dsp:spPr>
        <a:xfrm>
          <a:off x="0" y="0"/>
          <a:ext cx="1673240" cy="167324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l="5691" r="11311" b="2"/>
          <a:stretch/>
        </a:blipFill>
        <a:ln>
          <a:noFill/>
        </a:ln>
        <a:effectLst/>
      </dsp:spPr>
      <dsp:style>
        <a:lnRef idx="0">
          <a:scrgbClr r="0" g="0" b="0"/>
        </a:lnRef>
        <a:fillRef idx="3">
          <a:scrgbClr r="0" g="0" b="0"/>
        </a:fillRef>
        <a:effectRef idx="2">
          <a:scrgbClr r="0" g="0" b="0"/>
        </a:effectRef>
        <a:fontRef idx="minor">
          <a:schemeClr val="lt1"/>
        </a:fontRef>
      </dsp:style>
    </dsp:sp>
    <dsp:sp modelId="{6A59EAD4-7E2B-4F8A-81C8-16C3B0B93545}">
      <dsp:nvSpPr>
        <dsp:cNvPr id="0" name=""/>
        <dsp:cNvSpPr/>
      </dsp:nvSpPr>
      <dsp:spPr>
        <a:xfrm>
          <a:off x="1853240" y="0"/>
          <a:ext cx="5352231" cy="47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ja-JP" sz="1800" kern="1200"/>
            <a:t>市場の成長</a:t>
          </a:r>
        </a:p>
      </dsp:txBody>
      <dsp:txXfrm>
        <a:off x="1853240" y="0"/>
        <a:ext cx="5352231" cy="475694"/>
      </dsp:txXfrm>
    </dsp:sp>
    <dsp:sp modelId="{FC9305A7-B21B-4224-AD2E-3304A49849D9}">
      <dsp:nvSpPr>
        <dsp:cNvPr id="0" name=""/>
        <dsp:cNvSpPr/>
      </dsp:nvSpPr>
      <dsp:spPr>
        <a:xfrm>
          <a:off x="1853240" y="475694"/>
          <a:ext cx="5352231" cy="1197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ja-JP" sz="1400" kern="1200"/>
            <a:t>ワイヤレススピーカー市場は過去数年間で急速に成長しており、音楽ストリーミングが主要な要因です。</a:t>
          </a:r>
        </a:p>
      </dsp:txBody>
      <dsp:txXfrm>
        <a:off x="1853240" y="475694"/>
        <a:ext cx="5352231" cy="1197546"/>
      </dsp:txXfrm>
    </dsp:sp>
    <dsp:sp modelId="{CFC5849A-E564-49BD-AAD5-AAF5B204F0D0}">
      <dsp:nvSpPr>
        <dsp:cNvPr id="0" name=""/>
        <dsp:cNvSpPr/>
      </dsp:nvSpPr>
      <dsp:spPr>
        <a:xfrm>
          <a:off x="0" y="1807099"/>
          <a:ext cx="1673240" cy="167324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l="1" r="-4" b="-2"/>
          <a:stretch/>
        </a:blipFill>
        <a:ln>
          <a:noFill/>
        </a:ln>
        <a:effectLst/>
      </dsp:spPr>
      <dsp:style>
        <a:lnRef idx="0">
          <a:scrgbClr r="0" g="0" b="0"/>
        </a:lnRef>
        <a:fillRef idx="3">
          <a:scrgbClr r="0" g="0" b="0"/>
        </a:fillRef>
        <a:effectRef idx="2">
          <a:scrgbClr r="0" g="0" b="0"/>
        </a:effectRef>
        <a:fontRef idx="minor">
          <a:schemeClr val="lt1"/>
        </a:fontRef>
      </dsp:style>
    </dsp:sp>
    <dsp:sp modelId="{FF57AED5-452B-47F3-9BBA-A133DA1C19D0}">
      <dsp:nvSpPr>
        <dsp:cNvPr id="0" name=""/>
        <dsp:cNvSpPr/>
      </dsp:nvSpPr>
      <dsp:spPr>
        <a:xfrm>
          <a:off x="1853240" y="1807099"/>
          <a:ext cx="5352231" cy="47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ja-JP" sz="1800" kern="1200"/>
            <a:t>消費者の行動</a:t>
          </a:r>
        </a:p>
      </dsp:txBody>
      <dsp:txXfrm>
        <a:off x="1853240" y="1807099"/>
        <a:ext cx="5352231" cy="475694"/>
      </dsp:txXfrm>
    </dsp:sp>
    <dsp:sp modelId="{D57702FC-810B-4138-822B-212AAB16990A}">
      <dsp:nvSpPr>
        <dsp:cNvPr id="0" name=""/>
        <dsp:cNvSpPr/>
      </dsp:nvSpPr>
      <dsp:spPr>
        <a:xfrm>
          <a:off x="1853240" y="2282793"/>
          <a:ext cx="5352231" cy="1197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ja-JP" sz="1400" kern="1200"/>
            <a:t>音楽ストリーミングの普及により、消費者はワイヤレススピーカーを好むようになっています。</a:t>
          </a:r>
        </a:p>
      </dsp:txBody>
      <dsp:txXfrm>
        <a:off x="1853240" y="2282793"/>
        <a:ext cx="5352231" cy="1197546"/>
      </dsp:txXfrm>
    </dsp:sp>
    <dsp:sp modelId="{A9D324D4-E0CC-4CB7-AC46-8243318BAC90}">
      <dsp:nvSpPr>
        <dsp:cNvPr id="0" name=""/>
        <dsp:cNvSpPr/>
      </dsp:nvSpPr>
      <dsp:spPr>
        <a:xfrm>
          <a:off x="0" y="3614199"/>
          <a:ext cx="1673240" cy="1673240"/>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l="21610" r="11886" b="-6"/>
          <a:stretch/>
        </a:blipFill>
        <a:ln>
          <a:noFill/>
        </a:ln>
        <a:effectLst/>
      </dsp:spPr>
      <dsp:style>
        <a:lnRef idx="0">
          <a:scrgbClr r="0" g="0" b="0"/>
        </a:lnRef>
        <a:fillRef idx="3">
          <a:scrgbClr r="0" g="0" b="0"/>
        </a:fillRef>
        <a:effectRef idx="2">
          <a:scrgbClr r="0" g="0" b="0"/>
        </a:effectRef>
        <a:fontRef idx="minor">
          <a:schemeClr val="lt1"/>
        </a:fontRef>
      </dsp:style>
    </dsp:sp>
    <dsp:sp modelId="{EEA4E328-6B10-452C-A22C-3C9DEE48C39F}">
      <dsp:nvSpPr>
        <dsp:cNvPr id="0" name=""/>
        <dsp:cNvSpPr/>
      </dsp:nvSpPr>
      <dsp:spPr>
        <a:xfrm>
          <a:off x="1853240" y="3614199"/>
          <a:ext cx="5352231" cy="475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ja-JP" sz="1800" kern="1200"/>
            <a:t>スマートホームの普及</a:t>
          </a:r>
        </a:p>
      </dsp:txBody>
      <dsp:txXfrm>
        <a:off x="1853240" y="3614199"/>
        <a:ext cx="5352231" cy="475694"/>
      </dsp:txXfrm>
    </dsp:sp>
    <dsp:sp modelId="{5A64E9B5-5FA7-4CC3-8428-10B5AE745C38}">
      <dsp:nvSpPr>
        <dsp:cNvPr id="0" name=""/>
        <dsp:cNvSpPr/>
      </dsp:nvSpPr>
      <dsp:spPr>
        <a:xfrm>
          <a:off x="1853240" y="4089893"/>
          <a:ext cx="5352231" cy="1197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ja-JP" sz="1400" kern="1200"/>
            <a:t>スマートホームデバイスの増加は、ワイヤレススピーカーの需要をさらに押し上げています。</a:t>
          </a:r>
        </a:p>
      </dsp:txBody>
      <dsp:txXfrm>
        <a:off x="1853240" y="4089893"/>
        <a:ext cx="5352231" cy="11975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CA128-B0FE-441B-8CC9-887F97318A33}">
      <dsp:nvSpPr>
        <dsp:cNvPr id="0" name=""/>
        <dsp:cNvSpPr/>
      </dsp:nvSpPr>
      <dsp:spPr>
        <a:xfrm>
          <a:off x="0" y="0"/>
          <a:ext cx="3377565" cy="45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kumimoji="1" lang="ja-JP" sz="1800" kern="1200"/>
            <a:t>市場の急成長</a:t>
          </a:r>
          <a:endParaRPr lang="en-US" sz="1800" kern="1200"/>
        </a:p>
      </dsp:txBody>
      <dsp:txXfrm>
        <a:off x="0" y="0"/>
        <a:ext cx="3377565" cy="457628"/>
      </dsp:txXfrm>
    </dsp:sp>
    <dsp:sp modelId="{78DFFC0E-5469-4607-BF75-9AD92E677427}">
      <dsp:nvSpPr>
        <dsp:cNvPr id="0" name=""/>
        <dsp:cNvSpPr/>
      </dsp:nvSpPr>
      <dsp:spPr>
        <a:xfrm>
          <a:off x="0" y="457628"/>
          <a:ext cx="3377565" cy="2008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kumimoji="1" lang="ja-JP" sz="1400" kern="1200"/>
            <a:t>ワイヤレススピーカー市場は、技術の進化と消費者のニーズによって急速に成長しています。</a:t>
          </a:r>
          <a:endParaRPr lang="en-US" sz="1400" kern="1200"/>
        </a:p>
      </dsp:txBody>
      <dsp:txXfrm>
        <a:off x="0" y="457628"/>
        <a:ext cx="3377565" cy="2008651"/>
      </dsp:txXfrm>
    </dsp:sp>
    <dsp:sp modelId="{535D0F90-3D95-4A6B-8B71-67C6850A718B}">
      <dsp:nvSpPr>
        <dsp:cNvPr id="0" name=""/>
        <dsp:cNvSpPr/>
      </dsp:nvSpPr>
      <dsp:spPr>
        <a:xfrm>
          <a:off x="3715321" y="0"/>
          <a:ext cx="3377565" cy="45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kumimoji="1" lang="ja-JP" sz="1800" kern="1200"/>
            <a:t>将来のトレンド</a:t>
          </a:r>
          <a:endParaRPr lang="en-US" sz="1800" kern="1200"/>
        </a:p>
      </dsp:txBody>
      <dsp:txXfrm>
        <a:off x="3715321" y="0"/>
        <a:ext cx="3377565" cy="457628"/>
      </dsp:txXfrm>
    </dsp:sp>
    <dsp:sp modelId="{0505EBE2-8AA4-467B-9FA2-27621DAD6E47}">
      <dsp:nvSpPr>
        <dsp:cNvPr id="0" name=""/>
        <dsp:cNvSpPr/>
      </dsp:nvSpPr>
      <dsp:spPr>
        <a:xfrm>
          <a:off x="3715321" y="457628"/>
          <a:ext cx="3377565" cy="2008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kumimoji="1" lang="ja-JP" sz="1400" kern="1200"/>
            <a:t>今後もワイヤレススピーカー市場は拡大していくと予測されており、新たな機会が生まれます。</a:t>
          </a:r>
          <a:endParaRPr lang="en-US" sz="1400" kern="1200"/>
        </a:p>
      </dsp:txBody>
      <dsp:txXfrm>
        <a:off x="3715321" y="457628"/>
        <a:ext cx="3377565" cy="2008651"/>
      </dsp:txXfrm>
    </dsp:sp>
    <dsp:sp modelId="{D4776385-DBC4-4E1E-8E78-83299E42FF42}">
      <dsp:nvSpPr>
        <dsp:cNvPr id="0" name=""/>
        <dsp:cNvSpPr/>
      </dsp:nvSpPr>
      <dsp:spPr>
        <a:xfrm>
          <a:off x="7430643" y="0"/>
          <a:ext cx="3377565" cy="457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kumimoji="1" lang="ja-JP" sz="1800" kern="1200"/>
            <a:t>市場の課題</a:t>
          </a:r>
          <a:endParaRPr lang="en-US" sz="1800" kern="1200"/>
        </a:p>
      </dsp:txBody>
      <dsp:txXfrm>
        <a:off x="7430643" y="0"/>
        <a:ext cx="3377565" cy="457628"/>
      </dsp:txXfrm>
    </dsp:sp>
    <dsp:sp modelId="{01E38474-CECE-4651-9CFC-FCEB9627C740}">
      <dsp:nvSpPr>
        <dsp:cNvPr id="0" name=""/>
        <dsp:cNvSpPr/>
      </dsp:nvSpPr>
      <dsp:spPr>
        <a:xfrm>
          <a:off x="7430643" y="457628"/>
          <a:ext cx="3377565" cy="20086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kumimoji="1" lang="ja-JP" sz="1400" kern="1200"/>
            <a:t>市場の急成長には、競争の激化や技術の進化に伴う課題も存在します。</a:t>
          </a:r>
          <a:endParaRPr lang="en-US" sz="1400" kern="1200"/>
        </a:p>
      </dsp:txBody>
      <dsp:txXfrm>
        <a:off x="7430643" y="457628"/>
        <a:ext cx="3377565" cy="2008651"/>
      </dsp:txXfrm>
    </dsp:sp>
  </dsp:spTree>
</dsp:drawing>
</file>

<file path=ppt/diagrams/layout1.xml><?xml version="1.0" encoding="utf-8"?>
<dgm:layoutDef xmlns:dgm="http://schemas.openxmlformats.org/drawingml/2006/diagram" xmlns:a="http://schemas.openxmlformats.org/drawingml/2006/main" uniqueId="urn:microsoft.com/office/officeart/2024/3/layout/verticalVisualTextBlock1">
  <dgm:title val="Vertical Visual Text Blocks"/>
  <dgm:desc val="Pictures with short bits of text with formatted headers. Use as an easier-to-read alternative to a bulleted list."/>
  <dgm:catLst>
    <dgm:cat type="picture" pri="1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Root">
    <dgm:varLst>
      <dgm:dir/>
      <dgm:resizeHandles val="exact"/>
    </dgm:varLst>
    <dgm:choose name="BasedOnLanguageDirection">
      <dgm:if name="LeftToRight" func="var" arg="dir" op="equ" val="norm">
        <dgm:alg type="lin">
          <dgm:param type="linDir" val="fromT"/>
          <dgm:param type="vertAlign" val="t"/>
          <dgm:param type="horzAlign" val="l"/>
        </dgm:alg>
      </dgm:if>
      <dgm:else name="RightToLeft">
        <dgm:alg type="lin">
          <dgm:param type="linDir" val="fromT"/>
          <dgm:param type="vertAlign" val="t"/>
          <dgm:param type="horzAlign" val="r"/>
        </dgm:alg>
      </dgm:else>
    </dgm:choose>
    <dgm:presOf/>
    <dgm:constrLst>
      <dgm:constr type="primFontSz" for="des" forName="Subtitle" op="equ" val="18"/>
      <dgm:constr type="primFontSz" for="des" forName="Description" refType="primFontSz" refFor="des" refForName="Subtitle" op="equ" fact="0.77"/>
      <dgm:constr type="w" for="ch" forName="Composite" refType="w"/>
      <dgm:constr type="h" for="ch" forName="Composite" refType="h"/>
      <dgm:constr type="h" for="ch" forName="sibTrans" refType="h" refFor="ch" refForName="Composite" fact="0.08"/>
      <dgm:constr type="sp" refType="w" refFor="ch" refForName="Composite" op="equ" fact="0.1"/>
    </dgm:constrLst>
    <dgm:ruleLst/>
    <dgm:forEach name="DirectChildrenOfRoot" axis="ch" ptType="node">
      <dgm:layoutNode name="Composite">
        <dgm:alg type="composite"/>
        <dgm:shape xmlns:r="http://schemas.openxmlformats.org/officeDocument/2006/relationships" r:blip="">
          <dgm:adjLst/>
        </dgm:shape>
        <dgm:presOf/>
        <dgm:constrLst>
          <dgm:constr type="w" for="ch" forName="Picture" refType="w" fact="0.335"/>
          <dgm:constr type="h" for="ch" forName="Picture" refType="w" refFor="ch" refForName="Picture" op="equ"/>
          <dgm:constr type="h" for="ch" forName="Picture" refType="h" op="lte"/>
          <dgm:constr type="l" for="ch" forName="Subtitle" refType="r" refFor="ch" refForName="Picture"/>
          <dgm:constr type="lOff" for="ch" forName="Subtitle" val="5"/>
          <dgm:constr type="h" for="ch" forName="Subtitle" refType="h" fact="0.1"/>
          <dgm:constr type="t" for="ch" forName="Description" refType="b" refFor="ch" refForName="Subtitle"/>
          <dgm:constr type="l" for="ch" forName="Description" refType="r" refFor="ch" refForName="Picture"/>
          <dgm:constr type="lOff" for="ch" forName="Description" val="5"/>
        </dgm:constrLst>
        <dgm:ruleLst/>
        <dgm:layoutNode name="Picture" styleLbl="node1">
          <dgm:alg type="sp"/>
          <dgm:shape xmlns:r="http://schemas.openxmlformats.org/officeDocument/2006/relationships" type="rect" r:blip="" blipPhldr="1">
            <dgm:adjLst/>
          </dgm:shape>
          <dgm:presOf/>
          <dgm:constrLst/>
          <dgm:ruleLst/>
        </dgm:layoutNode>
        <dgm:layoutNode name="Subtitle"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SubtitleConstraintsBasedOnLanguageDirection">
            <dgm:if name="SubtitleIsLeftToRight" func="var" arg="dir" op="equ" val="norm">
              <dgm:constrLst>
                <dgm:constr type="h" refType="w" op="lte" fact="0.4"/>
                <dgm:constr type="lMarg"/>
                <dgm:constr type="rMarg" refType="primFontSz" fact="0.1"/>
                <dgm:constr type="tMarg" refType="primFontSz" fact="0.1"/>
                <dgm:constr type="bMarg" refType="primFontSz" fact="0.1"/>
              </dgm:constrLst>
            </dgm:if>
            <dgm:else name="SubtitleIsRightToLeft">
              <dgm:constrLst>
                <dgm:constr type="h" refType="w" op="lte" fact="0.4"/>
                <dgm:constr type="rMarg"/>
                <dgm:constr type="lMarg" refType="primFontSz" fact="0.1"/>
                <dgm:constr type="tMarg" refType="primFontSz" fact="0.1"/>
                <dgm:constr type="bMarg" refType="primFontSz" fact="0.1"/>
              </dgm:constrLst>
            </dgm:else>
          </dgm:choose>
          <dgm:ruleLst>
            <dgm:rule type="h" val="INF" fact="NaN" max="NaN"/>
            <dgm:rule type="primFontSz" val="5" fact="NaN" max="NaN"/>
          </dgm:ruleLst>
        </dgm:layoutNode>
        <dgm:layoutNode name="Description"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DescriptionConstraintsBasedOnLanguageDirection">
            <dgm:if name="DescriptionIsLeftToRight" func="var" arg="dir" op="equ" val="norm">
              <dgm:constrLst>
                <dgm:constr type="lMarg"/>
                <dgm:constr type="rMarg" refType="primFontSz" fact="0.1"/>
                <dgm:constr type="tMarg" refType="primFontSz" fact="0.1"/>
                <dgm:constr type="bMarg" refType="primFontSz" fact="0.1"/>
              </dgm:constrLst>
            </dgm:if>
            <dgm:else name="DescriptionIsRightToLeft">
              <dgm:constrLst>
                <dgm:constr type="lMarg" refType="primFontSz" fact="0.1"/>
                <dgm:constr type="rMarg"/>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3D723B-198D-431B-B78F-0A825F5AFBEE}"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69619-A653-4607-9E4E-F1AC3DC1FBCF}" type="slidenum">
              <a:rPr kumimoji="1" lang="ja-JP" altLang="en-US" smtClean="0"/>
              <a:t>‹#›</a:t>
            </a:fld>
            <a:endParaRPr kumimoji="1" lang="ja-JP" altLang="en-US"/>
          </a:p>
        </p:txBody>
      </p:sp>
    </p:spTree>
    <p:extLst>
      <p:ext uri="{BB962C8B-B14F-4D97-AF65-F5344CB8AC3E}">
        <p14:creationId xmlns:p14="http://schemas.microsoft.com/office/powerpoint/2010/main" val="17824592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AI によって生成されたコンテンツは間違っている可能性があります。
---
このプレゼンテーションでは、ワイヤレススピーカー市場の現状分析と将来展望について詳しく考察します。市場の概要、消費者動向、競争環境、地域別市場、そして将来の予測を通じて、業界の深い理解を得ることを目指します。
</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a:t>
            </a:fld>
            <a:endParaRPr kumimoji="1" lang="ja-JP" altLang="en-US"/>
          </a:p>
        </p:txBody>
      </p:sp>
    </p:spTree>
    <p:extLst>
      <p:ext uri="{BB962C8B-B14F-4D97-AF65-F5344CB8AC3E}">
        <p14:creationId xmlns:p14="http://schemas.microsoft.com/office/powerpoint/2010/main" val="509350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ワイヤレススピーカー市場は、家庭用、商業用、ポータブル用など、さまざまなセグメントに分かれています。特に、家庭用市場の需要が急増しています。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10</a:t>
            </a:fld>
            <a:endParaRPr kumimoji="1" lang="ja-JP" altLang="en-US"/>
          </a:p>
        </p:txBody>
      </p:sp>
    </p:spTree>
    <p:extLst>
      <p:ext uri="{BB962C8B-B14F-4D97-AF65-F5344CB8AC3E}">
        <p14:creationId xmlns:p14="http://schemas.microsoft.com/office/powerpoint/2010/main" val="1425456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市場の競争環境を把握することは、企業の戦略を立てる上で不可欠です。ここでは、主要企業の市場シェア、製品ポートフォリオ、イノベーションについて考察します。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11</a:t>
            </a:fld>
            <a:endParaRPr kumimoji="1" lang="ja-JP" altLang="en-US"/>
          </a:p>
        </p:txBody>
      </p:sp>
    </p:spTree>
    <p:extLst>
      <p:ext uri="{BB962C8B-B14F-4D97-AF65-F5344CB8AC3E}">
        <p14:creationId xmlns:p14="http://schemas.microsoft.com/office/powerpoint/2010/main" val="768320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主要企業の市場シェアを分析することで、競争状況を把握できます。特に、ソニーとボーズは市場での強力なプレゼンスを持っています。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12</a:t>
            </a:fld>
            <a:endParaRPr kumimoji="1" lang="ja-JP" altLang="en-US"/>
          </a:p>
        </p:txBody>
      </p:sp>
    </p:spTree>
    <p:extLst>
      <p:ext uri="{BB962C8B-B14F-4D97-AF65-F5344CB8AC3E}">
        <p14:creationId xmlns:p14="http://schemas.microsoft.com/office/powerpoint/2010/main" val="660462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企業は、幅広い製品ポートフォリオを通じて異なる消費者ニーズに応えています。また、差別化されたマーケティング戦略も非常に重要です。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13</a:t>
            </a:fld>
            <a:endParaRPr kumimoji="1" lang="ja-JP" altLang="en-US"/>
          </a:p>
        </p:txBody>
      </p:sp>
    </p:spTree>
    <p:extLst>
      <p:ext uri="{BB962C8B-B14F-4D97-AF65-F5344CB8AC3E}">
        <p14:creationId xmlns:p14="http://schemas.microsoft.com/office/powerpoint/2010/main" val="2662046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イノベーションはワイヤレススピーカー市場の成長を推進する重要な要因です。新技術の導入やデザインの革新が、消費者の関心を集めています。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14</a:t>
            </a:fld>
            <a:endParaRPr kumimoji="1" lang="ja-JP" altLang="en-US"/>
          </a:p>
        </p:txBody>
      </p:sp>
    </p:spTree>
    <p:extLst>
      <p:ext uri="{BB962C8B-B14F-4D97-AF65-F5344CB8AC3E}">
        <p14:creationId xmlns:p14="http://schemas.microsoft.com/office/powerpoint/2010/main" val="925653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地域別市場分析を通じて、各地域でのワイヤレススピーカーの需要と動向を理解します。北米、ヨーロッパ、アジア太平洋市場の動向に焦点を当てます。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15</a:t>
            </a:fld>
            <a:endParaRPr kumimoji="1" lang="ja-JP" altLang="en-US"/>
          </a:p>
        </p:txBody>
      </p:sp>
    </p:spTree>
    <p:extLst>
      <p:ext uri="{BB962C8B-B14F-4D97-AF65-F5344CB8AC3E}">
        <p14:creationId xmlns:p14="http://schemas.microsoft.com/office/powerpoint/2010/main" val="3481215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北米では、技術の進化や消費者の音楽ストリーミングの普及により、ワイヤレススピーカーの需要が急増しています。特に、スマートスピーカーの人気が高まっています。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16</a:t>
            </a:fld>
            <a:endParaRPr kumimoji="1" lang="ja-JP" altLang="en-US"/>
          </a:p>
        </p:txBody>
      </p:sp>
    </p:spTree>
    <p:extLst>
      <p:ext uri="{BB962C8B-B14F-4D97-AF65-F5344CB8AC3E}">
        <p14:creationId xmlns:p14="http://schemas.microsoft.com/office/powerpoint/2010/main" val="2267170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ヨーロッパ市場では、デザイン性や環境への配慮が重視されています。消費者は、エコフレンドリーな製品に対する需要を高めています。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17</a:t>
            </a:fld>
            <a:endParaRPr kumimoji="1" lang="ja-JP" altLang="en-US"/>
          </a:p>
        </p:txBody>
      </p:sp>
    </p:spTree>
    <p:extLst>
      <p:ext uri="{BB962C8B-B14F-4D97-AF65-F5344CB8AC3E}">
        <p14:creationId xmlns:p14="http://schemas.microsoft.com/office/powerpoint/2010/main" val="3555171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アジア太平洋地域では、都市化と中産階級の拡大がワイヤレススピーカー市場の成長を促進しています。特に中国とインドの市場が活況を呈しています。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18</a:t>
            </a:fld>
            <a:endParaRPr kumimoji="1" lang="ja-JP" altLang="en-US"/>
          </a:p>
        </p:txBody>
      </p:sp>
    </p:spTree>
    <p:extLst>
      <p:ext uri="{BB962C8B-B14F-4D97-AF65-F5344CB8AC3E}">
        <p14:creationId xmlns:p14="http://schemas.microsoft.com/office/powerpoint/2010/main" val="25055175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市場の将来の予測と機会を探ることで、企業が戦略を立てるためのインサイトを提供します。市場の成長要因や新興技術について考察します。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19</a:t>
            </a:fld>
            <a:endParaRPr kumimoji="1" lang="ja-JP" altLang="en-US"/>
          </a:p>
        </p:txBody>
      </p:sp>
    </p:spTree>
    <p:extLst>
      <p:ext uri="{BB962C8B-B14F-4D97-AF65-F5344CB8AC3E}">
        <p14:creationId xmlns:p14="http://schemas.microsoft.com/office/powerpoint/2010/main" val="1260099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まず、ワイヤレススピーカー市場の基本的な概要を説明し、市場の成長と主要なプレイヤーに焦点を当てます。次に、消費者の動向と需要分析を行い、競争環境を評価します。その後、地域別の市場分析を行い、最後に将来の予測と市場機会について考察し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2</a:t>
            </a:fld>
            <a:endParaRPr kumimoji="1" lang="ja-JP" altLang="en-US"/>
          </a:p>
        </p:txBody>
      </p:sp>
    </p:spTree>
    <p:extLst>
      <p:ext uri="{BB962C8B-B14F-4D97-AF65-F5344CB8AC3E}">
        <p14:creationId xmlns:p14="http://schemas.microsoft.com/office/powerpoint/2010/main" val="2222926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今後数年間で、ワイヤレススピーカー市場は引き続き成長すると予測されています。特に、音楽ストリーミングサービスの普及が市場を支えるでしょう。</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20</a:t>
            </a:fld>
            <a:endParaRPr kumimoji="1" lang="ja-JP" altLang="en-US"/>
          </a:p>
        </p:txBody>
      </p:sp>
    </p:spTree>
    <p:extLst>
      <p:ext uri="{BB962C8B-B14F-4D97-AF65-F5344CB8AC3E}">
        <p14:creationId xmlns:p14="http://schemas.microsoft.com/office/powerpoint/2010/main" val="3071067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新興技術、例えばAIやIoTの発展は、ワイヤレススピーカー市場に大きな影響を与えるでしょう。これにより、製品の機能性が向上し、新たな市場が開かれます。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21</a:t>
            </a:fld>
            <a:endParaRPr kumimoji="1" lang="ja-JP" altLang="en-US"/>
          </a:p>
        </p:txBody>
      </p:sp>
    </p:spTree>
    <p:extLst>
      <p:ext uri="{BB962C8B-B14F-4D97-AF65-F5344CB8AC3E}">
        <p14:creationId xmlns:p14="http://schemas.microsoft.com/office/powerpoint/2010/main" val="2133036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市場には多くの機会が存在する一方で、競争の激化や価格競争などの課題もあります。企業はこれらの課題を克服し、成長を続ける必要があります。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22</a:t>
            </a:fld>
            <a:endParaRPr kumimoji="1" lang="ja-JP" altLang="en-US"/>
          </a:p>
        </p:txBody>
      </p:sp>
    </p:spTree>
    <p:extLst>
      <p:ext uri="{BB962C8B-B14F-4D97-AF65-F5344CB8AC3E}">
        <p14:creationId xmlns:p14="http://schemas.microsoft.com/office/powerpoint/2010/main" val="7466255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ワイヤレススピーカー市場は、技術の進化と消費者需要の変化により急速に成長しています。今後もこのトレンドは続くと予想され、市場には多くの機会とともに課題も存在します。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23</a:t>
            </a:fld>
            <a:endParaRPr kumimoji="1" lang="ja-JP" altLang="en-US"/>
          </a:p>
        </p:txBody>
      </p:sp>
    </p:spTree>
    <p:extLst>
      <p:ext uri="{BB962C8B-B14F-4D97-AF65-F5344CB8AC3E}">
        <p14:creationId xmlns:p14="http://schemas.microsoft.com/office/powerpoint/2010/main" val="399578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ワイヤレススピーカー市場は、音楽や音声をワイヤレスで再生するためのデバイスの需要が高まっているため、急速に拡大しています。市場の定義と範囲を明確にし、どのように成長しているのかを見ていき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3</a:t>
            </a:fld>
            <a:endParaRPr kumimoji="1" lang="ja-JP" altLang="en-US"/>
          </a:p>
        </p:txBody>
      </p:sp>
    </p:spTree>
    <p:extLst>
      <p:ext uri="{BB962C8B-B14F-4D97-AF65-F5344CB8AC3E}">
        <p14:creationId xmlns:p14="http://schemas.microsoft.com/office/powerpoint/2010/main" val="146272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ワイヤレススピーカーは、BluetoothやWi-Fi技術を用いて音声を伝送するスピーカーを指します。この市場には、ポータブルスピーカー、ホームオーディオシステム、スマートスピーカーなどが含まれます。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4</a:t>
            </a:fld>
            <a:endParaRPr kumimoji="1" lang="ja-JP" altLang="en-US"/>
          </a:p>
        </p:txBody>
      </p:sp>
    </p:spTree>
    <p:extLst>
      <p:ext uri="{BB962C8B-B14F-4D97-AF65-F5344CB8AC3E}">
        <p14:creationId xmlns:p14="http://schemas.microsoft.com/office/powerpoint/2010/main" val="2086145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ワイヤレススピーカー市場は、消費者の音楽ストリーミングの増加やスマートホームデバイスの普及に伴い、著しい成長を見せています。市場規模は過去数年間で拡大しており、今後も成長が期待され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5</a:t>
            </a:fld>
            <a:endParaRPr kumimoji="1" lang="ja-JP" altLang="en-US"/>
          </a:p>
        </p:txBody>
      </p:sp>
    </p:spTree>
    <p:extLst>
      <p:ext uri="{BB962C8B-B14F-4D97-AF65-F5344CB8AC3E}">
        <p14:creationId xmlns:p14="http://schemas.microsoft.com/office/powerpoint/2010/main" val="1018360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この市場には、ソニー、ボーズ、JBL、アップルなどの主要企業が含まれています。これらの企業は、革新を通じて市場シェアを拡大し、高品質な製品を提供しています。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6</a:t>
            </a:fld>
            <a:endParaRPr kumimoji="1" lang="ja-JP" altLang="en-US"/>
          </a:p>
        </p:txBody>
      </p:sp>
    </p:spTree>
    <p:extLst>
      <p:ext uri="{BB962C8B-B14F-4D97-AF65-F5344CB8AC3E}">
        <p14:creationId xmlns:p14="http://schemas.microsoft.com/office/powerpoint/2010/main" val="334311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消費者動向は、ワイヤレススピーカー市場における重要な要素です。ここでは、消費者の購入行動、好み、さらには市場セグメント別の需要について詳しく考察します。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7</a:t>
            </a:fld>
            <a:endParaRPr kumimoji="1" lang="ja-JP" altLang="en-US"/>
          </a:p>
        </p:txBody>
      </p:sp>
    </p:spTree>
    <p:extLst>
      <p:ext uri="{BB962C8B-B14F-4D97-AF65-F5344CB8AC3E}">
        <p14:creationId xmlns:p14="http://schemas.microsoft.com/office/powerpoint/2010/main" val="101277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消費者は、音質、デザイン、価格、機能性などを重視してワイヤレススピーカーを選びます。特に、ポータブル性やWi-Fi接続機能が人気です。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8</a:t>
            </a:fld>
            <a:endParaRPr kumimoji="1" lang="ja-JP" altLang="en-US"/>
          </a:p>
        </p:txBody>
      </p:sp>
    </p:spTree>
    <p:extLst>
      <p:ext uri="{BB962C8B-B14F-4D97-AF65-F5344CB8AC3E}">
        <p14:creationId xmlns:p14="http://schemas.microsoft.com/office/powerpoint/2010/main" val="171004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消費者の購買決定には、ブランドの信頼性、レビュー、価格に対する価値が強い影響を与えます。さらに、友人や家族の推薦も重要な要因です。</a:t>
            </a:r>
            <a:endParaRPr kumimoji="1" lang="ja-JP" altLang="en-US"/>
          </a:p>
        </p:txBody>
      </p:sp>
      <p:sp>
        <p:nvSpPr>
          <p:cNvPr id="4" name="スライド番号プレースホルダー 3"/>
          <p:cNvSpPr>
            <a:spLocks noGrp="1"/>
          </p:cNvSpPr>
          <p:nvPr>
            <p:ph type="sldNum" sz="quarter" idx="5"/>
          </p:nvPr>
        </p:nvSpPr>
        <p:spPr/>
        <p:txBody>
          <a:bodyPr/>
          <a:lstStyle/>
          <a:p>
            <a:fld id="{135BF672-450A-45D6-AC6B-8C59D998829F}" type="slidenum">
              <a:rPr kumimoji="1" lang="ja-JP" altLang="en-US" smtClean="0"/>
              <a:t>9</a:t>
            </a:fld>
            <a:endParaRPr kumimoji="1" lang="ja-JP" altLang="en-US"/>
          </a:p>
        </p:txBody>
      </p:sp>
    </p:spTree>
    <p:extLst>
      <p:ext uri="{BB962C8B-B14F-4D97-AF65-F5344CB8AC3E}">
        <p14:creationId xmlns:p14="http://schemas.microsoft.com/office/powerpoint/2010/main" val="1464275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D041F3-4158-664F-65CB-E9B87F9818F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1DE39CE-75F9-89DE-292A-4A2E93ED06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B50F29-54B3-86B8-236E-EB33384B292D}"/>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B7665F4B-86F1-7D92-DA4E-4BF0597FFE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C72017-1C0C-A80D-D7DA-25C1E2235031}"/>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788735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49C369-4F6D-4E53-6A14-C90B578C1E6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02D30B3-AD2B-286A-323D-B54B94DC317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6FD092-13E0-DB1A-1A1A-24390B5D5668}"/>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A4180ED1-4732-2578-AC53-2A20EDA83C5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7658D24-75AA-C63F-AD3E-895488B07B88}"/>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2901797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D37B4A5-69B1-4107-C939-E1AE38358FE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2AE892A-C574-6AF1-9B23-86F8FA333A8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85EA2AB-CD44-DB57-D5E8-4800DE529D95}"/>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D56CD933-2C34-64EA-4642-DAFA9661A7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ABF67A-EA38-AAB2-C4CD-8DF0BC25E780}"/>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3775337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27047C-DF30-C955-5501-C077A041957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1B83DD3-7ED1-18A4-9EF4-606636F151A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48A3D0-80C7-1F5A-6789-AB941B000F5D}"/>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F5902AE8-D2F7-63E8-C540-24679F225A0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EED630B-42C0-F2FA-7718-C03EDF24E40E}"/>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1843318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D2DDB1-54CC-4401-6373-439C0317ACD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AFDEADF-D27C-7EAF-CE6A-9C3C817732C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07E2985-8577-92D7-0CF5-7B44C1E07FD7}"/>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40AA7444-D1B5-6D3A-48EF-F94265F53A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6B95D62-02A9-53F2-BAB0-F79FC17C94BF}"/>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473744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04EF15-4D72-9975-29BF-B04945E084F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29C1B31-9F57-4604-BCB7-6F27F06C381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EFF54D5-3BCA-17B8-9C2A-19726629FD2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1F4C294-0D01-B3E5-772B-BFEC6773A36E}"/>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F35AD189-46F9-99E7-A3C1-6884A7978F9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0B9CE68-2E2B-14A3-B6B8-E7EC4BE988D0}"/>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2108027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6DDE10-A1E3-5725-8283-59307F4300C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C57C96D-FC95-A4E4-B838-8AD111B3E8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B790693-6F34-E541-20DB-5F8425B50FB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26943F3-0AA7-E534-EE5C-46E03022E7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C475934-A48A-88EE-9278-EECE055B89B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47B6E70-A03B-9636-9755-7224698928C4}"/>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8" name="フッター プレースホルダー 7">
            <a:extLst>
              <a:ext uri="{FF2B5EF4-FFF2-40B4-BE49-F238E27FC236}">
                <a16:creationId xmlns:a16="http://schemas.microsoft.com/office/drawing/2014/main" id="{335D4296-B42A-63BD-2B8D-974ADD712EE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5CDE2B2-75EE-D298-3E0B-6DCD8F6FBAF8}"/>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2215566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3D4961-F7F6-B418-9237-318DF33254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39B67F7-B233-A3A7-61BF-50CDD87A8C47}"/>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4AD0FD16-E9F2-4405-0336-4AAD43B8E52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912D752-4649-81D4-690C-77C00A357B63}"/>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196997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EECE18B-C09C-84D3-65EA-37593D579131}"/>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91E8C0A4-8777-A206-7F49-C51AD32AEEC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8760793-41A5-5694-E158-2A5067374FC0}"/>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4219364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54C505-DDF8-8BEC-2886-FDF33DEC001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CDB3E3A-FB45-AACE-2B69-15019FEBB0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BEA27B2-8164-FD8B-5DF2-5F6AD419B3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9EF2FF-6815-09D2-D540-7A920BDFD525}"/>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72E0DD59-A2E7-8016-A4CC-2B4E88B86D5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E647A74-CE42-0660-8087-924432638975}"/>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3744771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FB9458-9F5A-F74F-E96A-1BB33BD3BE3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4416DA0-66B8-1B1F-74FE-CBA6F1B1FC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82CD3C9-B86E-2216-3137-8314DF821C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7E01D34-923E-FEC7-700D-45990F220AD4}"/>
              </a:ext>
            </a:extLst>
          </p:cNvPr>
          <p:cNvSpPr>
            <a:spLocks noGrp="1"/>
          </p:cNvSpPr>
          <p:nvPr>
            <p:ph type="dt" sz="half" idx="10"/>
          </p:nvPr>
        </p:nvSpPr>
        <p:spPr/>
        <p:txBody>
          <a:bodyPr/>
          <a:lstStyle/>
          <a:p>
            <a:fld id="{0333AFAF-DB4A-4219-B9E4-A96B289F4666}"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B6B9B510-5590-D9DA-040C-9D7F9A0E39A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F028AEC-D753-58D9-6884-295BB4D5B2F0}"/>
              </a:ext>
            </a:extLst>
          </p:cNvPr>
          <p:cNvSpPr>
            <a:spLocks noGrp="1"/>
          </p:cNvSpPr>
          <p:nvPr>
            <p:ph type="sldNum" sz="quarter" idx="12"/>
          </p:nvPr>
        </p:nvSpPr>
        <p:spPr/>
        <p:txBody>
          <a:body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3235042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85FE4B4-4056-C688-2482-BF3D963327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5D9D4DF-D8D4-227D-899D-F76D9913CC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E4B0A2-EF16-6FC5-E5AD-BCB8896853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333AFAF-DB4A-4219-B9E4-A96B289F4666}"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C8D4C412-54A6-CCA2-8E67-C01E96A52A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3161EF7-DEE1-FD6C-F349-30D4A92AD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A19034-FE48-434B-BBA7-4D7C719BB144}" type="slidenum">
              <a:rPr kumimoji="1" lang="ja-JP" altLang="en-US" smtClean="0"/>
              <a:t>‹#›</a:t>
            </a:fld>
            <a:endParaRPr kumimoji="1" lang="ja-JP" altLang="en-US"/>
          </a:p>
        </p:txBody>
      </p:sp>
    </p:spTree>
    <p:extLst>
      <p:ext uri="{BB962C8B-B14F-4D97-AF65-F5344CB8AC3E}">
        <p14:creationId xmlns:p14="http://schemas.microsoft.com/office/powerpoint/2010/main" val="912274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1ED7DFFA-2DA6-756D-7901-8301E4BF4520}"/>
              </a:ext>
            </a:extLst>
          </p:cNvPr>
          <p:cNvSpPr>
            <a:spLocks noGrp="1"/>
          </p:cNvSpPr>
          <p:nvPr>
            <p:ph type="ctrTitle"/>
          </p:nvPr>
        </p:nvSpPr>
        <p:spPr>
          <a:xfrm>
            <a:off x="1946564" y="1249217"/>
            <a:ext cx="8298873" cy="2258284"/>
          </a:xfrm>
        </p:spPr>
        <p:txBody>
          <a:bodyPr anchor="b">
            <a:normAutofit/>
          </a:bodyPr>
          <a:lstStyle/>
          <a:p>
            <a:r>
              <a:rPr lang="ja-JP" altLang="en-US" sz="5100"/>
              <a:t>ワイヤレススピーカーの市場調査結果: 現状分析と将来展望</a:t>
            </a:r>
            <a:endParaRPr kumimoji="1" lang="ja-JP" altLang="en-US" sz="5100"/>
          </a:p>
        </p:txBody>
      </p:sp>
      <p:sp>
        <p:nvSpPr>
          <p:cNvPr id="3" name="字幕 2">
            <a:extLst>
              <a:ext uri="{FF2B5EF4-FFF2-40B4-BE49-F238E27FC236}">
                <a16:creationId xmlns:a16="http://schemas.microsoft.com/office/drawing/2014/main" id="{FB36BC9A-D226-24AB-8DAF-C2C45D60D667}"/>
              </a:ext>
            </a:extLst>
          </p:cNvPr>
          <p:cNvSpPr>
            <a:spLocks noGrp="1"/>
          </p:cNvSpPr>
          <p:nvPr>
            <p:ph type="subTitle" idx="1"/>
          </p:nvPr>
        </p:nvSpPr>
        <p:spPr>
          <a:xfrm>
            <a:off x="1946564" y="4490100"/>
            <a:ext cx="8298873" cy="1282843"/>
          </a:xfrm>
        </p:spPr>
        <p:txBody>
          <a:bodyPr anchor="t">
            <a:normAutofit/>
          </a:bodyPr>
          <a:lstStyle/>
          <a:p>
            <a:r>
              <a:rPr lang="ja-JP" altLang="en-US"/>
              <a:t>市場動向と未来の成長可能性を探る</a:t>
            </a:r>
            <a:endParaRPr kumimoji="1" lang="ja-JP" altLang="en-US"/>
          </a:p>
        </p:txBody>
      </p:sp>
      <p:cxnSp>
        <p:nvCxnSpPr>
          <p:cNvPr id="10" name="Straight Connector 9">
            <a:extLst>
              <a:ext uri="{FF2B5EF4-FFF2-40B4-BE49-F238E27FC236}">
                <a16:creationId xmlns:a16="http://schemas.microsoft.com/office/drawing/2014/main" id="{5E10C1D6-7EDE-467F-89EA-E0244EB623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0240" y="4290504"/>
            <a:ext cx="731520"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00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10" presetClass="entr" presetSubtype="0" fill="hold" grpId="0" nodeType="withEffect">
                                  <p:stCondLst>
                                    <p:cond delay="1000"/>
                                  </p:stCondLst>
                                  <p:iterate type="wd">
                                    <p:tmPct val="15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42" presetClass="entr" presetSubtype="0" fill="hold" grpId="1" nodeType="withEffect">
                                  <p:stCondLst>
                                    <p:cond delay="250"/>
                                  </p:stCondLst>
                                  <p:iterate type="wd">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クリエイティブなRGBオーディオスピーカー">
            <a:extLst>
              <a:ext uri="{FF2B5EF4-FFF2-40B4-BE49-F238E27FC236}">
                <a16:creationId xmlns:a16="http://schemas.microsoft.com/office/drawing/2014/main" id="{9A16DE0D-904D-481A-B922-1B31C3B5D0EA}"/>
              </a:ext>
            </a:extLst>
          </p:cNvPr>
          <p:cNvPicPr>
            <a:picLocks noGrp="1" noChangeAspect="1"/>
          </p:cNvPicPr>
          <p:nvPr>
            <p:ph sz="half" idx="1"/>
          </p:nvPr>
        </p:nvPicPr>
        <p:blipFill>
          <a:blip r:embed="rId3"/>
          <a:srcRect l="18054" r="20073"/>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D3D1CD9E-6F42-208E-46F6-4481613D8946}"/>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市場セグメント別の需要</a:t>
            </a:r>
            <a:endParaRPr kumimoji="1" lang="en-US" altLang="ja-JP" sz="4000" b="1"/>
          </a:p>
        </p:txBody>
      </p:sp>
      <p:sp>
        <p:nvSpPr>
          <p:cNvPr id="4" name="コンテンツ プレースホルダー 3">
            <a:extLst>
              <a:ext uri="{FF2B5EF4-FFF2-40B4-BE49-F238E27FC236}">
                <a16:creationId xmlns:a16="http://schemas.microsoft.com/office/drawing/2014/main" id="{1CCB7E5C-E3F2-5777-2C06-3CCE2409EB7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市場セグメント</a:t>
            </a:r>
          </a:p>
          <a:p>
            <a:pPr marL="0" lvl="1" indent="0">
              <a:buNone/>
            </a:pPr>
            <a:r>
              <a:rPr lang="ja-JP" altLang="en-US" sz="1400"/>
              <a:t>ワイヤレススピーカー市場は、家庭用、商業用、ポータブル用の主要なセグメントに分かれています。</a:t>
            </a:r>
          </a:p>
          <a:p>
            <a:pPr marL="0" indent="0">
              <a:spcBef>
                <a:spcPts val="2500"/>
              </a:spcBef>
              <a:buNone/>
            </a:pPr>
            <a:r>
              <a:rPr lang="ja-JP" altLang="en-US" sz="1400" b="1"/>
              <a:t>家庭用市場の需要</a:t>
            </a:r>
          </a:p>
          <a:p>
            <a:pPr marL="0" lvl="1" indent="0">
              <a:buNone/>
            </a:pPr>
            <a:r>
              <a:rPr lang="ja-JP" altLang="en-US" sz="1400"/>
              <a:t>家庭用ワイヤレススピーカーの需要が急速に増加しており、多くの消費者に支持されています。</a:t>
            </a:r>
          </a:p>
          <a:p>
            <a:pPr marL="0" indent="0">
              <a:spcBef>
                <a:spcPts val="2500"/>
              </a:spcBef>
              <a:buNone/>
            </a:pPr>
            <a:r>
              <a:rPr lang="ja-JP" altLang="en-US" sz="1400" b="1"/>
              <a:t>商業用市場の成長</a:t>
            </a:r>
          </a:p>
          <a:p>
            <a:pPr marL="0" lvl="1" indent="0">
              <a:buNone/>
            </a:pPr>
            <a:r>
              <a:rPr lang="ja-JP" altLang="en-US" sz="1400"/>
              <a:t>商業用市場も成長しており、オフィスや店舗での使用が増加しています。</a:t>
            </a:r>
            <a:endParaRPr kumimoji="1" lang="ja-JP" altLang="en-US" sz="1400"/>
          </a:p>
        </p:txBody>
      </p:sp>
    </p:spTree>
    <p:extLst>
      <p:ext uri="{BB962C8B-B14F-4D97-AF65-F5344CB8AC3E}">
        <p14:creationId xmlns:p14="http://schemas.microsoft.com/office/powerpoint/2010/main" val="23159593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9DA8FEA6-9D2D-297B-8E7F-59894BE510A7}"/>
              </a:ext>
            </a:extLst>
          </p:cNvPr>
          <p:cNvSpPr>
            <a:spLocks noGrp="1"/>
          </p:cNvSpPr>
          <p:nvPr>
            <p:ph type="ctrTitle"/>
          </p:nvPr>
        </p:nvSpPr>
        <p:spPr>
          <a:xfrm>
            <a:off x="559219" y="1115844"/>
            <a:ext cx="7680960" cy="4631911"/>
          </a:xfrm>
        </p:spPr>
        <p:txBody>
          <a:bodyPr anchor="b">
            <a:normAutofit/>
          </a:bodyPr>
          <a:lstStyle/>
          <a:p>
            <a:r>
              <a:rPr lang="ja-JP" altLang="en-US" sz="6500"/>
              <a:t>競争環境の分析</a:t>
            </a:r>
            <a:endParaRPr kumimoji="1" lang="ja-JP" altLang="en-US" sz="6500"/>
          </a:p>
        </p:txBody>
      </p:sp>
      <p:cxnSp>
        <p:nvCxnSpPr>
          <p:cNvPr id="11" name="Straight Connector 10">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2303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白い背景にグラフの上に載せられた暗号通貨の風船を握っているビジネスマンのショット">
            <a:extLst>
              <a:ext uri="{FF2B5EF4-FFF2-40B4-BE49-F238E27FC236}">
                <a16:creationId xmlns:a16="http://schemas.microsoft.com/office/drawing/2014/main" id="{A9ACE0ED-19FB-42A7-9A4E-4CEB31BBFC76}"/>
              </a:ext>
            </a:extLst>
          </p:cNvPr>
          <p:cNvPicPr>
            <a:picLocks noGrp="1" noChangeAspect="1"/>
          </p:cNvPicPr>
          <p:nvPr>
            <p:ph sz="half" idx="1"/>
          </p:nvPr>
        </p:nvPicPr>
        <p:blipFill>
          <a:blip r:embed="rId3"/>
          <a:srcRect l="29258"/>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A9E03EB2-536C-7040-10C1-FE318CA1BE4A}"/>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主要企業の市場シェア</a:t>
            </a:r>
            <a:endParaRPr kumimoji="1" lang="en-US" altLang="ja-JP" sz="4000" b="1"/>
          </a:p>
        </p:txBody>
      </p:sp>
      <p:sp>
        <p:nvSpPr>
          <p:cNvPr id="4" name="コンテンツ プレースホルダー 3">
            <a:extLst>
              <a:ext uri="{FF2B5EF4-FFF2-40B4-BE49-F238E27FC236}">
                <a16:creationId xmlns:a16="http://schemas.microsoft.com/office/drawing/2014/main" id="{B4025575-45A0-C3AD-7BF3-DE84336DD62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市場シェア分析</a:t>
            </a:r>
          </a:p>
          <a:p>
            <a:pPr marL="0" lvl="1" indent="0">
              <a:buNone/>
            </a:pPr>
            <a:r>
              <a:rPr lang="ja-JP" altLang="en-US" sz="1400"/>
              <a:t>市場シェアの分析は、各企業の競争力を理解するのに役立ちます。企業の強みや弱みを顕在化させます。</a:t>
            </a:r>
          </a:p>
          <a:p>
            <a:pPr marL="0" indent="0">
              <a:spcBef>
                <a:spcPts val="2500"/>
              </a:spcBef>
              <a:buNone/>
            </a:pPr>
            <a:r>
              <a:rPr lang="ja-JP" altLang="en-US" sz="1400" b="1"/>
              <a:t>競争環境の理解</a:t>
            </a:r>
          </a:p>
          <a:p>
            <a:pPr marL="0" lvl="1" indent="0">
              <a:buNone/>
            </a:pPr>
            <a:r>
              <a:rPr lang="ja-JP" altLang="en-US" sz="1400"/>
              <a:t>競争状況を把握することで、戦略的な意思決定が可能になります。企業の立ち位置を明確にする手段です。</a:t>
            </a:r>
          </a:p>
          <a:p>
            <a:pPr marL="0" indent="0">
              <a:spcBef>
                <a:spcPts val="2500"/>
              </a:spcBef>
              <a:buNone/>
            </a:pPr>
            <a:r>
              <a:rPr lang="ja-JP" altLang="en-US" sz="1400" b="1"/>
              <a:t>ソニーとボーズのプレゼンス</a:t>
            </a:r>
          </a:p>
          <a:p>
            <a:pPr marL="0" lvl="1" indent="0">
              <a:buNone/>
            </a:pPr>
            <a:r>
              <a:rPr lang="ja-JP" altLang="en-US" sz="1400"/>
              <a:t>ソニーとボーズは、特にオーディオ市場で強力な存在感を示しています。ブランドの影響力を強調します。</a:t>
            </a:r>
            <a:endParaRPr kumimoji="1" lang="ja-JP" altLang="en-US" sz="1400"/>
          </a:p>
        </p:txBody>
      </p:sp>
    </p:spTree>
    <p:extLst>
      <p:ext uri="{BB962C8B-B14F-4D97-AF65-F5344CB8AC3E}">
        <p14:creationId xmlns:p14="http://schemas.microsoft.com/office/powerpoint/2010/main" val="23976295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デザイナーズテーブルのカラースウォッチ">
            <a:extLst>
              <a:ext uri="{FF2B5EF4-FFF2-40B4-BE49-F238E27FC236}">
                <a16:creationId xmlns:a16="http://schemas.microsoft.com/office/drawing/2014/main" id="{B9B93850-F740-46B4-A616-24AC1BDFC157}"/>
              </a:ext>
            </a:extLst>
          </p:cNvPr>
          <p:cNvPicPr>
            <a:picLocks noGrp="1" noChangeAspect="1"/>
          </p:cNvPicPr>
          <p:nvPr>
            <p:ph sz="half" idx="1"/>
          </p:nvPr>
        </p:nvPicPr>
        <p:blipFill>
          <a:blip r:embed="rId3"/>
          <a:srcRect l="4639" r="14058" b="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54CEEB7C-C974-A7E0-40E8-EB8E7A077CB0}"/>
              </a:ext>
            </a:extLst>
          </p:cNvPr>
          <p:cNvSpPr>
            <a:spLocks noGrp="1"/>
          </p:cNvSpPr>
          <p:nvPr>
            <p:ph type="title"/>
          </p:nvPr>
        </p:nvSpPr>
        <p:spPr>
          <a:xfrm>
            <a:off x="640079" y="914400"/>
            <a:ext cx="4261104" cy="1097280"/>
          </a:xfrm>
        </p:spPr>
        <p:txBody>
          <a:bodyPr vert="horz" lIns="91440" tIns="45720" rIns="91440" bIns="45720" rtlCol="0" anchor="t">
            <a:normAutofit/>
          </a:bodyPr>
          <a:lstStyle/>
          <a:p>
            <a:r>
              <a:rPr lang="ja-JP" altLang="en-US" sz="3600" b="1"/>
              <a:t>製品ポートフォリオと戦略</a:t>
            </a:r>
            <a:endParaRPr kumimoji="1" lang="en-US" altLang="ja-JP" sz="3600" b="1"/>
          </a:p>
        </p:txBody>
      </p:sp>
      <p:sp>
        <p:nvSpPr>
          <p:cNvPr id="4" name="コンテンツ プレースホルダー 3">
            <a:extLst>
              <a:ext uri="{FF2B5EF4-FFF2-40B4-BE49-F238E27FC236}">
                <a16:creationId xmlns:a16="http://schemas.microsoft.com/office/drawing/2014/main" id="{6C93A451-7F6E-66BC-F792-3A812232A8A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消費者ニーズの多様性</a:t>
            </a:r>
          </a:p>
          <a:p>
            <a:pPr marL="0" lvl="1" indent="0">
              <a:buNone/>
            </a:pPr>
            <a:r>
              <a:rPr lang="ja-JP" altLang="en-US" sz="1400"/>
              <a:t>企業は多様な消費者ニーズに応え、広範な製品ポートフォリオを展開しています。</a:t>
            </a:r>
          </a:p>
          <a:p>
            <a:pPr marL="0" indent="0">
              <a:spcBef>
                <a:spcPts val="2500"/>
              </a:spcBef>
              <a:buNone/>
            </a:pPr>
            <a:r>
              <a:rPr lang="ja-JP" altLang="en-US" sz="1400" b="1"/>
              <a:t>差別化された戦略</a:t>
            </a:r>
          </a:p>
          <a:p>
            <a:pPr marL="0" lvl="1" indent="0">
              <a:buNone/>
            </a:pPr>
            <a:r>
              <a:rPr lang="ja-JP" altLang="en-US" sz="1400"/>
              <a:t>効果的なマーケティング戦略は競争力を高め、顧客の関心を引くために重要です。</a:t>
            </a:r>
            <a:endParaRPr kumimoji="1" lang="ja-JP" altLang="en-US" sz="1400"/>
          </a:p>
        </p:txBody>
      </p:sp>
    </p:spTree>
    <p:extLst>
      <p:ext uri="{BB962C8B-B14F-4D97-AF65-F5344CB8AC3E}">
        <p14:creationId xmlns:p14="http://schemas.microsoft.com/office/powerpoint/2010/main" val="16460200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赤い背景で分離されたオーディオスピーカー">
            <a:extLst>
              <a:ext uri="{FF2B5EF4-FFF2-40B4-BE49-F238E27FC236}">
                <a16:creationId xmlns:a16="http://schemas.microsoft.com/office/drawing/2014/main" id="{AD014A86-55C6-46A1-A060-26B6D29331DE}"/>
              </a:ext>
            </a:extLst>
          </p:cNvPr>
          <p:cNvPicPr>
            <a:picLocks noGrp="1" noChangeAspect="1"/>
          </p:cNvPicPr>
          <p:nvPr>
            <p:ph sz="half" idx="1"/>
          </p:nvPr>
        </p:nvPicPr>
        <p:blipFill>
          <a:blip r:embed="rId3"/>
          <a:srcRect l="34458" r="10476"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7B9F87A6-6196-26E9-AAC4-B2A31B048FF8}"/>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イノベーションと技術動向</a:t>
            </a:r>
            <a:endParaRPr kumimoji="1" lang="en-US" altLang="ja-JP" sz="4000" b="1"/>
          </a:p>
        </p:txBody>
      </p:sp>
      <p:sp>
        <p:nvSpPr>
          <p:cNvPr id="4" name="コンテンツ プレースホルダー 3">
            <a:extLst>
              <a:ext uri="{FF2B5EF4-FFF2-40B4-BE49-F238E27FC236}">
                <a16:creationId xmlns:a16="http://schemas.microsoft.com/office/drawing/2014/main" id="{FB405EF9-F855-261B-280E-5277EAC942C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市場の成長要因</a:t>
            </a:r>
          </a:p>
          <a:p>
            <a:pPr marL="0" lvl="1" indent="0">
              <a:buNone/>
            </a:pPr>
            <a:r>
              <a:rPr lang="ja-JP" altLang="en-US" sz="1400"/>
              <a:t>イノベーションはワイヤレススピーカー市場における成長の原動力であり、技術の進化が新たな可能性をもたらしています。</a:t>
            </a:r>
          </a:p>
          <a:p>
            <a:pPr marL="0" indent="0">
              <a:spcBef>
                <a:spcPts val="2500"/>
              </a:spcBef>
              <a:buNone/>
            </a:pPr>
            <a:r>
              <a:rPr lang="ja-JP" altLang="en-US" sz="1400" b="1"/>
              <a:t>新技術の導入</a:t>
            </a:r>
          </a:p>
          <a:p>
            <a:pPr marL="0" lvl="1" indent="0">
              <a:buNone/>
            </a:pPr>
            <a:r>
              <a:rPr lang="ja-JP" altLang="en-US" sz="1400"/>
              <a:t>新しい技術の導入は、ワイヤレススピーカーの機能を向上させ、消費者の期待に応えています。</a:t>
            </a:r>
          </a:p>
          <a:p>
            <a:pPr marL="0" indent="0">
              <a:spcBef>
                <a:spcPts val="2500"/>
              </a:spcBef>
              <a:buNone/>
            </a:pPr>
            <a:r>
              <a:rPr lang="ja-JP" altLang="en-US" sz="1400" b="1"/>
              <a:t>デザインの革新</a:t>
            </a:r>
          </a:p>
          <a:p>
            <a:pPr marL="0" lvl="1" indent="0">
              <a:buNone/>
            </a:pPr>
            <a:r>
              <a:rPr lang="ja-JP" altLang="en-US" sz="1400"/>
              <a:t>ユニークなデザインの革新が、消費者の関心を引き、製品の差別化に寄与しています。</a:t>
            </a:r>
            <a:endParaRPr kumimoji="1" lang="ja-JP" altLang="en-US" sz="1400"/>
          </a:p>
        </p:txBody>
      </p:sp>
    </p:spTree>
    <p:extLst>
      <p:ext uri="{BB962C8B-B14F-4D97-AF65-F5344CB8AC3E}">
        <p14:creationId xmlns:p14="http://schemas.microsoft.com/office/powerpoint/2010/main" val="39026196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3B8D2888-74D0-C745-867E-58BA04907A86}"/>
              </a:ext>
            </a:extLst>
          </p:cNvPr>
          <p:cNvSpPr>
            <a:spLocks noGrp="1"/>
          </p:cNvSpPr>
          <p:nvPr>
            <p:ph type="ctrTitle"/>
          </p:nvPr>
        </p:nvSpPr>
        <p:spPr>
          <a:xfrm>
            <a:off x="559219" y="1115844"/>
            <a:ext cx="7680960" cy="4631911"/>
          </a:xfrm>
        </p:spPr>
        <p:txBody>
          <a:bodyPr anchor="b">
            <a:normAutofit/>
          </a:bodyPr>
          <a:lstStyle/>
          <a:p>
            <a:r>
              <a:rPr lang="ja-JP" altLang="en-US" sz="6500"/>
              <a:t>地域別市場分析</a:t>
            </a:r>
            <a:endParaRPr kumimoji="1" lang="ja-JP" altLang="en-US" sz="6500"/>
          </a:p>
        </p:txBody>
      </p:sp>
      <p:cxnSp>
        <p:nvCxnSpPr>
          <p:cNvPr id="11" name="Straight Connector 10">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9532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青い壁のリビングルームにある白い木製の机にモダンな木製の芳香剤">
            <a:extLst>
              <a:ext uri="{FF2B5EF4-FFF2-40B4-BE49-F238E27FC236}">
                <a16:creationId xmlns:a16="http://schemas.microsoft.com/office/drawing/2014/main" id="{FC9FEF00-B23E-4534-B38A-994A3F8E243C}"/>
              </a:ext>
            </a:extLst>
          </p:cNvPr>
          <p:cNvPicPr>
            <a:picLocks noGrp="1" noChangeAspect="1"/>
          </p:cNvPicPr>
          <p:nvPr>
            <p:ph sz="half" idx="1"/>
          </p:nvPr>
        </p:nvPicPr>
        <p:blipFill>
          <a:blip r:embed="rId3"/>
          <a:srcRect l="651" r="16345"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39FAFC8B-CDC0-A92D-12BD-5602B0425340}"/>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100000"/>
              </a:lnSpc>
            </a:pPr>
            <a:r>
              <a:rPr lang="ja-JP" altLang="en-US" sz="3600" b="1"/>
              <a:t>北米市場の動向</a:t>
            </a:r>
            <a:endParaRPr kumimoji="1" lang="en-US" altLang="ja-JP" sz="3600" b="1"/>
          </a:p>
        </p:txBody>
      </p:sp>
      <p:sp>
        <p:nvSpPr>
          <p:cNvPr id="4" name="コンテンツ プレースホルダー 3">
            <a:extLst>
              <a:ext uri="{FF2B5EF4-FFF2-40B4-BE49-F238E27FC236}">
                <a16:creationId xmlns:a16="http://schemas.microsoft.com/office/drawing/2014/main" id="{50ECEDAE-FC67-C059-C50B-13A2405CC1D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ja-JP" altLang="en-US" sz="1400" b="1"/>
              <a:t>ワイヤレススピーカーの需要</a:t>
            </a:r>
          </a:p>
          <a:p>
            <a:pPr marL="0" lvl="1" indent="0">
              <a:buNone/>
            </a:pPr>
            <a:r>
              <a:rPr lang="ja-JP" altLang="en-US" sz="1400"/>
              <a:t>技術の進化により、北米でワイヤレススピーカーの需要が急増しています。特に音楽ストリーミングサービスの影響が大きいです。</a:t>
            </a:r>
          </a:p>
          <a:p>
            <a:pPr marL="0" indent="0">
              <a:spcBef>
                <a:spcPts val="2500"/>
              </a:spcBef>
              <a:buNone/>
            </a:pPr>
            <a:r>
              <a:rPr lang="ja-JP" altLang="en-US" sz="1400" b="1"/>
              <a:t>スマートスピーカーの人気</a:t>
            </a:r>
          </a:p>
          <a:p>
            <a:pPr marL="0" lvl="1" indent="0">
              <a:buNone/>
            </a:pPr>
            <a:r>
              <a:rPr lang="ja-JP" altLang="en-US" sz="1400"/>
              <a:t>スマートスピーカーが特に人気を集めており、家庭での音楽体験を革新しています。音声操作は便利さを提供します。</a:t>
            </a:r>
            <a:endParaRPr kumimoji="1" lang="ja-JP" altLang="en-US" sz="1400"/>
          </a:p>
        </p:txBody>
      </p:sp>
    </p:spTree>
    <p:extLst>
      <p:ext uri="{BB962C8B-B14F-4D97-AF65-F5344CB8AC3E}">
        <p14:creationId xmlns:p14="http://schemas.microsoft.com/office/powerpoint/2010/main" val="914631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積み上げられた陳列された籐の皿、バスケット、容器、トレイ、製品の積み重ねは、ストリートマーケット、バガン、ミャンマーの屋台で複数の色、サイズ、形のこの丸い不規則なコレクションでパターンを作ります">
            <a:extLst>
              <a:ext uri="{FF2B5EF4-FFF2-40B4-BE49-F238E27FC236}">
                <a16:creationId xmlns:a16="http://schemas.microsoft.com/office/drawing/2014/main" id="{1A484241-D1FE-410C-AF8F-BAE88659F521}"/>
              </a:ext>
            </a:extLst>
          </p:cNvPr>
          <p:cNvPicPr>
            <a:picLocks noGrp="1" noChangeAspect="1"/>
          </p:cNvPicPr>
          <p:nvPr>
            <p:ph sz="half" idx="1"/>
          </p:nvPr>
        </p:nvPicPr>
        <p:blipFill>
          <a:blip r:embed="rId3"/>
          <a:srcRect l="13278" r="32272"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5761EC6C-FAD6-A827-A59B-A63622F09B2D}"/>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ヨーロッパ市場の動向</a:t>
            </a:r>
            <a:endParaRPr kumimoji="1" lang="en-US" altLang="ja-JP" sz="4000" b="1"/>
          </a:p>
        </p:txBody>
      </p:sp>
      <p:sp>
        <p:nvSpPr>
          <p:cNvPr id="4" name="コンテンツ プレースホルダー 3">
            <a:extLst>
              <a:ext uri="{FF2B5EF4-FFF2-40B4-BE49-F238E27FC236}">
                <a16:creationId xmlns:a16="http://schemas.microsoft.com/office/drawing/2014/main" id="{AC626BB9-8CED-02E7-C9FE-3E03CB61983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デザイン性の重要性</a:t>
            </a:r>
          </a:p>
          <a:p>
            <a:pPr marL="0" lvl="1" indent="0">
              <a:buNone/>
            </a:pPr>
            <a:r>
              <a:rPr lang="ja-JP" altLang="en-US" sz="1400"/>
              <a:t>市場では、製品のデザインが消費者の購買決定に大きな影響を与えています。美しいデザインは、ブランドの魅力を高めます。</a:t>
            </a:r>
          </a:p>
          <a:p>
            <a:pPr marL="0" indent="0">
              <a:spcBef>
                <a:spcPts val="2500"/>
              </a:spcBef>
              <a:buNone/>
            </a:pPr>
            <a:r>
              <a:rPr lang="ja-JP" altLang="en-US" sz="1400" b="1"/>
              <a:t>環境への配慮</a:t>
            </a:r>
          </a:p>
          <a:p>
            <a:pPr marL="0" lvl="1" indent="0">
              <a:buNone/>
            </a:pPr>
            <a:r>
              <a:rPr lang="ja-JP" altLang="en-US" sz="1400"/>
              <a:t>消費者は、環境に優しい製品を求めており、企業は持続可能な方法で製品を提供する必要があります。</a:t>
            </a:r>
          </a:p>
          <a:p>
            <a:pPr marL="0" indent="0">
              <a:spcBef>
                <a:spcPts val="2500"/>
              </a:spcBef>
              <a:buNone/>
            </a:pPr>
            <a:r>
              <a:rPr lang="ja-JP" altLang="en-US" sz="1400" b="1"/>
              <a:t>消費者の需要</a:t>
            </a:r>
          </a:p>
          <a:p>
            <a:pPr marL="0" lvl="1" indent="0">
              <a:buNone/>
            </a:pPr>
            <a:r>
              <a:rPr lang="ja-JP" altLang="en-US" sz="1400"/>
              <a:t>エコフレンドリーな製品の需要が高まりつつあり、企業はこれに応えた商品開発を行う必要があります。</a:t>
            </a:r>
            <a:endParaRPr kumimoji="1" lang="ja-JP" altLang="en-US" sz="1400"/>
          </a:p>
        </p:txBody>
      </p:sp>
    </p:spTree>
    <p:extLst>
      <p:ext uri="{BB962C8B-B14F-4D97-AF65-F5344CB8AC3E}">
        <p14:creationId xmlns:p14="http://schemas.microsoft.com/office/powerpoint/2010/main" val="38620487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WiFi接続コンセプトシティナイト">
            <a:extLst>
              <a:ext uri="{FF2B5EF4-FFF2-40B4-BE49-F238E27FC236}">
                <a16:creationId xmlns:a16="http://schemas.microsoft.com/office/drawing/2014/main" id="{10821BCB-8211-4D63-B64C-9BAD595819BA}"/>
              </a:ext>
            </a:extLst>
          </p:cNvPr>
          <p:cNvPicPr>
            <a:picLocks noGrp="1" noChangeAspect="1"/>
          </p:cNvPicPr>
          <p:nvPr>
            <p:ph sz="half" idx="1"/>
          </p:nvPr>
        </p:nvPicPr>
        <p:blipFill>
          <a:blip r:embed="rId3"/>
          <a:srcRect l="19942" r="24992"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95C7AFB7-8D74-D563-5C15-0A0040F02903}"/>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アジア太平洋市場の動向</a:t>
            </a:r>
            <a:endParaRPr kumimoji="1" lang="en-US" altLang="ja-JP" sz="4000" b="1"/>
          </a:p>
        </p:txBody>
      </p:sp>
      <p:sp>
        <p:nvSpPr>
          <p:cNvPr id="4" name="コンテンツ プレースホルダー 3">
            <a:extLst>
              <a:ext uri="{FF2B5EF4-FFF2-40B4-BE49-F238E27FC236}">
                <a16:creationId xmlns:a16="http://schemas.microsoft.com/office/drawing/2014/main" id="{ADC33BC6-7FF5-A8F0-77CC-D2BE87A125F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都市化の進展</a:t>
            </a:r>
          </a:p>
          <a:p>
            <a:pPr marL="0" lvl="1" indent="0">
              <a:buNone/>
            </a:pPr>
            <a:r>
              <a:rPr lang="ja-JP" altLang="en-US" sz="1400"/>
              <a:t>アジア太平洋地域の都市化は、ワイヤレススピーカー市場の拡大を牽引しています。多くの都市でライフスタイルが変化しています。</a:t>
            </a:r>
          </a:p>
          <a:p>
            <a:pPr marL="0" indent="0">
              <a:spcBef>
                <a:spcPts val="2500"/>
              </a:spcBef>
              <a:buNone/>
            </a:pPr>
            <a:r>
              <a:rPr lang="ja-JP" altLang="en-US" sz="1400" b="1"/>
              <a:t>中産階級の拡大</a:t>
            </a:r>
          </a:p>
          <a:p>
            <a:pPr marL="0" lvl="1" indent="0">
              <a:buNone/>
            </a:pPr>
            <a:r>
              <a:rPr lang="ja-JP" altLang="en-US" sz="1400"/>
              <a:t>中産階級の増加は、消費者の購買力を向上させ、ワイヤレススピーカーの需要を高めています。</a:t>
            </a:r>
          </a:p>
          <a:p>
            <a:pPr marL="0" indent="0">
              <a:spcBef>
                <a:spcPts val="2500"/>
              </a:spcBef>
              <a:buNone/>
            </a:pPr>
            <a:r>
              <a:rPr lang="ja-JP" altLang="en-US" sz="1400" b="1"/>
              <a:t>中国とインドの市場</a:t>
            </a:r>
          </a:p>
          <a:p>
            <a:pPr marL="0" lvl="1" indent="0">
              <a:buNone/>
            </a:pPr>
            <a:r>
              <a:rPr lang="ja-JP" altLang="en-US" sz="1400"/>
              <a:t>特に中国とインドの市場は活況を呈しており、世界的なワイヤレススピーカー市場の主要な推進力となっています。</a:t>
            </a:r>
            <a:endParaRPr kumimoji="1" lang="ja-JP" altLang="en-US" sz="1400"/>
          </a:p>
        </p:txBody>
      </p:sp>
    </p:spTree>
    <p:extLst>
      <p:ext uri="{BB962C8B-B14F-4D97-AF65-F5344CB8AC3E}">
        <p14:creationId xmlns:p14="http://schemas.microsoft.com/office/powerpoint/2010/main" val="35005067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8CEEE19F-5037-7498-129A-4AF53877A706}"/>
              </a:ext>
            </a:extLst>
          </p:cNvPr>
          <p:cNvSpPr>
            <a:spLocks noGrp="1"/>
          </p:cNvSpPr>
          <p:nvPr>
            <p:ph type="ctrTitle"/>
          </p:nvPr>
        </p:nvSpPr>
        <p:spPr>
          <a:xfrm>
            <a:off x="559219" y="1115844"/>
            <a:ext cx="7680960" cy="4631911"/>
          </a:xfrm>
        </p:spPr>
        <p:txBody>
          <a:bodyPr anchor="b">
            <a:normAutofit/>
          </a:bodyPr>
          <a:lstStyle/>
          <a:p>
            <a:r>
              <a:rPr lang="ja-JP" altLang="en-US" sz="6500"/>
              <a:t>将来の予測と市場機会</a:t>
            </a:r>
            <a:endParaRPr kumimoji="1" lang="ja-JP" altLang="en-US" sz="6500"/>
          </a:p>
        </p:txBody>
      </p:sp>
      <p:cxnSp>
        <p:nvCxnSpPr>
          <p:cNvPr id="11" name="Straight Connector 10">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26196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63F27BC-7079-4FF7-8F7C-ABC82FA3C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66F1774A-2842-BCBF-5370-527EE14A1ADB}"/>
              </a:ext>
            </a:extLst>
          </p:cNvPr>
          <p:cNvSpPr>
            <a:spLocks noGrp="1"/>
          </p:cNvSpPr>
          <p:nvPr>
            <p:ph type="title"/>
          </p:nvPr>
        </p:nvSpPr>
        <p:spPr>
          <a:xfrm>
            <a:off x="640080" y="1371600"/>
            <a:ext cx="3502152" cy="3591463"/>
          </a:xfrm>
        </p:spPr>
        <p:txBody>
          <a:bodyPr anchor="t">
            <a:normAutofit/>
          </a:bodyPr>
          <a:lstStyle/>
          <a:p>
            <a:r>
              <a:rPr lang="ja-JP" altLang="en-US" sz="4000"/>
              <a:t>議題の概要</a:t>
            </a:r>
            <a:endParaRPr kumimoji="1" lang="ja-JP" altLang="en-US" sz="4000"/>
          </a:p>
        </p:txBody>
      </p:sp>
      <p:sp>
        <p:nvSpPr>
          <p:cNvPr id="3" name="コンテンツ プレースホルダー 2">
            <a:extLst>
              <a:ext uri="{FF2B5EF4-FFF2-40B4-BE49-F238E27FC236}">
                <a16:creationId xmlns:a16="http://schemas.microsoft.com/office/drawing/2014/main" id="{8732B4CC-AC0F-B3EC-EDA8-296D6A5AFC2B}"/>
              </a:ext>
            </a:extLst>
          </p:cNvPr>
          <p:cNvSpPr>
            <a:spLocks noGrp="1"/>
          </p:cNvSpPr>
          <p:nvPr>
            <p:ph idx="1"/>
          </p:nvPr>
        </p:nvSpPr>
        <p:spPr>
          <a:xfrm>
            <a:off x="4931664" y="1371601"/>
            <a:ext cx="6620256" cy="4926318"/>
          </a:xfrm>
        </p:spPr>
        <p:txBody>
          <a:bodyPr>
            <a:normAutofit/>
          </a:bodyPr>
          <a:lstStyle/>
          <a:p>
            <a:r>
              <a:rPr lang="ja-JP" altLang="en-US"/>
              <a:t>ワイヤレススピーカー市場の概要</a:t>
            </a:r>
          </a:p>
          <a:p>
            <a:r>
              <a:rPr lang="ja-JP" altLang="en-US"/>
              <a:t>消費者動向と需要分析</a:t>
            </a:r>
          </a:p>
          <a:p>
            <a:r>
              <a:rPr lang="ja-JP" altLang="en-US"/>
              <a:t>競争環境の分析</a:t>
            </a:r>
          </a:p>
          <a:p>
            <a:r>
              <a:rPr lang="ja-JP" altLang="en-US"/>
              <a:t>地域別市場分析</a:t>
            </a:r>
          </a:p>
          <a:p>
            <a:r>
              <a:rPr lang="ja-JP" altLang="en-US"/>
              <a:t>将来の予測と市場機会</a:t>
            </a:r>
            <a:endParaRPr kumimoji="1" lang="ja-JP" altLang="en-US"/>
          </a:p>
        </p:txBody>
      </p:sp>
      <p:cxnSp>
        <p:nvCxnSpPr>
          <p:cNvPr id="10" name="Straight Connector 9">
            <a:extLst>
              <a:ext uri="{FF2B5EF4-FFF2-40B4-BE49-F238E27FC236}">
                <a16:creationId xmlns:a16="http://schemas.microsoft.com/office/drawing/2014/main" id="{40BBF191-9CC8-4313-B1CA-8DF1A53AE4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37621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マルチステップのデザインプロセスを通じてゼロから作成されたモダンな背景">
            <a:extLst>
              <a:ext uri="{FF2B5EF4-FFF2-40B4-BE49-F238E27FC236}">
                <a16:creationId xmlns:a16="http://schemas.microsoft.com/office/drawing/2014/main" id="{F71AE0E0-8993-4E14-BC28-5594E26DB95E}"/>
              </a:ext>
            </a:extLst>
          </p:cNvPr>
          <p:cNvPicPr>
            <a:picLocks noGrp="1" noChangeAspect="1"/>
          </p:cNvPicPr>
          <p:nvPr>
            <p:ph sz="half" idx="1"/>
          </p:nvPr>
        </p:nvPicPr>
        <p:blipFill>
          <a:blip r:embed="rId3"/>
          <a:srcRect l="1293" r="15703" b="2"/>
          <a:stretch/>
        </p:blipFill>
        <p:spPr>
          <a:xfrm>
            <a:off x="-1" y="914399"/>
            <a:ext cx="6657255"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665683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4C419AF5-5C63-B8A3-F3E6-315A3B09195D}"/>
              </a:ext>
            </a:extLst>
          </p:cNvPr>
          <p:cNvSpPr>
            <a:spLocks noGrp="1"/>
          </p:cNvSpPr>
          <p:nvPr>
            <p:ph type="title"/>
          </p:nvPr>
        </p:nvSpPr>
        <p:spPr>
          <a:xfrm>
            <a:off x="7269904" y="914400"/>
            <a:ext cx="4261104" cy="1097280"/>
          </a:xfrm>
        </p:spPr>
        <p:txBody>
          <a:bodyPr vert="horz" lIns="91440" tIns="45720" rIns="91440" bIns="45720" rtlCol="0" anchor="t">
            <a:normAutofit/>
          </a:bodyPr>
          <a:lstStyle/>
          <a:p>
            <a:pPr>
              <a:lnSpc>
                <a:spcPct val="100000"/>
              </a:lnSpc>
            </a:pPr>
            <a:r>
              <a:rPr lang="ja-JP" altLang="en-US" sz="3600" b="1"/>
              <a:t>市場の成長予測</a:t>
            </a:r>
            <a:endParaRPr kumimoji="1" lang="en-US" altLang="ja-JP" sz="3600" b="1"/>
          </a:p>
        </p:txBody>
      </p:sp>
      <p:sp>
        <p:nvSpPr>
          <p:cNvPr id="4" name="コンテンツ プレースホルダー 3">
            <a:extLst>
              <a:ext uri="{FF2B5EF4-FFF2-40B4-BE49-F238E27FC236}">
                <a16:creationId xmlns:a16="http://schemas.microsoft.com/office/drawing/2014/main" id="{7E209AFA-046D-FB59-D8E2-9AE4B21258A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269905" y="2176036"/>
            <a:ext cx="4261104" cy="4121887"/>
          </a:xfrm>
        </p:spPr>
        <p:txBody>
          <a:bodyPr>
            <a:normAutofit/>
          </a:bodyPr>
          <a:lstStyle/>
          <a:p>
            <a:pPr marL="0" indent="0">
              <a:spcBef>
                <a:spcPts val="2500"/>
              </a:spcBef>
              <a:buNone/>
            </a:pPr>
            <a:r>
              <a:rPr lang="ja-JP" altLang="en-US" sz="1400" b="1"/>
              <a:t>市場成長の見通し</a:t>
            </a:r>
          </a:p>
          <a:p>
            <a:pPr marL="0" lvl="1" indent="0">
              <a:buNone/>
            </a:pPr>
            <a:r>
              <a:rPr lang="ja-JP" altLang="en-US" sz="1400"/>
              <a:t>ワイヤレススピーカー市場は、今後数年間で着実に成長する見込みです。</a:t>
            </a:r>
          </a:p>
          <a:p>
            <a:pPr marL="0" indent="0">
              <a:spcBef>
                <a:spcPts val="2500"/>
              </a:spcBef>
              <a:buNone/>
            </a:pPr>
            <a:r>
              <a:rPr lang="ja-JP" altLang="en-US" sz="1400" b="1"/>
              <a:t>音楽ストリーミングの影響</a:t>
            </a:r>
          </a:p>
          <a:p>
            <a:pPr marL="0" lvl="1" indent="0">
              <a:buNone/>
            </a:pPr>
            <a:r>
              <a:rPr lang="ja-JP" altLang="en-US" sz="1400"/>
              <a:t>音楽ストリーミングサービスの急速な普及が、ワイヤレススピーカーの需要を後押ししています。</a:t>
            </a:r>
            <a:endParaRPr kumimoji="1" lang="ja-JP" altLang="en-US" sz="1400"/>
          </a:p>
        </p:txBody>
      </p:sp>
    </p:spTree>
    <p:extLst>
      <p:ext uri="{BB962C8B-B14F-4D97-AF65-F5344CB8AC3E}">
        <p14:creationId xmlns:p14="http://schemas.microsoft.com/office/powerpoint/2010/main" val="1872269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スマートホームモバイルアプリケーションインターネット技術">
            <a:extLst>
              <a:ext uri="{FF2B5EF4-FFF2-40B4-BE49-F238E27FC236}">
                <a16:creationId xmlns:a16="http://schemas.microsoft.com/office/drawing/2014/main" id="{4EE33F27-5F9A-4EBF-96D9-E4CDC7CFB137}"/>
              </a:ext>
            </a:extLst>
          </p:cNvPr>
          <p:cNvPicPr>
            <a:picLocks noGrp="1" noChangeAspect="1"/>
          </p:cNvPicPr>
          <p:nvPr>
            <p:ph sz="half" idx="1"/>
          </p:nvPr>
        </p:nvPicPr>
        <p:blipFill>
          <a:blip r:embed="rId3"/>
          <a:srcRect l="16184" r="28750"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5174CA70-55A0-F761-85D9-8CE5B4FAA576}"/>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新興技術とその影響</a:t>
            </a:r>
            <a:endParaRPr kumimoji="1" lang="en-US" altLang="ja-JP" sz="4000" b="1"/>
          </a:p>
        </p:txBody>
      </p:sp>
      <p:sp>
        <p:nvSpPr>
          <p:cNvPr id="4" name="コンテンツ プレースホルダー 3">
            <a:extLst>
              <a:ext uri="{FF2B5EF4-FFF2-40B4-BE49-F238E27FC236}">
                <a16:creationId xmlns:a16="http://schemas.microsoft.com/office/drawing/2014/main" id="{B06613AD-118C-52FB-6D25-B5F10CFA68C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en-US" altLang="ja-JP" sz="1400" b="1"/>
              <a:t>AI</a:t>
            </a:r>
            <a:r>
              <a:rPr lang="ja-JP" altLang="en-US" sz="1400" b="1"/>
              <a:t>の影響</a:t>
            </a:r>
          </a:p>
          <a:p>
            <a:pPr marL="0" lvl="1" indent="0">
              <a:buNone/>
            </a:pPr>
            <a:r>
              <a:rPr lang="en-US" altLang="ja-JP" sz="1400"/>
              <a:t>AI</a:t>
            </a:r>
            <a:r>
              <a:rPr lang="ja-JP" altLang="en-US" sz="1400"/>
              <a:t>の発展はワイヤレススピーカーの機能を向上させ、パーソナライズされた音楽体験を提供します。</a:t>
            </a:r>
          </a:p>
          <a:p>
            <a:pPr marL="0" indent="0">
              <a:spcBef>
                <a:spcPts val="2500"/>
              </a:spcBef>
              <a:buNone/>
            </a:pPr>
            <a:r>
              <a:rPr lang="en-US" altLang="ja-JP" sz="1400" b="1"/>
              <a:t>IoT</a:t>
            </a:r>
            <a:r>
              <a:rPr lang="ja-JP" altLang="en-US" sz="1400" b="1"/>
              <a:t>との統合</a:t>
            </a:r>
          </a:p>
          <a:p>
            <a:pPr marL="0" lvl="1" indent="0">
              <a:buNone/>
            </a:pPr>
            <a:r>
              <a:rPr lang="en-US" altLang="ja-JP" sz="1400"/>
              <a:t>IoT</a:t>
            </a:r>
            <a:r>
              <a:rPr lang="ja-JP" altLang="en-US" sz="1400"/>
              <a:t>技術の導入により、ワイヤレススピーカーは他のデバイスと連携し、家庭のスマート化を進めます。</a:t>
            </a:r>
          </a:p>
          <a:p>
            <a:pPr marL="0" indent="0">
              <a:spcBef>
                <a:spcPts val="2500"/>
              </a:spcBef>
              <a:buNone/>
            </a:pPr>
            <a:r>
              <a:rPr lang="ja-JP" altLang="en-US" sz="1400" b="1"/>
              <a:t>新市場の創出</a:t>
            </a:r>
          </a:p>
          <a:p>
            <a:pPr marL="0" lvl="1" indent="0">
              <a:buNone/>
            </a:pPr>
            <a:r>
              <a:rPr lang="ja-JP" altLang="en-US" sz="1400"/>
              <a:t>これらの新興技術により、音楽ストリーミングや家電制御など新しいビジネスチャンスが生まれます。</a:t>
            </a:r>
            <a:endParaRPr kumimoji="1" lang="ja-JP" altLang="en-US" sz="1400"/>
          </a:p>
        </p:txBody>
      </p:sp>
    </p:spTree>
    <p:extLst>
      <p:ext uri="{BB962C8B-B14F-4D97-AF65-F5344CB8AC3E}">
        <p14:creationId xmlns:p14="http://schemas.microsoft.com/office/powerpoint/2010/main" val="38727089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数字と財務">
            <a:extLst>
              <a:ext uri="{FF2B5EF4-FFF2-40B4-BE49-F238E27FC236}">
                <a16:creationId xmlns:a16="http://schemas.microsoft.com/office/drawing/2014/main" id="{3178873C-89B8-4CBA-8BAB-E0B6A2AEFB7C}"/>
              </a:ext>
            </a:extLst>
          </p:cNvPr>
          <p:cNvPicPr>
            <a:picLocks noGrp="1" noChangeAspect="1"/>
          </p:cNvPicPr>
          <p:nvPr>
            <p:ph sz="half" idx="1"/>
          </p:nvPr>
        </p:nvPicPr>
        <p:blipFill>
          <a:blip r:embed="rId3"/>
          <a:srcRect l="7686" r="37248"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62E89728-9EDC-5233-2F2C-130CB53EBE9A}"/>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市場機会と課題</a:t>
            </a:r>
            <a:endParaRPr kumimoji="1" lang="en-US" altLang="ja-JP" sz="4000" b="1"/>
          </a:p>
        </p:txBody>
      </p:sp>
      <p:sp>
        <p:nvSpPr>
          <p:cNvPr id="4" name="コンテンツ プレースホルダー 3">
            <a:extLst>
              <a:ext uri="{FF2B5EF4-FFF2-40B4-BE49-F238E27FC236}">
                <a16:creationId xmlns:a16="http://schemas.microsoft.com/office/drawing/2014/main" id="{420E5D70-FC91-1912-3252-7E54F87DB06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市場の機会</a:t>
            </a:r>
          </a:p>
          <a:p>
            <a:pPr marL="0" lvl="1" indent="0">
              <a:buNone/>
            </a:pPr>
            <a:r>
              <a:rPr lang="ja-JP" altLang="en-US" sz="1400"/>
              <a:t>市場には成長を促進するための多くの機会があります。企業は新しい製品やサービスを提供することでこれを活用できます。</a:t>
            </a:r>
          </a:p>
          <a:p>
            <a:pPr marL="0" indent="0">
              <a:spcBef>
                <a:spcPts val="2500"/>
              </a:spcBef>
              <a:buNone/>
            </a:pPr>
            <a:r>
              <a:rPr lang="ja-JP" altLang="en-US" sz="1400" b="1"/>
              <a:t>競争の激化</a:t>
            </a:r>
          </a:p>
          <a:p>
            <a:pPr marL="0" lvl="1" indent="0">
              <a:buNone/>
            </a:pPr>
            <a:r>
              <a:rPr lang="ja-JP" altLang="en-US" sz="1400"/>
              <a:t>競争が激化する中で、企業は差別化戦略を採用しなければなりません。市場でのポジショニングが重要です。</a:t>
            </a:r>
          </a:p>
          <a:p>
            <a:pPr marL="0" indent="0">
              <a:spcBef>
                <a:spcPts val="2500"/>
              </a:spcBef>
              <a:buNone/>
            </a:pPr>
            <a:r>
              <a:rPr lang="ja-JP" altLang="en-US" sz="1400" b="1"/>
              <a:t>価格競争</a:t>
            </a:r>
          </a:p>
          <a:p>
            <a:pPr marL="0" lvl="1" indent="0">
              <a:buNone/>
            </a:pPr>
            <a:r>
              <a:rPr lang="ja-JP" altLang="en-US" sz="1400"/>
              <a:t>価格競争は企業の利益を圧迫する可能性があります。持続可能なビジネスモデルが必要です。</a:t>
            </a:r>
            <a:endParaRPr kumimoji="1" lang="ja-JP" altLang="en-US" sz="1400"/>
          </a:p>
        </p:txBody>
      </p:sp>
    </p:spTree>
    <p:extLst>
      <p:ext uri="{BB962C8B-B14F-4D97-AF65-F5344CB8AC3E}">
        <p14:creationId xmlns:p14="http://schemas.microsoft.com/office/powerpoint/2010/main" val="9846987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BABBB60-173D-3315-4F47-F9E4F1813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11" name="Rectangle 10">
            <a:extLst>
              <a:ext uri="{FF2B5EF4-FFF2-40B4-BE49-F238E27FC236}">
                <a16:creationId xmlns:a16="http://schemas.microsoft.com/office/drawing/2014/main" id="{DBDA151C-5770-45E4-AAFF-59E7F4038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6B859613-323E-BC21-5A59-C7BF8343BF58}"/>
              </a:ext>
            </a:extLst>
          </p:cNvPr>
          <p:cNvSpPr>
            <a:spLocks noGrp="1"/>
          </p:cNvSpPr>
          <p:nvPr>
            <p:ph type="title"/>
          </p:nvPr>
        </p:nvSpPr>
        <p:spPr>
          <a:xfrm>
            <a:off x="640079" y="1572768"/>
            <a:ext cx="8162176" cy="1406993"/>
          </a:xfrm>
        </p:spPr>
        <p:txBody>
          <a:bodyPr anchor="b">
            <a:normAutofit/>
          </a:bodyPr>
          <a:lstStyle/>
          <a:p>
            <a:r>
              <a:rPr lang="ja-JP" altLang="en-US" sz="6000"/>
              <a:t>結論</a:t>
            </a:r>
            <a:endParaRPr kumimoji="1" lang="ja-JP" altLang="en-US" sz="6000"/>
          </a:p>
        </p:txBody>
      </p:sp>
      <p:cxnSp>
        <p:nvCxnSpPr>
          <p:cNvPr id="13" name="Straight Connector 12">
            <a:extLst>
              <a:ext uri="{FF2B5EF4-FFF2-40B4-BE49-F238E27FC236}">
                <a16:creationId xmlns:a16="http://schemas.microsoft.com/office/drawing/2014/main" id="{F21FC8CC-145C-8745-889B-6521F9CCB6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3256965"/>
            <a:ext cx="978862" cy="0"/>
          </a:xfrm>
          <a:prstGeom prst="line">
            <a:avLst/>
          </a:prstGeom>
          <a:ln w="57150"/>
        </p:spPr>
        <p:style>
          <a:lnRef idx="1">
            <a:schemeClr val="accent1"/>
          </a:lnRef>
          <a:fillRef idx="0">
            <a:schemeClr val="accent1"/>
          </a:fillRef>
          <a:effectRef idx="0">
            <a:schemeClr val="accent1"/>
          </a:effectRef>
          <a:fontRef idx="minor">
            <a:schemeClr val="tx1"/>
          </a:fontRef>
        </p:style>
      </p:cxnSp>
      <p:graphicFrame>
        <p:nvGraphicFramePr>
          <p:cNvPr id="4" name="コンテンツ プレースホルダー 2">
            <a:extLst>
              <a:ext uri="{FF2B5EF4-FFF2-40B4-BE49-F238E27FC236}">
                <a16:creationId xmlns:a16="http://schemas.microsoft.com/office/drawing/2014/main" id="{E110E46A-88DA-BA59-DE20-EA3238F60364}"/>
              </a:ext>
            </a:extLst>
          </p:cNvPr>
          <p:cNvGraphicFramePr>
            <a:graphicFrameLocks noGrp="1"/>
          </p:cNvGraphicFramePr>
          <p:nvPr>
            <p:ph idx="1"/>
            <p:extLst>
              <p:ext uri="{D42A27DB-BD31-4B8C-83A1-F6EECF244321}">
                <p14:modId xmlns:p14="http://schemas.microsoft.com/office/powerpoint/2010/main" val="1970585975"/>
              </p:ex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640078" y="3593592"/>
          <a:ext cx="10808208" cy="251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2990781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7C9D9AFF-AA6E-31CD-B18A-B7B38EC7D8FB}"/>
              </a:ext>
            </a:extLst>
          </p:cNvPr>
          <p:cNvSpPr>
            <a:spLocks noGrp="1"/>
          </p:cNvSpPr>
          <p:nvPr>
            <p:ph type="ctrTitle"/>
          </p:nvPr>
        </p:nvSpPr>
        <p:spPr>
          <a:xfrm>
            <a:off x="559219" y="1115844"/>
            <a:ext cx="7680960" cy="4631911"/>
          </a:xfrm>
        </p:spPr>
        <p:txBody>
          <a:bodyPr anchor="b">
            <a:normAutofit/>
          </a:bodyPr>
          <a:lstStyle/>
          <a:p>
            <a:r>
              <a:rPr lang="ja-JP" altLang="en-US" sz="6500"/>
              <a:t>ワイヤレススピーカー市場の概要</a:t>
            </a:r>
            <a:endParaRPr kumimoji="1" lang="ja-JP" altLang="en-US" sz="6500"/>
          </a:p>
        </p:txBody>
      </p:sp>
      <p:cxnSp>
        <p:nvCxnSpPr>
          <p:cNvPr id="11" name="Straight Connector 10">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90310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メディアコンセプトスマートスピーカー">
            <a:extLst>
              <a:ext uri="{FF2B5EF4-FFF2-40B4-BE49-F238E27FC236}">
                <a16:creationId xmlns:a16="http://schemas.microsoft.com/office/drawing/2014/main" id="{7DCB0BF6-CEFB-492B-9DC2-E7E64347BCB6}"/>
              </a:ext>
            </a:extLst>
          </p:cNvPr>
          <p:cNvPicPr>
            <a:picLocks noGrp="1" noChangeAspect="1"/>
          </p:cNvPicPr>
          <p:nvPr>
            <p:ph sz="half" idx="1"/>
          </p:nvPr>
        </p:nvPicPr>
        <p:blipFill>
          <a:blip r:embed="rId3"/>
          <a:srcRect l="13005" r="18478" b="-2"/>
          <a:stretch/>
        </p:blipFill>
        <p:spPr>
          <a:xfrm>
            <a:off x="5671128" y="914399"/>
            <a:ext cx="6520872" cy="5353521"/>
          </a:xfrm>
          <a:prstGeom prst="rect">
            <a:avLst/>
          </a:prstGeom>
        </p:spPr>
      </p:pic>
      <p:cxnSp>
        <p:nvCxnSpPr>
          <p:cNvPr id="14" name="Straight Connector 13">
            <a:extLst>
              <a:ext uri="{FF2B5EF4-FFF2-40B4-BE49-F238E27FC236}">
                <a16:creationId xmlns:a16="http://schemas.microsoft.com/office/drawing/2014/main" id="{92025DBA-8780-9CA0-2826-FF6E3BD1A0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672328" y="6267921"/>
            <a:ext cx="6519672" cy="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981046E3-6DAA-9894-125E-3F628882D3EC}"/>
              </a:ext>
            </a:extLst>
          </p:cNvPr>
          <p:cNvSpPr>
            <a:spLocks noGrp="1"/>
          </p:cNvSpPr>
          <p:nvPr>
            <p:ph type="title"/>
          </p:nvPr>
        </p:nvSpPr>
        <p:spPr>
          <a:xfrm>
            <a:off x="640079" y="914400"/>
            <a:ext cx="4261104" cy="1097280"/>
          </a:xfrm>
        </p:spPr>
        <p:txBody>
          <a:bodyPr vert="horz" lIns="91440" tIns="45720" rIns="91440" bIns="45720" rtlCol="0" anchor="t">
            <a:normAutofit/>
          </a:bodyPr>
          <a:lstStyle/>
          <a:p>
            <a:pPr>
              <a:lnSpc>
                <a:spcPct val="100000"/>
              </a:lnSpc>
            </a:pPr>
            <a:r>
              <a:rPr lang="ja-JP" altLang="en-US" sz="3600" b="1"/>
              <a:t>市場の定義と範囲</a:t>
            </a:r>
            <a:endParaRPr kumimoji="1" lang="en-US" altLang="ja-JP" sz="3600" b="1"/>
          </a:p>
        </p:txBody>
      </p:sp>
      <p:sp>
        <p:nvSpPr>
          <p:cNvPr id="4" name="コンテンツ プレースホルダー 3">
            <a:extLst>
              <a:ext uri="{FF2B5EF4-FFF2-40B4-BE49-F238E27FC236}">
                <a16:creationId xmlns:a16="http://schemas.microsoft.com/office/drawing/2014/main" id="{4A03E4BF-0B57-FFC6-43F5-478ABB29607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0079" y="2176036"/>
            <a:ext cx="4261104" cy="4121887"/>
          </a:xfrm>
        </p:spPr>
        <p:txBody>
          <a:bodyPr>
            <a:normAutofit/>
          </a:bodyPr>
          <a:lstStyle/>
          <a:p>
            <a:pPr marL="0" indent="0">
              <a:spcBef>
                <a:spcPts val="2500"/>
              </a:spcBef>
              <a:buNone/>
            </a:pPr>
            <a:r>
              <a:rPr lang="ja-JP" altLang="en-US" sz="1400" b="1"/>
              <a:t>ワイヤレススピーカーの定義</a:t>
            </a:r>
          </a:p>
          <a:p>
            <a:pPr marL="0" lvl="1" indent="0">
              <a:buNone/>
            </a:pPr>
            <a:r>
              <a:rPr lang="ja-JP" altLang="en-US" sz="1400"/>
              <a:t>ワイヤレススピーカーは、</a:t>
            </a:r>
            <a:r>
              <a:rPr lang="en-US" altLang="ja-JP" sz="1400"/>
              <a:t>Bluetooth</a:t>
            </a:r>
            <a:r>
              <a:rPr lang="ja-JP" altLang="en-US" sz="1400"/>
              <a:t>や</a:t>
            </a:r>
            <a:r>
              <a:rPr lang="en-US" altLang="ja-JP" sz="1400"/>
              <a:t>Wi-Fi</a:t>
            </a:r>
            <a:r>
              <a:rPr lang="ja-JP" altLang="en-US" sz="1400"/>
              <a:t>を用いて音声を伝送するデバイスです。</a:t>
            </a:r>
          </a:p>
          <a:p>
            <a:pPr marL="0" indent="0">
              <a:spcBef>
                <a:spcPts val="2500"/>
              </a:spcBef>
              <a:buNone/>
            </a:pPr>
            <a:r>
              <a:rPr lang="ja-JP" altLang="en-US" sz="1400" b="1"/>
              <a:t>市場の種類</a:t>
            </a:r>
          </a:p>
          <a:p>
            <a:pPr marL="0" lvl="1" indent="0">
              <a:buNone/>
            </a:pPr>
            <a:r>
              <a:rPr lang="ja-JP" altLang="en-US" sz="1400"/>
              <a:t>この市場には、ポータブルスピーカー、ホームオーディオシステム、スマートスピーカーが含まれます。</a:t>
            </a:r>
            <a:endParaRPr kumimoji="1" lang="ja-JP" altLang="en-US" sz="1400"/>
          </a:p>
        </p:txBody>
      </p:sp>
    </p:spTree>
    <p:extLst>
      <p:ext uri="{BB962C8B-B14F-4D97-AF65-F5344CB8AC3E}">
        <p14:creationId xmlns:p14="http://schemas.microsoft.com/office/powerpoint/2010/main" val="9797947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cxnSp>
        <p:nvCxnSpPr>
          <p:cNvPr id="11" name="Straight Connector 10">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3739896"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2E515F67-85D8-6456-034E-7A28B43B6EE7}"/>
              </a:ext>
            </a:extLst>
          </p:cNvPr>
          <p:cNvSpPr>
            <a:spLocks noGrp="1"/>
          </p:cNvSpPr>
          <p:nvPr>
            <p:ph type="title"/>
          </p:nvPr>
        </p:nvSpPr>
        <p:spPr>
          <a:xfrm>
            <a:off x="640080" y="914401"/>
            <a:ext cx="3099816" cy="1477817"/>
          </a:xfrm>
        </p:spPr>
        <p:txBody>
          <a:bodyPr>
            <a:normAutofit/>
          </a:bodyPr>
          <a:lstStyle/>
          <a:p>
            <a:r>
              <a:rPr lang="ja-JP" altLang="en-US" sz="3600"/>
              <a:t>市場の成長と規模</a:t>
            </a:r>
            <a:endParaRPr kumimoji="1" lang="ja-JP" altLang="en-US" sz="3600"/>
          </a:p>
        </p:txBody>
      </p:sp>
      <p:graphicFrame>
        <p:nvGraphicFramePr>
          <p:cNvPr id="4" name="コンテンツ プレースホルダー 4">
            <a:extLst>
              <a:ext uri="{FF2B5EF4-FFF2-40B4-BE49-F238E27FC236}">
                <a16:creationId xmlns:a16="http://schemas.microsoft.com/office/drawing/2014/main" id="{78E719AD-6740-4FE5-AEAA-AEA871B57E96}"/>
              </a:ext>
            </a:extLst>
          </p:cNvPr>
          <p:cNvGraphicFramePr>
            <a:graphicFrameLocks noGrp="1"/>
          </p:cNvGraphicFramePr>
          <p:nvPr>
            <p:ph idx="1"/>
            <p:extLst>
              <p:ext uri="{D42A27DB-BD31-4B8C-83A1-F6EECF244321}">
                <p14:modId xmlns:p14="http://schemas.microsoft.com/office/powerpoint/2010/main" val="2960295044"/>
              </p:ext>
              <p:ext uri="{E7BDC344-281C-4309-B0C6-D0EE65EED2A8}">
                <p202:designPr xmlns:p202="http://schemas.microsoft.com/office/powerpoint/2020/02/main">
                  <p202:designTagLst>
                    <p202:designTag name="ARCH:1:CLS" val="InformationBlock"/>
                    <p202:designTag name="ARCH:1:VSVAR" val="VisualTitledTextBox"/>
                  </p202:designTagLst>
                </p202:designPr>
              </p:ext>
            </p:extLst>
          </p:nvPr>
        </p:nvGraphicFramePr>
        <p:xfrm>
          <a:off x="4325537" y="1014984"/>
          <a:ext cx="7205472" cy="5288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400108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コンテンツ プレースホルダー 4" descr="音楽録音ミキサーの多くのケーブル">
            <a:extLst>
              <a:ext uri="{FF2B5EF4-FFF2-40B4-BE49-F238E27FC236}">
                <a16:creationId xmlns:a16="http://schemas.microsoft.com/office/drawing/2014/main" id="{2E1C8BA5-116F-41F7-87E7-D22688F4BA17}"/>
              </a:ext>
            </a:extLst>
          </p:cNvPr>
          <p:cNvPicPr>
            <a:picLocks noGrp="1" noChangeAspect="1"/>
          </p:cNvPicPr>
          <p:nvPr>
            <p:ph sz="half" idx="1"/>
          </p:nvPr>
        </p:nvPicPr>
        <p:blipFill>
          <a:blip r:embed="rId3"/>
          <a:srcRect l="35245" r="9689" b="2"/>
          <a:stretch/>
        </p:blipFill>
        <p:spPr>
          <a:xfrm>
            <a:off x="20" y="914399"/>
            <a:ext cx="4416532" cy="5353523"/>
          </a:xfrm>
          <a:prstGeom prst="rect">
            <a:avLst/>
          </a:prstGeom>
        </p:spPr>
      </p:pic>
      <p:cxnSp>
        <p:nvCxnSpPr>
          <p:cNvPr id="14" name="Straight Connector 13">
            <a:extLst>
              <a:ext uri="{FF2B5EF4-FFF2-40B4-BE49-F238E27FC236}">
                <a16:creationId xmlns:a16="http://schemas.microsoft.com/office/drawing/2014/main" id="{08052531-D50B-3899-B150-D05525F4F2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67922"/>
            <a:ext cx="4416552"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113EA50D-8039-D1EE-17AC-D32D3B645D4B}"/>
              </a:ext>
            </a:extLst>
          </p:cNvPr>
          <p:cNvSpPr>
            <a:spLocks noGrp="1"/>
          </p:cNvSpPr>
          <p:nvPr>
            <p:ph type="title"/>
          </p:nvPr>
        </p:nvSpPr>
        <p:spPr>
          <a:xfrm>
            <a:off x="5029200" y="914400"/>
            <a:ext cx="6501810" cy="1097280"/>
          </a:xfrm>
        </p:spPr>
        <p:txBody>
          <a:bodyPr vert="horz" lIns="91440" tIns="45720" rIns="91440" bIns="45720" rtlCol="0" anchor="t">
            <a:normAutofit/>
          </a:bodyPr>
          <a:lstStyle/>
          <a:p>
            <a:pPr>
              <a:lnSpc>
                <a:spcPct val="100000"/>
              </a:lnSpc>
            </a:pPr>
            <a:r>
              <a:rPr lang="ja-JP" altLang="en-US" sz="4000" b="1"/>
              <a:t>主要な市場プレイヤー</a:t>
            </a:r>
            <a:endParaRPr kumimoji="1" lang="en-US" altLang="ja-JP" sz="4000" b="1"/>
          </a:p>
        </p:txBody>
      </p:sp>
      <p:sp>
        <p:nvSpPr>
          <p:cNvPr id="4" name="コンテンツ プレースホルダー 3">
            <a:extLst>
              <a:ext uri="{FF2B5EF4-FFF2-40B4-BE49-F238E27FC236}">
                <a16:creationId xmlns:a16="http://schemas.microsoft.com/office/drawing/2014/main" id="{9ADDEF8B-5AE7-22AD-770E-3D49B249E88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029200" y="2176036"/>
            <a:ext cx="6501810" cy="4121885"/>
          </a:xfrm>
        </p:spPr>
        <p:txBody>
          <a:bodyPr>
            <a:normAutofit/>
          </a:bodyPr>
          <a:lstStyle/>
          <a:p>
            <a:pPr marL="0" indent="0">
              <a:spcBef>
                <a:spcPts val="2500"/>
              </a:spcBef>
              <a:buNone/>
            </a:pPr>
            <a:r>
              <a:rPr lang="ja-JP" altLang="en-US" sz="1400" b="1"/>
              <a:t>市場の革新</a:t>
            </a:r>
          </a:p>
          <a:p>
            <a:pPr marL="0" lvl="1" indent="0">
              <a:buNone/>
            </a:pPr>
            <a:r>
              <a:rPr lang="ja-JP" altLang="en-US" sz="1400"/>
              <a:t>主要企業は技術革新を進め、新しい製品を通じて競争力を維持しています。</a:t>
            </a:r>
          </a:p>
          <a:p>
            <a:pPr marL="0" indent="0">
              <a:spcBef>
                <a:spcPts val="2500"/>
              </a:spcBef>
              <a:buNone/>
            </a:pPr>
            <a:r>
              <a:rPr lang="ja-JP" altLang="en-US" sz="1400" b="1"/>
              <a:t>市場シェアの拡大</a:t>
            </a:r>
          </a:p>
          <a:p>
            <a:pPr marL="0" lvl="1" indent="0">
              <a:buNone/>
            </a:pPr>
            <a:r>
              <a:rPr lang="ja-JP" altLang="en-US" sz="1400"/>
              <a:t>企業は戦略的なマーケティングと製品開発を通じて市場シェアを拡大しています。</a:t>
            </a:r>
          </a:p>
          <a:p>
            <a:pPr marL="0" indent="0">
              <a:spcBef>
                <a:spcPts val="2500"/>
              </a:spcBef>
              <a:buNone/>
            </a:pPr>
            <a:r>
              <a:rPr lang="ja-JP" altLang="en-US" sz="1400" b="1"/>
              <a:t>高品質な製品</a:t>
            </a:r>
          </a:p>
          <a:p>
            <a:pPr marL="0" lvl="1" indent="0">
              <a:buNone/>
            </a:pPr>
            <a:r>
              <a:rPr lang="ja-JP" altLang="en-US" sz="1400"/>
              <a:t>これらの企業は、消費者に高品質で信頼性のある製品を提供しています。</a:t>
            </a:r>
            <a:endParaRPr kumimoji="1" lang="ja-JP" altLang="en-US" sz="1400"/>
          </a:p>
        </p:txBody>
      </p:sp>
    </p:spTree>
    <p:extLst>
      <p:ext uri="{BB962C8B-B14F-4D97-AF65-F5344CB8AC3E}">
        <p14:creationId xmlns:p14="http://schemas.microsoft.com/office/powerpoint/2010/main" val="31599160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46B9231A-B34B-4A29-A6AC-532E1EE81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useBgFill="1">
        <p:nvSpPr>
          <p:cNvPr id="9" name="Rectangle 8">
            <a:extLst>
              <a:ext uri="{FF2B5EF4-FFF2-40B4-BE49-F238E27FC236}">
                <a16:creationId xmlns:a16="http://schemas.microsoft.com/office/drawing/2014/main" id="{19F9BF86-FE94-4517-B97D-026C7515E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sp>
        <p:nvSpPr>
          <p:cNvPr id="2" name="タイトル 1">
            <a:extLst>
              <a:ext uri="{FF2B5EF4-FFF2-40B4-BE49-F238E27FC236}">
                <a16:creationId xmlns:a16="http://schemas.microsoft.com/office/drawing/2014/main" id="{F5951278-E891-48DF-6881-8662ECBCF97C}"/>
              </a:ext>
            </a:extLst>
          </p:cNvPr>
          <p:cNvSpPr>
            <a:spLocks noGrp="1"/>
          </p:cNvSpPr>
          <p:nvPr>
            <p:ph type="ctrTitle"/>
          </p:nvPr>
        </p:nvSpPr>
        <p:spPr>
          <a:xfrm>
            <a:off x="559219" y="1115844"/>
            <a:ext cx="7680960" cy="4631911"/>
          </a:xfrm>
        </p:spPr>
        <p:txBody>
          <a:bodyPr anchor="b">
            <a:normAutofit/>
          </a:bodyPr>
          <a:lstStyle/>
          <a:p>
            <a:r>
              <a:rPr lang="ja-JP" altLang="en-US" sz="6500"/>
              <a:t>消費者動向と需要分析</a:t>
            </a:r>
            <a:endParaRPr kumimoji="1" lang="ja-JP" altLang="en-US" sz="6500"/>
          </a:p>
        </p:txBody>
      </p:sp>
      <p:cxnSp>
        <p:nvCxnSpPr>
          <p:cNvPr id="11" name="Straight Connector 10">
            <a:extLst>
              <a:ext uri="{FF2B5EF4-FFF2-40B4-BE49-F238E27FC236}">
                <a16:creationId xmlns:a16="http://schemas.microsoft.com/office/drawing/2014/main" id="{53C0BBAA-A5EC-5D5D-32E6-9F7EA604848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3131" y="6268313"/>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96242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電動グラインダーでコーヒーを挽く男の手。背景で皿洗いをする女性。家庭用キッチンのインテリア。">
            <a:extLst>
              <a:ext uri="{FF2B5EF4-FFF2-40B4-BE49-F238E27FC236}">
                <a16:creationId xmlns:a16="http://schemas.microsoft.com/office/drawing/2014/main" id="{A4C5794A-768B-4571-AC8D-C4D47711FE82}"/>
              </a:ext>
            </a:extLst>
          </p:cNvPr>
          <p:cNvPicPr>
            <a:picLocks noGrp="1" noChangeAspect="1"/>
          </p:cNvPicPr>
          <p:nvPr>
            <p:ph sz="half" idx="1"/>
          </p:nvPr>
        </p:nvPicPr>
        <p:blipFill>
          <a:blip r:embed="rId3"/>
          <a:srcRect t="561" r="-2" b="-2"/>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D82340D0-D9F9-3103-BB1E-FCB4DF6E8EB7}"/>
              </a:ext>
            </a:extLst>
          </p:cNvPr>
          <p:cNvSpPr>
            <a:spLocks noGrp="1"/>
          </p:cNvSpPr>
          <p:nvPr>
            <p:ph type="title"/>
          </p:nvPr>
        </p:nvSpPr>
        <p:spPr>
          <a:xfrm>
            <a:off x="640080" y="914401"/>
            <a:ext cx="4306824" cy="1477817"/>
          </a:xfrm>
        </p:spPr>
        <p:txBody>
          <a:bodyPr vert="horz" lIns="91440" tIns="45720" rIns="91440" bIns="45720" rtlCol="0" anchor="t">
            <a:normAutofit/>
          </a:bodyPr>
          <a:lstStyle/>
          <a:p>
            <a:pPr>
              <a:lnSpc>
                <a:spcPct val="100000"/>
              </a:lnSpc>
            </a:pPr>
            <a:r>
              <a:rPr lang="ja-JP" altLang="en-US" sz="4000" b="1"/>
              <a:t>消費者の購入行動と好み</a:t>
            </a:r>
            <a:endParaRPr kumimoji="1" lang="en-US" altLang="ja-JP" sz="4000" b="1"/>
          </a:p>
        </p:txBody>
      </p:sp>
      <p:sp>
        <p:nvSpPr>
          <p:cNvPr id="4" name="コンテンツ プレースホルダー 3">
            <a:extLst>
              <a:ext uri="{FF2B5EF4-FFF2-40B4-BE49-F238E27FC236}">
                <a16:creationId xmlns:a16="http://schemas.microsoft.com/office/drawing/2014/main" id="{06320E44-05F7-2DE2-7EA5-0F224D3719F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ja-JP" altLang="en-US" sz="1400" b="1"/>
              <a:t>音質の重要性</a:t>
            </a:r>
          </a:p>
          <a:p>
            <a:pPr marL="0" lvl="1" indent="0">
              <a:buNone/>
            </a:pPr>
            <a:r>
              <a:rPr lang="ja-JP" altLang="en-US" sz="1400"/>
              <a:t>消費者は高音質のワイヤレススピーカーを特に重視します。音のクリアさと迫力が求められています。</a:t>
            </a:r>
          </a:p>
          <a:p>
            <a:pPr marL="0" indent="0">
              <a:spcBef>
                <a:spcPts val="2500"/>
              </a:spcBef>
              <a:buNone/>
            </a:pPr>
            <a:r>
              <a:rPr lang="ja-JP" altLang="en-US" sz="1400" b="1"/>
              <a:t>デザインとスタイル</a:t>
            </a:r>
          </a:p>
          <a:p>
            <a:pPr marL="0" lvl="1" indent="0">
              <a:buNone/>
            </a:pPr>
            <a:r>
              <a:rPr lang="ja-JP" altLang="en-US" sz="1400"/>
              <a:t>スピーカーのデザインは消費者の購入決定に大きな影響を与えます。見た目のスタイリッシュさが重視されます。</a:t>
            </a:r>
          </a:p>
          <a:p>
            <a:pPr marL="0" indent="0">
              <a:spcBef>
                <a:spcPts val="2500"/>
              </a:spcBef>
              <a:buNone/>
            </a:pPr>
            <a:r>
              <a:rPr lang="ja-JP" altLang="en-US" sz="1400" b="1"/>
              <a:t>ポータブル性</a:t>
            </a:r>
          </a:p>
          <a:p>
            <a:pPr marL="0" lvl="1" indent="0">
              <a:buNone/>
            </a:pPr>
            <a:r>
              <a:rPr lang="ja-JP" altLang="en-US" sz="1400"/>
              <a:t>ポータブルなワイヤレススピーカーは特に人気があります。どこでも使える利便性が求められています。</a:t>
            </a:r>
          </a:p>
          <a:p>
            <a:pPr marL="0" indent="0">
              <a:spcBef>
                <a:spcPts val="2500"/>
              </a:spcBef>
              <a:buNone/>
            </a:pPr>
            <a:r>
              <a:rPr lang="en-US" altLang="ja-JP" sz="1400" b="1"/>
              <a:t>Wi-Fi</a:t>
            </a:r>
            <a:r>
              <a:rPr lang="ja-JP" altLang="en-US" sz="1400" b="1"/>
              <a:t>接続機能</a:t>
            </a:r>
          </a:p>
          <a:p>
            <a:pPr marL="0" lvl="1" indent="0">
              <a:buNone/>
            </a:pPr>
            <a:r>
              <a:rPr lang="en-US" altLang="ja-JP" sz="1400"/>
              <a:t>Wi-Fi</a:t>
            </a:r>
            <a:r>
              <a:rPr lang="ja-JP" altLang="en-US" sz="1400"/>
              <a:t>接続機能を持つスピーカーは、ストリーミングサービスとの互換性があり、消費者に人気です。</a:t>
            </a:r>
            <a:endParaRPr kumimoji="1" lang="ja-JP" altLang="en-US" sz="1400"/>
          </a:p>
        </p:txBody>
      </p:sp>
    </p:spTree>
    <p:extLst>
      <p:ext uri="{BB962C8B-B14F-4D97-AF65-F5344CB8AC3E}">
        <p14:creationId xmlns:p14="http://schemas.microsoft.com/office/powerpoint/2010/main" val="1638863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12" name="Rectangle 11">
            <a:extLst>
              <a:ext uri="{FF2B5EF4-FFF2-40B4-BE49-F238E27FC236}">
                <a16:creationId xmlns:a16="http://schemas.microsoft.com/office/drawing/2014/main" id="{8FCE029E-5073-4498-8104-8427AA987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randview Display"/>
              <a:ea typeface="+mn-ea"/>
              <a:cs typeface="+mn-cs"/>
            </a:endParaRPr>
          </a:p>
        </p:txBody>
      </p:sp>
      <p:pic>
        <p:nvPicPr>
          <p:cNvPr id="5" name="コンテンツ プレースホルダー 4" descr="お客様の言葉にまつわる置物。">
            <a:extLst>
              <a:ext uri="{FF2B5EF4-FFF2-40B4-BE49-F238E27FC236}">
                <a16:creationId xmlns:a16="http://schemas.microsoft.com/office/drawing/2014/main" id="{107F0086-EF96-4D83-BBB8-32BE57200B27}"/>
              </a:ext>
            </a:extLst>
          </p:cNvPr>
          <p:cNvPicPr>
            <a:picLocks noGrp="1" noChangeAspect="1"/>
          </p:cNvPicPr>
          <p:nvPr>
            <p:ph sz="half" idx="1"/>
          </p:nvPr>
        </p:nvPicPr>
        <p:blipFill>
          <a:blip r:embed="rId3"/>
          <a:srcRect t="33361" r="2" b="10705"/>
          <a:stretch/>
        </p:blipFill>
        <p:spPr>
          <a:xfrm>
            <a:off x="1" y="2613892"/>
            <a:ext cx="4946906" cy="3689359"/>
          </a:xfrm>
          <a:prstGeom prst="rect">
            <a:avLst/>
          </a:prstGeom>
        </p:spPr>
      </p:pic>
      <p:cxnSp>
        <p:nvCxnSpPr>
          <p:cNvPr id="14" name="Straight Connector 13">
            <a:extLst>
              <a:ext uri="{FF2B5EF4-FFF2-40B4-BE49-F238E27FC236}">
                <a16:creationId xmlns:a16="http://schemas.microsoft.com/office/drawing/2014/main" id="{BEFF515C-2521-4964-9DAC-2BFB8EC86A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6274446"/>
            <a:ext cx="4946904" cy="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7190BFCA-DF14-3DC3-8A90-2587CCF07DC2}"/>
              </a:ext>
            </a:extLst>
          </p:cNvPr>
          <p:cNvSpPr>
            <a:spLocks noGrp="1"/>
          </p:cNvSpPr>
          <p:nvPr>
            <p:ph type="title"/>
          </p:nvPr>
        </p:nvSpPr>
        <p:spPr>
          <a:xfrm>
            <a:off x="640080" y="914401"/>
            <a:ext cx="4306824" cy="1477817"/>
          </a:xfrm>
        </p:spPr>
        <p:txBody>
          <a:bodyPr vert="horz" lIns="91440" tIns="45720" rIns="91440" bIns="45720" rtlCol="0" anchor="t">
            <a:normAutofit/>
          </a:bodyPr>
          <a:lstStyle/>
          <a:p>
            <a:pPr>
              <a:lnSpc>
                <a:spcPct val="100000"/>
              </a:lnSpc>
            </a:pPr>
            <a:r>
              <a:rPr lang="ja-JP" altLang="en-US" sz="4000" b="1"/>
              <a:t>主な購買決定要因</a:t>
            </a:r>
            <a:endParaRPr kumimoji="1" lang="en-US" altLang="ja-JP" sz="4000" b="1"/>
          </a:p>
        </p:txBody>
      </p:sp>
      <p:sp>
        <p:nvSpPr>
          <p:cNvPr id="4" name="コンテンツ プレースホルダー 3">
            <a:extLst>
              <a:ext uri="{FF2B5EF4-FFF2-40B4-BE49-F238E27FC236}">
                <a16:creationId xmlns:a16="http://schemas.microsoft.com/office/drawing/2014/main" id="{183C3BA6-B3CB-9A9A-E0A8-2629E549719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1848" y="1014984"/>
            <a:ext cx="5889161" cy="5288267"/>
          </a:xfrm>
        </p:spPr>
        <p:txBody>
          <a:bodyPr>
            <a:normAutofit/>
          </a:bodyPr>
          <a:lstStyle/>
          <a:p>
            <a:pPr marL="0" indent="0">
              <a:spcBef>
                <a:spcPts val="2500"/>
              </a:spcBef>
              <a:buNone/>
            </a:pPr>
            <a:r>
              <a:rPr lang="ja-JP" altLang="en-US" sz="1400" b="1"/>
              <a:t>ブランドの信頼性</a:t>
            </a:r>
          </a:p>
          <a:p>
            <a:pPr marL="0" lvl="1" indent="0">
              <a:buNone/>
            </a:pPr>
            <a:r>
              <a:rPr lang="ja-JP" altLang="en-US" sz="1400"/>
              <a:t>消費者はブランドの信頼性を重視し、信頼できるブランドから購入する傾向があります。</a:t>
            </a:r>
          </a:p>
          <a:p>
            <a:pPr marL="0" indent="0">
              <a:spcBef>
                <a:spcPts val="2500"/>
              </a:spcBef>
              <a:buNone/>
            </a:pPr>
            <a:r>
              <a:rPr lang="ja-JP" altLang="en-US" sz="1400" b="1"/>
              <a:t>レビューの影響</a:t>
            </a:r>
          </a:p>
          <a:p>
            <a:pPr marL="0" lvl="1" indent="0">
              <a:buNone/>
            </a:pPr>
            <a:r>
              <a:rPr lang="ja-JP" altLang="en-US" sz="1400"/>
              <a:t>購入決定において、他の消費者からのレビューや評価が大きな影響を与えます。</a:t>
            </a:r>
          </a:p>
          <a:p>
            <a:pPr marL="0" indent="0">
              <a:spcBef>
                <a:spcPts val="2500"/>
              </a:spcBef>
              <a:buNone/>
            </a:pPr>
            <a:r>
              <a:rPr lang="ja-JP" altLang="en-US" sz="1400" b="1"/>
              <a:t>価格と価値</a:t>
            </a:r>
          </a:p>
          <a:p>
            <a:pPr marL="0" lvl="1" indent="0">
              <a:buNone/>
            </a:pPr>
            <a:r>
              <a:rPr lang="ja-JP" altLang="en-US" sz="1400"/>
              <a:t>消費者は価格に対する価値を重視し、コストパフォーマンスの良い選択を求めます。</a:t>
            </a:r>
          </a:p>
          <a:p>
            <a:pPr marL="0" indent="0">
              <a:spcBef>
                <a:spcPts val="2500"/>
              </a:spcBef>
              <a:buNone/>
            </a:pPr>
            <a:r>
              <a:rPr lang="ja-JP" altLang="en-US" sz="1400" b="1"/>
              <a:t>友人や家族の推薦</a:t>
            </a:r>
          </a:p>
          <a:p>
            <a:pPr marL="0" lvl="1" indent="0">
              <a:buNone/>
            </a:pPr>
            <a:r>
              <a:rPr lang="ja-JP" altLang="en-US" sz="1400"/>
              <a:t>友人や家族からの推薦は、消費者の購買決定において重要な役割を果たします。</a:t>
            </a:r>
            <a:endParaRPr kumimoji="1" lang="ja-JP" altLang="en-US" sz="1400"/>
          </a:p>
        </p:txBody>
      </p:sp>
    </p:spTree>
    <p:extLst>
      <p:ext uri="{BB962C8B-B14F-4D97-AF65-F5344CB8AC3E}">
        <p14:creationId xmlns:p14="http://schemas.microsoft.com/office/powerpoint/2010/main" val="28751517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2135</Words>
  <PresentationFormat>ワイド画面</PresentationFormat>
  <Paragraphs>167</Paragraphs>
  <Slides>23</Slides>
  <Notes>23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23</vt:i4>
      </vt:variant>
    </vt:vector>
  </HeadingPairs>
  <TitlesOfParts>
    <vt:vector size="28" baseType="lpstr">
      <vt:lpstr>游ゴシック</vt:lpstr>
      <vt:lpstr>游ゴシック Light</vt:lpstr>
      <vt:lpstr>Arial</vt:lpstr>
      <vt:lpstr>Grandview Display</vt:lpstr>
      <vt:lpstr>Office テーマ</vt:lpstr>
      <vt:lpstr>ワイヤレススピーカーの市場調査結果: 現状分析と将来展望</vt:lpstr>
      <vt:lpstr>議題の概要</vt:lpstr>
      <vt:lpstr>ワイヤレススピーカー市場の概要</vt:lpstr>
      <vt:lpstr>市場の定義と範囲</vt:lpstr>
      <vt:lpstr>市場の成長と規模</vt:lpstr>
      <vt:lpstr>主要な市場プレイヤー</vt:lpstr>
      <vt:lpstr>消費者動向と需要分析</vt:lpstr>
      <vt:lpstr>消費者の購入行動と好み</vt:lpstr>
      <vt:lpstr>主な購買決定要因</vt:lpstr>
      <vt:lpstr>市場セグメント別の需要</vt:lpstr>
      <vt:lpstr>競争環境の分析</vt:lpstr>
      <vt:lpstr>主要企業の市場シェア</vt:lpstr>
      <vt:lpstr>製品ポートフォリオと戦略</vt:lpstr>
      <vt:lpstr>イノベーションと技術動向</vt:lpstr>
      <vt:lpstr>地域別市場分析</vt:lpstr>
      <vt:lpstr>北米市場の動向</vt:lpstr>
      <vt:lpstr>ヨーロッパ市場の動向</vt:lpstr>
      <vt:lpstr>アジア太平洋市場の動向</vt:lpstr>
      <vt:lpstr>将来の予測と市場機会</vt:lpstr>
      <vt:lpstr>市場の成長予測</vt:lpstr>
      <vt:lpstr>新興技術とその影響</vt:lpstr>
      <vt:lpstr>市場機会と課題</vt:lpstr>
      <vt:lpstr>結論</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2025-01-09T09:51:36Z</dcterms:created>
  <dcterms:modified xsi:type="dcterms:W3CDTF">2025-01-09T09:53:49Z</dcterms:modified>
</cp:coreProperties>
</file>