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4" d="100"/>
          <a:sy n="84" d="100"/>
        </p:scale>
        <p:origin x="658" y="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千葉店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第1四半期</c:v>
                </c:pt>
                <c:pt idx="1">
                  <c:v>第2四半期</c:v>
                </c:pt>
                <c:pt idx="2">
                  <c:v>第3四半期</c:v>
                </c:pt>
                <c:pt idx="3">
                  <c:v>第4四半期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2372</c:v>
                </c:pt>
                <c:pt idx="1">
                  <c:v>2567</c:v>
                </c:pt>
                <c:pt idx="2">
                  <c:v>2643</c:v>
                </c:pt>
                <c:pt idx="3">
                  <c:v>2624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F49-4B13-BE85-B1E183445C60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浦和店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第1四半期</c:v>
                </c:pt>
                <c:pt idx="1">
                  <c:v>第2四半期</c:v>
                </c:pt>
                <c:pt idx="2">
                  <c:v>第3四半期</c:v>
                </c:pt>
                <c:pt idx="3">
                  <c:v>第4四半期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2121</c:v>
                </c:pt>
                <c:pt idx="1">
                  <c:v>3019</c:v>
                </c:pt>
                <c:pt idx="2">
                  <c:v>3285</c:v>
                </c:pt>
                <c:pt idx="3">
                  <c:v>2768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8F49-4B13-BE85-B1E183445C60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上野店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第1四半期</c:v>
                </c:pt>
                <c:pt idx="1">
                  <c:v>第2四半期</c:v>
                </c:pt>
                <c:pt idx="2">
                  <c:v>第3四半期</c:v>
                </c:pt>
                <c:pt idx="3">
                  <c:v>第4四半期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2453</c:v>
                </c:pt>
                <c:pt idx="1">
                  <c:v>2007</c:v>
                </c:pt>
                <c:pt idx="2">
                  <c:v>2812</c:v>
                </c:pt>
                <c:pt idx="3">
                  <c:v>2835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8F49-4B13-BE85-B1E183445C60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川崎店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第1四半期</c:v>
                </c:pt>
                <c:pt idx="1">
                  <c:v>第2四半期</c:v>
                </c:pt>
                <c:pt idx="2">
                  <c:v>第3四半期</c:v>
                </c:pt>
                <c:pt idx="3">
                  <c:v>第4四半期</c:v>
                </c:pt>
              </c:strCache>
            </c:strRef>
          </c:cat>
          <c:val>
            <c:numRef>
              <c:f>Sheet1!$E$2:$E$5</c:f>
              <c:numCache>
                <c:formatCode>General</c:formatCode>
                <c:ptCount val="4"/>
                <c:pt idx="0">
                  <c:v>2503</c:v>
                </c:pt>
                <c:pt idx="1">
                  <c:v>2476</c:v>
                </c:pt>
                <c:pt idx="2">
                  <c:v>2569</c:v>
                </c:pt>
                <c:pt idx="3">
                  <c:v>2491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8F49-4B13-BE85-B1E183445C60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55671824"/>
        <c:axId val="55669744"/>
      </c:barChart>
      <c:catAx>
        <c:axId val="5567182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55669744"/>
        <c:crosses val="autoZero"/>
        <c:auto val="1"/>
        <c:lblAlgn val="ctr"/>
        <c:lblOffset val="100"/>
        <c:noMultiLvlLbl val="0"/>
      </c:catAx>
      <c:valAx>
        <c:axId val="55669744"/>
        <c:scaling>
          <c:orientation val="minMax"/>
          <c:max val="40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33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ja-JP" altLang="en-US" dirty="0"/>
                  <a:t>売上高（単位：万円）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33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ja-JP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55671824"/>
        <c:crosses val="autoZero"/>
        <c:crossBetween val="between"/>
        <c:majorUnit val="1000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20834" y="134694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0834" y="429969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175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920834" y="1484779"/>
            <a:ext cx="10222992" cy="274320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10" name="Group 9"/>
          <p:cNvGrpSpPr/>
          <p:nvPr/>
        </p:nvGrpSpPr>
        <p:grpSpPr>
          <a:xfrm>
            <a:off x="9649215" y="4068923"/>
            <a:ext cx="1080904" cy="1080902"/>
            <a:chOff x="9685338" y="4460675"/>
            <a:chExt cx="1080904" cy="1080902"/>
          </a:xfrm>
        </p:grpSpPr>
        <p:sp>
          <p:nvSpPr>
            <p:cNvPr id="11" name="Oval 10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2" name="Oval 11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51560" y="1432223"/>
            <a:ext cx="9966960" cy="3035808"/>
          </a:xfrm>
        </p:spPr>
        <p:txBody>
          <a:bodyPr anchor="ctr">
            <a:noAutofit/>
          </a:bodyPr>
          <a:lstStyle>
            <a:lvl1pPr algn="l">
              <a:lnSpc>
                <a:spcPct val="80000"/>
              </a:lnSpc>
              <a:defRPr sz="7200" cap="none" baseline="0">
                <a:blipFill dpi="0" rotWithShape="1">
                  <a:blip r:embed="rId4"/>
                  <a:srcRect/>
                  <a:tile tx="6350" ty="-127000" sx="65000" sy="64000" flip="none" algn="tl"/>
                </a:blip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9848" y="4389120"/>
            <a:ext cx="7891272" cy="1069848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89D110-FD1F-47F3-9B6E-36E1AAE2A15A}" type="datetimeFigureOut">
              <a:rPr kumimoji="1" lang="ja-JP" altLang="en-US" smtClean="0"/>
              <a:t>2021/10/12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592733" y="4289334"/>
            <a:ext cx="1193868" cy="640080"/>
          </a:xfrm>
        </p:spPr>
        <p:txBody>
          <a:bodyPr/>
          <a:lstStyle>
            <a:lvl1pPr>
              <a:defRPr sz="2800" b="0"/>
            </a:lvl1pPr>
          </a:lstStyle>
          <a:p>
            <a:fld id="{8ABD4335-7594-404B-A0CB-D91B99BBF5D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773049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89D110-FD1F-47F3-9B6E-36E1AAE2A15A}" type="datetimeFigureOut">
              <a:rPr kumimoji="1" lang="ja-JP" altLang="en-US" smtClean="0"/>
              <a:t>2021/10/12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BD4335-7594-404B-A0CB-D91B99BBF5D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142474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533400"/>
            <a:ext cx="2552700" cy="5638800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66800" y="533400"/>
            <a:ext cx="7505700" cy="5638800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89D110-FD1F-47F3-9B6E-36E1AAE2A15A}" type="datetimeFigureOut">
              <a:rPr kumimoji="1" lang="ja-JP" altLang="en-US" smtClean="0"/>
              <a:t>2021/10/12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BD4335-7594-404B-A0CB-D91B99BBF5D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957449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89D110-FD1F-47F3-9B6E-36E1AAE2A15A}" type="datetimeFigureOut">
              <a:rPr kumimoji="1" lang="ja-JP" altLang="en-US" smtClean="0"/>
              <a:t>2021/10/12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BD4335-7594-404B-A0CB-D91B99BBF5D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078551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4917989"/>
            <a:ext cx="12192000" cy="194001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67128" y="1225296"/>
            <a:ext cx="9281160" cy="3520440"/>
          </a:xfrm>
        </p:spPr>
        <p:txBody>
          <a:bodyPr anchor="ctr">
            <a:normAutofit/>
          </a:bodyPr>
          <a:lstStyle>
            <a:lvl1pPr>
              <a:lnSpc>
                <a:spcPct val="80000"/>
              </a:lnSpc>
              <a:defRPr sz="7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65774" y="5020056"/>
            <a:ext cx="9052560" cy="1066800"/>
          </a:xfrm>
        </p:spPr>
        <p:txBody>
          <a:bodyPr anchor="t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593667" y="6272784"/>
            <a:ext cx="2644309" cy="365125"/>
          </a:xfrm>
        </p:spPr>
        <p:txBody>
          <a:bodyPr/>
          <a:lstStyle/>
          <a:p>
            <a:fld id="{7489D110-FD1F-47F3-9B6E-36E1AAE2A15A}" type="datetimeFigureOut">
              <a:rPr kumimoji="1" lang="ja-JP" altLang="en-US" smtClean="0"/>
              <a:t>2021/10/12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82708" y="6272784"/>
            <a:ext cx="6327648" cy="365125"/>
          </a:xfrm>
        </p:spPr>
        <p:txBody>
          <a:bodyPr/>
          <a:lstStyle/>
          <a:p>
            <a:endParaRPr kumimoji="1" lang="ja-JP" altLang="en-US"/>
          </a:p>
        </p:txBody>
      </p:sp>
      <p:grpSp>
        <p:nvGrpSpPr>
          <p:cNvPr id="8" name="Group 7"/>
          <p:cNvGrpSpPr/>
          <p:nvPr/>
        </p:nvGrpSpPr>
        <p:grpSpPr>
          <a:xfrm>
            <a:off x="897399" y="2325848"/>
            <a:ext cx="1080904" cy="1080902"/>
            <a:chOff x="9685338" y="4460675"/>
            <a:chExt cx="1080904" cy="1080902"/>
          </a:xfrm>
        </p:grpSpPr>
        <p:sp>
          <p:nvSpPr>
            <p:cNvPr id="9" name="Oval 8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3702" y="2506133"/>
            <a:ext cx="1188298" cy="720332"/>
          </a:xfrm>
        </p:spPr>
        <p:txBody>
          <a:bodyPr/>
          <a:lstStyle>
            <a:lvl1pPr>
              <a:defRPr sz="2800"/>
            </a:lvl1pPr>
          </a:lstStyle>
          <a:p>
            <a:fld id="{8ABD4335-7594-404B-A0CB-D91B99BBF5D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18877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9848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64224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89D110-FD1F-47F3-9B6E-36E1AAE2A15A}" type="datetimeFigureOut">
              <a:rPr kumimoji="1" lang="ja-JP" altLang="en-US" smtClean="0"/>
              <a:t>2021/10/12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BD4335-7594-404B-A0CB-D91B99BBF5D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968731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64224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64224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89D110-FD1F-47F3-9B6E-36E1AAE2A15A}" type="datetimeFigureOut">
              <a:rPr kumimoji="1" lang="ja-JP" altLang="en-US" smtClean="0"/>
              <a:t>2021/10/12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BD4335-7594-404B-A0CB-D91B99BBF5D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34366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89D110-FD1F-47F3-9B6E-36E1AAE2A15A}" type="datetimeFigureOut">
              <a:rPr kumimoji="1" lang="ja-JP" altLang="en-US" smtClean="0"/>
              <a:t>2021/10/12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BD4335-7594-404B-A0CB-D91B99BBF5D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426243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89D110-FD1F-47F3-9B6E-36E1AAE2A15A}" type="datetimeFigureOut">
              <a:rPr kumimoji="1" lang="ja-JP" altLang="en-US" smtClean="0"/>
              <a:t>2021/10/12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BD4335-7594-404B-A0CB-D91B99BBF5D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532041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0"/>
            <a:ext cx="6711696" cy="5020056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89D110-FD1F-47F3-9B6E-36E1AAE2A15A}" type="datetimeFigureOut">
              <a:rPr kumimoji="1" lang="ja-JP" altLang="en-US" smtClean="0"/>
              <a:t>2021/10/12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10" name="Oval 9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1" name="Oval 10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BD4335-7594-404B-A0CB-D91B99BBF5D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267716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8303740" cy="6858000"/>
          </a:xfrm>
          <a:solidFill>
            <a:schemeClr val="tx2">
              <a:lumMod val="20000"/>
              <a:lumOff val="80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89D110-FD1F-47F3-9B6E-36E1AAE2A15A}" type="datetimeFigureOut">
              <a:rPr kumimoji="1" lang="ja-JP" altLang="en-US" smtClean="0"/>
              <a:t>2021/10/12</a:t>
            </a:fld>
            <a:endParaRPr kumimoji="1" lang="ja-JP" altLang="en-US"/>
          </a:p>
        </p:txBody>
      </p:sp>
      <p:grpSp>
        <p:nvGrpSpPr>
          <p:cNvPr id="8" name="Group 7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9" name="Oval 8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BD4335-7594-404B-A0CB-D91B99BBF5D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039714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9848" y="484632"/>
            <a:ext cx="10058400" cy="16093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121408"/>
            <a:ext cx="10058400" cy="40507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964424" y="6272784"/>
            <a:ext cx="32735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2"/>
                </a:solidFill>
              </a:defRPr>
            </a:lvl1pPr>
          </a:lstStyle>
          <a:p>
            <a:fld id="{7489D110-FD1F-47F3-9B6E-36E1AAE2A15A}" type="datetimeFigureOut">
              <a:rPr kumimoji="1" lang="ja-JP" altLang="en-US" smtClean="0"/>
              <a:t>2021/10/12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88136" y="6272784"/>
            <a:ext cx="63276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endParaRPr kumimoji="1" lang="ja-JP" altLang="en-US"/>
          </a:p>
        </p:txBody>
      </p:sp>
      <p:grpSp>
        <p:nvGrpSpPr>
          <p:cNvPr id="7" name="Group 6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8" name="Oval 7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13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14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9" name="Oval 8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11128" y="6272784"/>
            <a:ext cx="6400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0">
                <a:solidFill>
                  <a:srgbClr val="FFFFFF"/>
                </a:solidFill>
                <a:latin typeface="+mj-lt"/>
              </a:defRPr>
            </a:lvl1pPr>
          </a:lstStyle>
          <a:p>
            <a:fld id="{8ABD4335-7594-404B-A0CB-D91B99BBF5D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703680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800" kern="1200" cap="none" baseline="0">
          <a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tile tx="6350" ty="-127000" sx="65000" sy="64000" flip="none" algn="tl"/>
          </a:blip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>
            <a:extLst>
              <a:ext uri="{FF2B5EF4-FFF2-40B4-BE49-F238E27FC236}">
                <a16:creationId xmlns:a16="http://schemas.microsoft.com/office/drawing/2014/main" id="{0A324430-F65C-4319-B542-B2A1D38375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店舗別売上高</a:t>
            </a:r>
          </a:p>
        </p:txBody>
      </p:sp>
      <p:graphicFrame>
        <p:nvGraphicFramePr>
          <p:cNvPr id="5" name="コンテンツ プレースホルダー 4">
            <a:extLst>
              <a:ext uri="{FF2B5EF4-FFF2-40B4-BE49-F238E27FC236}">
                <a16:creationId xmlns:a16="http://schemas.microsoft.com/office/drawing/2014/main" id="{69C729CF-3B74-4EE4-AD02-864F2E00B40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36500221"/>
              </p:ext>
            </p:extLst>
          </p:nvPr>
        </p:nvGraphicFramePr>
        <p:xfrm>
          <a:off x="1069975" y="2120900"/>
          <a:ext cx="10058400" cy="40513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84341058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木版活字">
  <a:themeElements>
    <a:clrScheme name="木版活字">
      <a:dk1>
        <a:sysClr val="windowText" lastClr="000000"/>
      </a:dk1>
      <a:lt1>
        <a:sysClr val="window" lastClr="FFFFFF"/>
      </a:lt1>
      <a:dk2>
        <a:srgbClr val="514949"/>
      </a:dk2>
      <a:lt2>
        <a:srgbClr val="E1E1DB"/>
      </a:lt2>
      <a:accent1>
        <a:srgbClr val="9DBFBE"/>
      </a:accent1>
      <a:accent2>
        <a:srgbClr val="DB8631"/>
      </a:accent2>
      <a:accent3>
        <a:srgbClr val="E3CC5A"/>
      </a:accent3>
      <a:accent4>
        <a:srgbClr val="ACADA8"/>
      </a:accent4>
      <a:accent5>
        <a:srgbClr val="927C61"/>
      </a:accent5>
      <a:accent6>
        <a:srgbClr val="B3B435"/>
      </a:accent6>
      <a:hlink>
        <a:srgbClr val="0000FF"/>
      </a:hlink>
      <a:folHlink>
        <a:srgbClr val="800080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木版活字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hade val="63000"/>
              </a:schemeClr>
              <a:schemeClr val="phClr">
                <a:tint val="10000"/>
                <a:satMod val="150000"/>
              </a:schemeClr>
            </a:duotone>
          </a:blip>
          <a:tile tx="0" ty="0" sx="60000" sy="59000" flip="none" algn="tl"/>
        </a:blipFill>
        <a:blipFill rotWithShape="1">
          <a:blip xmlns:r="http://schemas.openxmlformats.org/officeDocument/2006/relationships" r:embed="rId1">
            <a:duotone>
              <a:schemeClr val="phClr">
                <a:shade val="36000"/>
                <a:satMod val="120000"/>
              </a:schemeClr>
              <a:schemeClr val="phClr">
                <a:tint val="40000"/>
              </a:schemeClr>
            </a:duotone>
          </a:blip>
          <a:tile tx="0" ty="0" sx="60000" sy="59000" flip="none" algn="tl"/>
        </a:blip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softEdge rad="12700"/>
          </a:effectLst>
        </a:effectStyle>
        <a:effectStyle>
          <a:effectLst>
            <a:outerShdw blurRad="50800" dist="19050" dir="5400000" algn="tl" rotWithShape="0">
              <a:srgbClr val="000000">
                <a:alpha val="60000"/>
              </a:srgbClr>
            </a:outerShdw>
            <a:softEdge rad="12700"/>
          </a:effectLst>
        </a:effectStyle>
      </a:effectStyleLst>
      <a:bgFillStyleLst>
        <a:solidFill>
          <a:schemeClr val="phClr"/>
        </a:solidFill>
        <a:solidFill>
          <a:schemeClr val="phClr">
            <a:shade val="97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5000"/>
                <a:shade val="58000"/>
                <a:satMod val="120000"/>
              </a:schemeClr>
              <a:schemeClr val="phClr">
                <a:tint val="50000"/>
                <a:shade val="96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ood Type" id="{7ACABC62-BF99-48CF-A9DC-4DB89C7B13DC}" vid="{BE1B6DD8-9976-4550-A6F4-B2DD4EA939D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TM03090434[[fn=木版活字]]</Template>
  <TotalTime>23</TotalTime>
  <Words>10</Words>
  <Application>Microsoft Office PowerPoint</Application>
  <PresentationFormat>ワイド画面</PresentationFormat>
  <Paragraphs>2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游ゴシック</vt:lpstr>
      <vt:lpstr>游ゴシック Light</vt:lpstr>
      <vt:lpstr>Wingdings</vt:lpstr>
      <vt:lpstr>木版活字</vt:lpstr>
      <vt:lpstr>店舗別売上高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店舗別売上高</dc:title>
  <dc:creator>Gihyo Taro</dc:creator>
  <cp:lastModifiedBy>Gihyo Taro</cp:lastModifiedBy>
  <cp:revision>8</cp:revision>
  <dcterms:created xsi:type="dcterms:W3CDTF">2021-10-12T00:59:23Z</dcterms:created>
  <dcterms:modified xsi:type="dcterms:W3CDTF">2021-10-12T02:06:06Z</dcterms:modified>
</cp:coreProperties>
</file>