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27"/>
  </p:notesMasterIdLst>
  <p:handoutMasterIdLst>
    <p:handoutMasterId r:id="rId28"/>
  </p:handoutMasterIdLst>
  <p:sldIdLst>
    <p:sldId id="141169532" r:id="rId2"/>
    <p:sldId id="141169533" r:id="rId3"/>
    <p:sldId id="256" r:id="rId4"/>
    <p:sldId id="258" r:id="rId5"/>
    <p:sldId id="257" r:id="rId6"/>
    <p:sldId id="141169385" r:id="rId7"/>
    <p:sldId id="141169372" r:id="rId8"/>
    <p:sldId id="141168946" r:id="rId9"/>
    <p:sldId id="141169204" r:id="rId10"/>
    <p:sldId id="141169531" r:id="rId11"/>
    <p:sldId id="141169231" r:id="rId12"/>
    <p:sldId id="141169386" r:id="rId13"/>
    <p:sldId id="141169379" r:id="rId14"/>
    <p:sldId id="141169392" r:id="rId15"/>
    <p:sldId id="259" r:id="rId16"/>
    <p:sldId id="141169288" r:id="rId17"/>
    <p:sldId id="141169395" r:id="rId18"/>
    <p:sldId id="141169394" r:id="rId19"/>
    <p:sldId id="141169317" r:id="rId20"/>
    <p:sldId id="141169252" r:id="rId21"/>
    <p:sldId id="141169343" r:id="rId22"/>
    <p:sldId id="141169396" r:id="rId23"/>
    <p:sldId id="141169103" r:id="rId24"/>
    <p:sldId id="141169184" r:id="rId25"/>
    <p:sldId id="26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E65"/>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05" autoAdjust="0"/>
    <p:restoredTop sz="94243" autoAdjust="0"/>
  </p:normalViewPr>
  <p:slideViewPr>
    <p:cSldViewPr showGuides="1">
      <p:cViewPr varScale="1">
        <p:scale>
          <a:sx n="69" d="100"/>
          <a:sy n="69" d="100"/>
        </p:scale>
        <p:origin x="1016" y="52"/>
      </p:cViewPr>
      <p:guideLst/>
    </p:cSldViewPr>
  </p:slideViewPr>
  <p:outlineViewPr>
    <p:cViewPr>
      <p:scale>
        <a:sx n="33" d="100"/>
        <a:sy n="33" d="100"/>
      </p:scale>
      <p:origin x="0" y="-503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9" d="100"/>
          <a:sy n="69" d="100"/>
        </p:scale>
        <p:origin x="684" y="56"/>
      </p:cViewPr>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2">
                  <a:lumMod val="25000"/>
                </a:schemeClr>
              </a:solidFill>
              <a:ln w="19050">
                <a:noFill/>
              </a:ln>
              <a:effectLst/>
            </c:spPr>
            <c:extLst>
              <c:ext xmlns:c16="http://schemas.microsoft.com/office/drawing/2014/chart" uri="{C3380CC4-5D6E-409C-BE32-E72D297353CC}">
                <c16:uniqueId val="{00000002-FF6D-483E-93AC-1FD361DA52B4}"/>
              </c:ext>
            </c:extLst>
          </c:dPt>
          <c:dPt>
            <c:idx val="1"/>
            <c:bubble3D val="0"/>
            <c:spPr>
              <a:solidFill>
                <a:schemeClr val="bg2">
                  <a:lumMod val="50000"/>
                </a:schemeClr>
              </a:solidFill>
              <a:ln w="19050">
                <a:noFill/>
              </a:ln>
              <a:effectLst/>
            </c:spPr>
            <c:extLst>
              <c:ext xmlns:c16="http://schemas.microsoft.com/office/drawing/2014/chart" uri="{C3380CC4-5D6E-409C-BE32-E72D297353CC}">
                <c16:uniqueId val="{00000003-FF6D-483E-93AC-1FD361DA52B4}"/>
              </c:ext>
            </c:extLst>
          </c:dPt>
          <c:dPt>
            <c:idx val="2"/>
            <c:bubble3D val="0"/>
            <c:spPr>
              <a:solidFill>
                <a:schemeClr val="bg2">
                  <a:lumMod val="75000"/>
                </a:schemeClr>
              </a:solidFill>
              <a:ln w="19050">
                <a:noFill/>
              </a:ln>
              <a:effectLst/>
            </c:spPr>
            <c:extLst>
              <c:ext xmlns:c16="http://schemas.microsoft.com/office/drawing/2014/chart" uri="{C3380CC4-5D6E-409C-BE32-E72D297353CC}">
                <c16:uniqueId val="{00000004-FF6D-483E-93AC-1FD361DA52B4}"/>
              </c:ext>
            </c:extLst>
          </c:dPt>
          <c:dPt>
            <c:idx val="3"/>
            <c:bubble3D val="0"/>
            <c:spPr>
              <a:solidFill>
                <a:schemeClr val="bg2">
                  <a:lumMod val="90000"/>
                </a:schemeClr>
              </a:solidFill>
              <a:ln w="19050">
                <a:noFill/>
              </a:ln>
              <a:effectLst/>
            </c:spPr>
            <c:extLst>
              <c:ext xmlns:c16="http://schemas.microsoft.com/office/drawing/2014/chart" uri="{C3380CC4-5D6E-409C-BE32-E72D297353CC}">
                <c16:uniqueId val="{00000005-FF6D-483E-93AC-1FD361DA52B4}"/>
              </c:ext>
            </c:extLst>
          </c:dPt>
          <c:dPt>
            <c:idx val="4"/>
            <c:bubble3D val="0"/>
            <c:spPr>
              <a:solidFill>
                <a:schemeClr val="bg2"/>
              </a:solidFill>
              <a:ln w="19050">
                <a:noFill/>
              </a:ln>
              <a:effectLst/>
            </c:spPr>
            <c:extLst>
              <c:ext xmlns:c16="http://schemas.microsoft.com/office/drawing/2014/chart" uri="{C3380CC4-5D6E-409C-BE32-E72D297353CC}">
                <c16:uniqueId val="{00000006-FF6D-483E-93AC-1FD361DA52B4}"/>
              </c:ext>
            </c:extLst>
          </c:dPt>
          <c:dPt>
            <c:idx val="5"/>
            <c:bubble3D val="0"/>
            <c:spPr>
              <a:noFill/>
              <a:ln w="19050">
                <a:noFill/>
              </a:ln>
              <a:effectLst/>
            </c:spPr>
            <c:extLst>
              <c:ext xmlns:c16="http://schemas.microsoft.com/office/drawing/2014/chart" uri="{C3380CC4-5D6E-409C-BE32-E72D297353CC}">
                <c16:uniqueId val="{00000001-FF6D-483E-93AC-1FD361DA52B4}"/>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1</c:v>
                </c:pt>
                <c:pt idx="4">
                  <c:v>1</c:v>
                </c:pt>
                <c:pt idx="5">
                  <c:v>5</c:v>
                </c:pt>
              </c:numCache>
            </c:numRef>
          </c:val>
          <c:extLst>
            <c:ext xmlns:c16="http://schemas.microsoft.com/office/drawing/2014/chart" uri="{C3380CC4-5D6E-409C-BE32-E72D297353CC}">
              <c16:uniqueId val="{00000000-FF6D-483E-93AC-1FD361DA52B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AF6D-41E3-9DAF-580E7EEB27D3}"/>
              </c:ext>
            </c:extLst>
          </c:dPt>
          <c:dPt>
            <c:idx val="1"/>
            <c:bubble3D val="0"/>
            <c:spPr>
              <a:solidFill>
                <a:schemeClr val="bg2">
                  <a:lumMod val="25000"/>
                </a:schemeClr>
              </a:solidFill>
              <a:ln w="19050">
                <a:noFill/>
              </a:ln>
              <a:effectLst/>
            </c:spPr>
            <c:extLst>
              <c:ext xmlns:c16="http://schemas.microsoft.com/office/drawing/2014/chart" uri="{C3380CC4-5D6E-409C-BE32-E72D297353CC}">
                <c16:uniqueId val="{00000003-AF6D-41E3-9DAF-580E7EEB27D3}"/>
              </c:ext>
            </c:extLst>
          </c:dPt>
          <c:dPt>
            <c:idx val="2"/>
            <c:bubble3D val="0"/>
            <c:spPr>
              <a:solidFill>
                <a:schemeClr val="bg2">
                  <a:lumMod val="50000"/>
                </a:schemeClr>
              </a:solidFill>
              <a:ln w="19050">
                <a:noFill/>
              </a:ln>
              <a:effectLst/>
            </c:spPr>
            <c:extLst>
              <c:ext xmlns:c16="http://schemas.microsoft.com/office/drawing/2014/chart" uri="{C3380CC4-5D6E-409C-BE32-E72D297353CC}">
                <c16:uniqueId val="{00000005-AF6D-41E3-9DAF-580E7EEB27D3}"/>
              </c:ext>
            </c:extLst>
          </c:dPt>
          <c:dPt>
            <c:idx val="3"/>
            <c:bubble3D val="0"/>
            <c:spPr>
              <a:solidFill>
                <a:schemeClr val="bg2">
                  <a:lumMod val="75000"/>
                </a:schemeClr>
              </a:solidFill>
              <a:ln w="19050">
                <a:noFill/>
              </a:ln>
              <a:effectLst/>
            </c:spPr>
            <c:extLst>
              <c:ext xmlns:c16="http://schemas.microsoft.com/office/drawing/2014/chart" uri="{C3380CC4-5D6E-409C-BE32-E72D297353CC}">
                <c16:uniqueId val="{00000007-AF6D-41E3-9DAF-580E7EEB27D3}"/>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09-AF6D-41E3-9DAF-580E7EEB27D3}"/>
              </c:ext>
            </c:extLst>
          </c:dPt>
          <c:dPt>
            <c:idx val="5"/>
            <c:bubble3D val="0"/>
            <c:spPr>
              <a:noFill/>
              <a:ln w="19050">
                <a:noFill/>
              </a:ln>
              <a:effectLst/>
            </c:spPr>
            <c:extLst>
              <c:ext xmlns:c16="http://schemas.microsoft.com/office/drawing/2014/chart" uri="{C3380CC4-5D6E-409C-BE32-E72D297353CC}">
                <c16:uniqueId val="{0000000B-AF6D-41E3-9DAF-580E7EEB27D3}"/>
              </c:ext>
            </c:extLst>
          </c:dPt>
          <c:dPt>
            <c:idx val="6"/>
            <c:bubble3D val="0"/>
            <c:spPr>
              <a:noFill/>
              <a:ln w="19050">
                <a:noFill/>
              </a:ln>
              <a:effectLst/>
            </c:spPr>
            <c:extLst>
              <c:ext xmlns:c16="http://schemas.microsoft.com/office/drawing/2014/chart" uri="{C3380CC4-5D6E-409C-BE32-E72D297353CC}">
                <c16:uniqueId val="{00000012-AF6D-41E3-9DAF-580E7EEB27D3}"/>
              </c:ext>
            </c:extLst>
          </c:dPt>
          <c:dPt>
            <c:idx val="7"/>
            <c:bubble3D val="0"/>
            <c:spPr>
              <a:solidFill>
                <a:schemeClr val="bg2">
                  <a:lumMod val="90000"/>
                </a:schemeClr>
              </a:solidFill>
              <a:ln w="19050">
                <a:noFill/>
              </a:ln>
              <a:effectLst/>
            </c:spPr>
            <c:extLst>
              <c:ext xmlns:c16="http://schemas.microsoft.com/office/drawing/2014/chart" uri="{C3380CC4-5D6E-409C-BE32-E72D297353CC}">
                <c16:uniqueId val="{00000011-AF6D-41E3-9DAF-580E7EEB27D3}"/>
              </c:ext>
            </c:extLst>
          </c:dPt>
          <c:dPt>
            <c:idx val="8"/>
            <c:bubble3D val="0"/>
            <c:spPr>
              <a:solidFill>
                <a:schemeClr val="bg2">
                  <a:lumMod val="75000"/>
                </a:schemeClr>
              </a:solidFill>
              <a:ln w="19050">
                <a:noFill/>
              </a:ln>
              <a:effectLst/>
            </c:spPr>
            <c:extLst>
              <c:ext xmlns:c16="http://schemas.microsoft.com/office/drawing/2014/chart" uri="{C3380CC4-5D6E-409C-BE32-E72D297353CC}">
                <c16:uniqueId val="{00000010-AF6D-41E3-9DAF-580E7EEB27D3}"/>
              </c:ext>
            </c:extLst>
          </c:dPt>
          <c:dPt>
            <c:idx val="9"/>
            <c:bubble3D val="0"/>
            <c:spPr>
              <a:solidFill>
                <a:schemeClr val="bg2">
                  <a:lumMod val="50000"/>
                </a:schemeClr>
              </a:solidFill>
              <a:ln w="19050">
                <a:noFill/>
              </a:ln>
              <a:effectLst/>
            </c:spPr>
            <c:extLst>
              <c:ext xmlns:c16="http://schemas.microsoft.com/office/drawing/2014/chart" uri="{C3380CC4-5D6E-409C-BE32-E72D297353CC}">
                <c16:uniqueId val="{0000000F-AF6D-41E3-9DAF-580E7EEB27D3}"/>
              </c:ext>
            </c:extLst>
          </c:dPt>
          <c:dPt>
            <c:idx val="10"/>
            <c:bubble3D val="0"/>
            <c:spPr>
              <a:solidFill>
                <a:schemeClr val="bg2">
                  <a:lumMod val="25000"/>
                </a:schemeClr>
              </a:solidFill>
              <a:ln w="19050">
                <a:noFill/>
              </a:ln>
              <a:effectLst/>
            </c:spPr>
            <c:extLst>
              <c:ext xmlns:c16="http://schemas.microsoft.com/office/drawing/2014/chart" uri="{C3380CC4-5D6E-409C-BE32-E72D297353CC}">
                <c16:uniqueId val="{0000000E-AF6D-41E3-9DAF-580E7EEB27D3}"/>
              </c:ext>
            </c:extLst>
          </c:dPt>
          <c:dPt>
            <c:idx val="11"/>
            <c:bubble3D val="0"/>
            <c:spPr>
              <a:noFill/>
              <a:ln w="19050">
                <a:noFill/>
              </a:ln>
              <a:effectLst/>
            </c:spPr>
            <c:extLst>
              <c:ext xmlns:c16="http://schemas.microsoft.com/office/drawing/2014/chart" uri="{C3380CC4-5D6E-409C-BE32-E72D297353CC}">
                <c16:uniqueId val="{0000000D-AF6D-41E3-9DAF-580E7EEB27D3}"/>
              </c:ext>
            </c:extLst>
          </c:dPt>
          <c:dPt>
            <c:idx val="12"/>
            <c:bubble3D val="0"/>
            <c:spPr>
              <a:solidFill>
                <a:schemeClr val="accent1">
                  <a:lumMod val="80000"/>
                  <a:lumOff val="20000"/>
                </a:schemeClr>
              </a:solidFill>
              <a:ln w="19050">
                <a:noFill/>
              </a:ln>
              <a:effectLst/>
            </c:spPr>
            <c:extLst>
              <c:ext xmlns:c16="http://schemas.microsoft.com/office/drawing/2014/chart" uri="{C3380CC4-5D6E-409C-BE32-E72D297353CC}">
                <c16:uniqueId val="{00000019-528E-4FEB-87E0-DBFC463900C2}"/>
              </c:ext>
            </c:extLst>
          </c:dPt>
          <c:cat>
            <c:strRef>
              <c:f>Sheet1!$A$2:$A$14</c:f>
              <c:strCache>
                <c:ptCount val="4"/>
                <c:pt idx="0">
                  <c:v>第 1 四半期</c:v>
                </c:pt>
                <c:pt idx="1">
                  <c:v>第 2 四半期</c:v>
                </c:pt>
                <c:pt idx="2">
                  <c:v>第 3 四半期</c:v>
                </c:pt>
                <c:pt idx="3">
                  <c:v>第 4 四半期</c:v>
                </c:pt>
              </c:strCache>
            </c:strRef>
          </c:cat>
          <c:val>
            <c:numRef>
              <c:f>Sheet1!$B$2:$B$14</c:f>
              <c:numCache>
                <c:formatCode>General</c:formatCode>
                <c:ptCount val="13"/>
                <c:pt idx="0">
                  <c:v>0.5</c:v>
                </c:pt>
                <c:pt idx="1">
                  <c:v>1</c:v>
                </c:pt>
                <c:pt idx="2">
                  <c:v>1</c:v>
                </c:pt>
                <c:pt idx="3">
                  <c:v>1</c:v>
                </c:pt>
                <c:pt idx="4">
                  <c:v>1</c:v>
                </c:pt>
                <c:pt idx="5">
                  <c:v>0.5</c:v>
                </c:pt>
                <c:pt idx="6">
                  <c:v>0.5</c:v>
                </c:pt>
                <c:pt idx="7">
                  <c:v>1</c:v>
                </c:pt>
                <c:pt idx="8">
                  <c:v>1</c:v>
                </c:pt>
                <c:pt idx="9">
                  <c:v>1</c:v>
                </c:pt>
                <c:pt idx="10">
                  <c:v>1</c:v>
                </c:pt>
                <c:pt idx="11">
                  <c:v>0.5</c:v>
                </c:pt>
              </c:numCache>
            </c:numRef>
          </c:val>
          <c:extLst>
            <c:ext xmlns:c16="http://schemas.microsoft.com/office/drawing/2014/chart" uri="{C3380CC4-5D6E-409C-BE32-E72D297353CC}">
              <c16:uniqueId val="{0000000C-AF6D-41E3-9DAF-580E7EEB27D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DB6D-492A-8EDD-60098F6DFD78}"/>
              </c:ext>
            </c:extLst>
          </c:dPt>
          <c:dPt>
            <c:idx val="1"/>
            <c:bubble3D val="0"/>
            <c:spPr>
              <a:solidFill>
                <a:schemeClr val="bg1">
                  <a:lumMod val="65000"/>
                </a:schemeClr>
              </a:solidFill>
              <a:ln w="19050">
                <a:noFill/>
              </a:ln>
              <a:effectLst/>
            </c:spPr>
            <c:extLst>
              <c:ext xmlns:c16="http://schemas.microsoft.com/office/drawing/2014/chart" uri="{C3380CC4-5D6E-409C-BE32-E72D297353CC}">
                <c16:uniqueId val="{00000003-DB6D-492A-8EDD-60098F6DFD78}"/>
              </c:ext>
            </c:extLst>
          </c:dPt>
          <c:dPt>
            <c:idx val="2"/>
            <c:bubble3D val="0"/>
            <c:spPr>
              <a:solidFill>
                <a:schemeClr val="bg1">
                  <a:lumMod val="75000"/>
                </a:schemeClr>
              </a:solidFill>
              <a:ln w="19050">
                <a:noFill/>
              </a:ln>
              <a:effectLst/>
            </c:spPr>
            <c:extLst>
              <c:ext xmlns:c16="http://schemas.microsoft.com/office/drawing/2014/chart" uri="{C3380CC4-5D6E-409C-BE32-E72D297353CC}">
                <c16:uniqueId val="{00000005-DB6D-492A-8EDD-60098F6DFD78}"/>
              </c:ext>
            </c:extLst>
          </c:dPt>
          <c:dPt>
            <c:idx val="3"/>
            <c:bubble3D val="0"/>
            <c:spPr>
              <a:solidFill>
                <a:schemeClr val="bg1">
                  <a:lumMod val="85000"/>
                </a:schemeClr>
              </a:solidFill>
              <a:ln w="19050">
                <a:noFill/>
              </a:ln>
              <a:effectLst/>
            </c:spPr>
            <c:extLst>
              <c:ext xmlns:c16="http://schemas.microsoft.com/office/drawing/2014/chart" uri="{C3380CC4-5D6E-409C-BE32-E72D297353CC}">
                <c16:uniqueId val="{00000007-DB6D-492A-8EDD-60098F6DFD78}"/>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DB6D-492A-8EDD-60098F6DFD78}"/>
              </c:ext>
            </c:extLst>
          </c:dPt>
          <c:dPt>
            <c:idx val="5"/>
            <c:bubble3D val="0"/>
            <c:spPr>
              <a:noFill/>
              <a:ln w="19050">
                <a:noFill/>
              </a:ln>
              <a:effectLst/>
            </c:spPr>
            <c:extLst>
              <c:ext xmlns:c16="http://schemas.microsoft.com/office/drawing/2014/chart" uri="{C3380CC4-5D6E-409C-BE32-E72D297353CC}">
                <c16:uniqueId val="{0000000B-DB6D-492A-8EDD-60098F6DFD78}"/>
              </c:ext>
            </c:extLst>
          </c:dPt>
          <c:dPt>
            <c:idx val="6"/>
            <c:bubble3D val="0"/>
            <c:spPr>
              <a:noFill/>
              <a:ln w="19050">
                <a:noFill/>
              </a:ln>
              <a:effectLst/>
            </c:spPr>
            <c:extLst>
              <c:ext xmlns:c16="http://schemas.microsoft.com/office/drawing/2014/chart" uri="{C3380CC4-5D6E-409C-BE32-E72D297353CC}">
                <c16:uniqueId val="{00000012-DB6D-492A-8EDD-60098F6DFD78}"/>
              </c:ext>
            </c:extLst>
          </c:dPt>
          <c:dPt>
            <c:idx val="7"/>
            <c:bubble3D val="0"/>
            <c:spPr>
              <a:solidFill>
                <a:schemeClr val="bg1">
                  <a:lumMod val="95000"/>
                </a:schemeClr>
              </a:solidFill>
              <a:ln w="19050">
                <a:noFill/>
              </a:ln>
              <a:effectLst/>
            </c:spPr>
            <c:extLst>
              <c:ext xmlns:c16="http://schemas.microsoft.com/office/drawing/2014/chart" uri="{C3380CC4-5D6E-409C-BE32-E72D297353CC}">
                <c16:uniqueId val="{00000011-DB6D-492A-8EDD-60098F6DFD78}"/>
              </c:ext>
            </c:extLst>
          </c:dPt>
          <c:dPt>
            <c:idx val="8"/>
            <c:bubble3D val="0"/>
            <c:spPr>
              <a:solidFill>
                <a:schemeClr val="bg1">
                  <a:lumMod val="85000"/>
                </a:schemeClr>
              </a:solidFill>
              <a:ln w="19050">
                <a:noFill/>
              </a:ln>
              <a:effectLst/>
            </c:spPr>
            <c:extLst>
              <c:ext xmlns:c16="http://schemas.microsoft.com/office/drawing/2014/chart" uri="{C3380CC4-5D6E-409C-BE32-E72D297353CC}">
                <c16:uniqueId val="{00000010-DB6D-492A-8EDD-60098F6DFD78}"/>
              </c:ext>
            </c:extLst>
          </c:dPt>
          <c:dPt>
            <c:idx val="9"/>
            <c:bubble3D val="0"/>
            <c:spPr>
              <a:solidFill>
                <a:schemeClr val="bg1">
                  <a:lumMod val="75000"/>
                </a:schemeClr>
              </a:solidFill>
              <a:ln w="19050">
                <a:noFill/>
              </a:ln>
              <a:effectLst/>
            </c:spPr>
            <c:extLst>
              <c:ext xmlns:c16="http://schemas.microsoft.com/office/drawing/2014/chart" uri="{C3380CC4-5D6E-409C-BE32-E72D297353CC}">
                <c16:uniqueId val="{0000000F-DB6D-492A-8EDD-60098F6DFD78}"/>
              </c:ext>
            </c:extLst>
          </c:dPt>
          <c:dPt>
            <c:idx val="10"/>
            <c:bubble3D val="0"/>
            <c:spPr>
              <a:solidFill>
                <a:schemeClr val="bg1">
                  <a:lumMod val="65000"/>
                </a:schemeClr>
              </a:solidFill>
              <a:ln w="19050">
                <a:noFill/>
              </a:ln>
              <a:effectLst/>
            </c:spPr>
            <c:extLst>
              <c:ext xmlns:c16="http://schemas.microsoft.com/office/drawing/2014/chart" uri="{C3380CC4-5D6E-409C-BE32-E72D297353CC}">
                <c16:uniqueId val="{0000000E-DB6D-492A-8EDD-60098F6DFD78}"/>
              </c:ext>
            </c:extLst>
          </c:dPt>
          <c:dPt>
            <c:idx val="11"/>
            <c:bubble3D val="0"/>
            <c:spPr>
              <a:noFill/>
              <a:ln w="19050">
                <a:noFill/>
              </a:ln>
              <a:effectLst/>
            </c:spPr>
            <c:extLst>
              <c:ext xmlns:c16="http://schemas.microsoft.com/office/drawing/2014/chart" uri="{C3380CC4-5D6E-409C-BE32-E72D297353CC}">
                <c16:uniqueId val="{0000000D-DB6D-492A-8EDD-60098F6DFD78}"/>
              </c:ext>
            </c:extLst>
          </c:dPt>
          <c:cat>
            <c:strRef>
              <c:f>Sheet1!$A$2:$A$13</c:f>
              <c:strCache>
                <c:ptCount val="4"/>
                <c:pt idx="0">
                  <c:v>第 1 四半期</c:v>
                </c:pt>
                <c:pt idx="1">
                  <c:v>第 2 四半期</c:v>
                </c:pt>
                <c:pt idx="2">
                  <c:v>第 3 四半期</c:v>
                </c:pt>
                <c:pt idx="3">
                  <c:v>第 4 四半期</c:v>
                </c:pt>
              </c:strCache>
            </c:strRef>
          </c:cat>
          <c:val>
            <c:numRef>
              <c:f>Sheet1!$B$2:$B$13</c:f>
              <c:numCache>
                <c:formatCode>General</c:formatCode>
                <c:ptCount val="12"/>
                <c:pt idx="0">
                  <c:v>0.5</c:v>
                </c:pt>
                <c:pt idx="1">
                  <c:v>1</c:v>
                </c:pt>
                <c:pt idx="2">
                  <c:v>1</c:v>
                </c:pt>
                <c:pt idx="3">
                  <c:v>1</c:v>
                </c:pt>
                <c:pt idx="4">
                  <c:v>1</c:v>
                </c:pt>
                <c:pt idx="5">
                  <c:v>0.5</c:v>
                </c:pt>
                <c:pt idx="6">
                  <c:v>0.5</c:v>
                </c:pt>
                <c:pt idx="7">
                  <c:v>1</c:v>
                </c:pt>
                <c:pt idx="8">
                  <c:v>1</c:v>
                </c:pt>
                <c:pt idx="9">
                  <c:v>1</c:v>
                </c:pt>
                <c:pt idx="10">
                  <c:v>1</c:v>
                </c:pt>
                <c:pt idx="11">
                  <c:v>0.5</c:v>
                </c:pt>
              </c:numCache>
            </c:numRef>
          </c:val>
          <c:extLst>
            <c:ext xmlns:c16="http://schemas.microsoft.com/office/drawing/2014/chart" uri="{C3380CC4-5D6E-409C-BE32-E72D297353CC}">
              <c16:uniqueId val="{0000000C-DB6D-492A-8EDD-60098F6DFD78}"/>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1">
                  <a:lumMod val="50000"/>
                </a:schemeClr>
              </a:solidFill>
              <a:ln w="19050">
                <a:noFill/>
              </a:ln>
              <a:effectLst/>
            </c:spPr>
            <c:extLst>
              <c:ext xmlns:c16="http://schemas.microsoft.com/office/drawing/2014/chart" uri="{C3380CC4-5D6E-409C-BE32-E72D297353CC}">
                <c16:uniqueId val="{00000001-3280-4717-8C04-48E80233FD8D}"/>
              </c:ext>
            </c:extLst>
          </c:dPt>
          <c:dPt>
            <c:idx val="1"/>
            <c:bubble3D val="0"/>
            <c:spPr>
              <a:solidFill>
                <a:schemeClr val="bg1">
                  <a:lumMod val="65000"/>
                </a:schemeClr>
              </a:solidFill>
              <a:ln w="19050">
                <a:noFill/>
              </a:ln>
              <a:effectLst/>
            </c:spPr>
            <c:extLst>
              <c:ext xmlns:c16="http://schemas.microsoft.com/office/drawing/2014/chart" uri="{C3380CC4-5D6E-409C-BE32-E72D297353CC}">
                <c16:uniqueId val="{00000003-3280-4717-8C04-48E80233FD8D}"/>
              </c:ext>
            </c:extLst>
          </c:dPt>
          <c:dPt>
            <c:idx val="2"/>
            <c:bubble3D val="0"/>
            <c:spPr>
              <a:solidFill>
                <a:schemeClr val="bg1">
                  <a:lumMod val="75000"/>
                </a:schemeClr>
              </a:solidFill>
              <a:ln w="19050">
                <a:noFill/>
              </a:ln>
              <a:effectLst/>
            </c:spPr>
            <c:extLst>
              <c:ext xmlns:c16="http://schemas.microsoft.com/office/drawing/2014/chart" uri="{C3380CC4-5D6E-409C-BE32-E72D297353CC}">
                <c16:uniqueId val="{00000005-3280-4717-8C04-48E80233FD8D}"/>
              </c:ext>
            </c:extLst>
          </c:dPt>
          <c:dPt>
            <c:idx val="3"/>
            <c:bubble3D val="0"/>
            <c:spPr>
              <a:solidFill>
                <a:schemeClr val="bg1">
                  <a:lumMod val="85000"/>
                </a:schemeClr>
              </a:solidFill>
              <a:ln w="19050">
                <a:noFill/>
              </a:ln>
              <a:effectLst/>
            </c:spPr>
            <c:extLst>
              <c:ext xmlns:c16="http://schemas.microsoft.com/office/drawing/2014/chart" uri="{C3380CC4-5D6E-409C-BE32-E72D297353CC}">
                <c16:uniqueId val="{00000007-3280-4717-8C04-48E80233FD8D}"/>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3280-4717-8C04-48E80233FD8D}"/>
              </c:ext>
            </c:extLst>
          </c:dPt>
          <c:dPt>
            <c:idx val="5"/>
            <c:bubble3D val="0"/>
            <c:spPr>
              <a:noFill/>
              <a:ln w="19050">
                <a:noFill/>
              </a:ln>
              <a:effectLst/>
            </c:spPr>
            <c:extLst>
              <c:ext xmlns:c16="http://schemas.microsoft.com/office/drawing/2014/chart" uri="{C3380CC4-5D6E-409C-BE32-E72D297353CC}">
                <c16:uniqueId val="{0000000B-3280-4717-8C04-48E80233FD8D}"/>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1</c:v>
                </c:pt>
                <c:pt idx="4">
                  <c:v>1</c:v>
                </c:pt>
                <c:pt idx="5">
                  <c:v>5</c:v>
                </c:pt>
              </c:numCache>
            </c:numRef>
          </c:val>
          <c:extLst>
            <c:ext xmlns:c16="http://schemas.microsoft.com/office/drawing/2014/chart" uri="{C3380CC4-5D6E-409C-BE32-E72D297353CC}">
              <c16:uniqueId val="{0000000C-3280-4717-8C04-48E80233FD8D}"/>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F280-42D2-A679-04B9E3A07737}"/>
              </c:ext>
            </c:extLst>
          </c:dPt>
          <c:dPt>
            <c:idx val="1"/>
            <c:bubble3D val="0"/>
            <c:spPr>
              <a:solidFill>
                <a:schemeClr val="accent4">
                  <a:lumMod val="20000"/>
                  <a:lumOff val="80000"/>
                </a:schemeClr>
              </a:solidFill>
              <a:ln w="19050">
                <a:noFill/>
              </a:ln>
              <a:effectLst/>
            </c:spPr>
            <c:extLst>
              <c:ext xmlns:c16="http://schemas.microsoft.com/office/drawing/2014/chart" uri="{C3380CC4-5D6E-409C-BE32-E72D297353CC}">
                <c16:uniqueId val="{00000006-F280-42D2-A679-04B9E3A07737}"/>
              </c:ext>
            </c:extLst>
          </c:dPt>
          <c:dPt>
            <c:idx val="2"/>
            <c:bubble3D val="0"/>
            <c:spPr>
              <a:solidFill>
                <a:schemeClr val="accent4">
                  <a:lumMod val="40000"/>
                  <a:lumOff val="60000"/>
                </a:schemeClr>
              </a:solidFill>
              <a:ln w="19050">
                <a:noFill/>
              </a:ln>
              <a:effectLst/>
            </c:spPr>
            <c:extLst>
              <c:ext xmlns:c16="http://schemas.microsoft.com/office/drawing/2014/chart" uri="{C3380CC4-5D6E-409C-BE32-E72D297353CC}">
                <c16:uniqueId val="{00000005-F280-42D2-A679-04B9E3A07737}"/>
              </c:ext>
            </c:extLst>
          </c:dPt>
          <c:dPt>
            <c:idx val="3"/>
            <c:bubble3D val="0"/>
            <c:spPr>
              <a:solidFill>
                <a:schemeClr val="accent4">
                  <a:lumMod val="60000"/>
                  <a:lumOff val="40000"/>
                </a:schemeClr>
              </a:solidFill>
              <a:ln w="19050">
                <a:noFill/>
              </a:ln>
              <a:effectLst/>
            </c:spPr>
            <c:extLst>
              <c:ext xmlns:c16="http://schemas.microsoft.com/office/drawing/2014/chart" uri="{C3380CC4-5D6E-409C-BE32-E72D297353CC}">
                <c16:uniqueId val="{00000004-F280-42D2-A679-04B9E3A07737}"/>
              </c:ext>
            </c:extLst>
          </c:dPt>
          <c:dPt>
            <c:idx val="4"/>
            <c:bubble3D val="0"/>
            <c:spPr>
              <a:solidFill>
                <a:schemeClr val="accent4">
                  <a:lumMod val="75000"/>
                </a:schemeClr>
              </a:solidFill>
              <a:ln w="19050">
                <a:noFill/>
              </a:ln>
              <a:effectLst/>
            </c:spPr>
            <c:extLst>
              <c:ext xmlns:c16="http://schemas.microsoft.com/office/drawing/2014/chart" uri="{C3380CC4-5D6E-409C-BE32-E72D297353CC}">
                <c16:uniqueId val="{00000003-F280-42D2-A679-04B9E3A07737}"/>
              </c:ext>
            </c:extLst>
          </c:dPt>
          <c:dPt>
            <c:idx val="5"/>
            <c:bubble3D val="0"/>
            <c:spPr>
              <a:solidFill>
                <a:schemeClr val="accent4">
                  <a:lumMod val="50000"/>
                </a:schemeClr>
              </a:solidFill>
              <a:ln w="19050">
                <a:noFill/>
              </a:ln>
              <a:effectLst/>
            </c:spPr>
            <c:extLst>
              <c:ext xmlns:c16="http://schemas.microsoft.com/office/drawing/2014/chart" uri="{C3380CC4-5D6E-409C-BE32-E72D297353CC}">
                <c16:uniqueId val="{00000002-F280-42D2-A679-04B9E3A07737}"/>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5</c:v>
                </c:pt>
                <c:pt idx="1">
                  <c:v>1</c:v>
                </c:pt>
                <c:pt idx="2">
                  <c:v>1</c:v>
                </c:pt>
                <c:pt idx="3">
                  <c:v>1</c:v>
                </c:pt>
                <c:pt idx="4">
                  <c:v>1</c:v>
                </c:pt>
                <c:pt idx="5">
                  <c:v>1</c:v>
                </c:pt>
              </c:numCache>
            </c:numRef>
          </c:val>
          <c:extLst>
            <c:ext xmlns:c16="http://schemas.microsoft.com/office/drawing/2014/chart" uri="{C3380CC4-5D6E-409C-BE32-E72D297353CC}">
              <c16:uniqueId val="{00000000-F280-42D2-A679-04B9E3A0773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33FF-4259-9309-086B2A8EEDA3}"/>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33FF-4259-9309-086B2A8EEDA3}"/>
              </c:ext>
            </c:extLst>
          </c:dPt>
          <c:dPt>
            <c:idx val="2"/>
            <c:bubble3D val="0"/>
            <c:spPr>
              <a:solidFill>
                <a:schemeClr val="bg1">
                  <a:lumMod val="85000"/>
                </a:schemeClr>
              </a:solidFill>
              <a:ln w="19050">
                <a:noFill/>
              </a:ln>
              <a:effectLst/>
            </c:spPr>
            <c:extLst>
              <c:ext xmlns:c16="http://schemas.microsoft.com/office/drawing/2014/chart" uri="{C3380CC4-5D6E-409C-BE32-E72D297353CC}">
                <c16:uniqueId val="{00000005-33FF-4259-9309-086B2A8EEDA3}"/>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33FF-4259-9309-086B2A8EEDA3}"/>
              </c:ext>
            </c:extLst>
          </c:dPt>
          <c:dPt>
            <c:idx val="4"/>
            <c:bubble3D val="0"/>
            <c:spPr>
              <a:solidFill>
                <a:schemeClr val="bg1">
                  <a:lumMod val="65000"/>
                </a:schemeClr>
              </a:solidFill>
              <a:ln w="19050">
                <a:noFill/>
              </a:ln>
              <a:effectLst/>
            </c:spPr>
            <c:extLst>
              <c:ext xmlns:c16="http://schemas.microsoft.com/office/drawing/2014/chart" uri="{C3380CC4-5D6E-409C-BE32-E72D297353CC}">
                <c16:uniqueId val="{00000009-33FF-4259-9309-086B2A8EEDA3}"/>
              </c:ext>
            </c:extLst>
          </c:dPt>
          <c:dPt>
            <c:idx val="5"/>
            <c:bubble3D val="0"/>
            <c:spPr>
              <a:solidFill>
                <a:schemeClr val="bg1">
                  <a:lumMod val="50000"/>
                </a:schemeClr>
              </a:solidFill>
              <a:ln w="19050">
                <a:noFill/>
              </a:ln>
              <a:effectLst/>
            </c:spPr>
            <c:extLst>
              <c:ext xmlns:c16="http://schemas.microsoft.com/office/drawing/2014/chart" uri="{C3380CC4-5D6E-409C-BE32-E72D297353CC}">
                <c16:uniqueId val="{0000000B-33FF-4259-9309-086B2A8EEDA3}"/>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5</c:v>
                </c:pt>
                <c:pt idx="1">
                  <c:v>1</c:v>
                </c:pt>
                <c:pt idx="2">
                  <c:v>1</c:v>
                </c:pt>
                <c:pt idx="3">
                  <c:v>1</c:v>
                </c:pt>
                <c:pt idx="4">
                  <c:v>1</c:v>
                </c:pt>
                <c:pt idx="5">
                  <c:v>1</c:v>
                </c:pt>
              </c:numCache>
            </c:numRef>
          </c:val>
          <c:extLst>
            <c:ext xmlns:c16="http://schemas.microsoft.com/office/drawing/2014/chart" uri="{C3380CC4-5D6E-409C-BE32-E72D297353CC}">
              <c16:uniqueId val="{0000000C-33FF-4259-9309-086B2A8EEDA3}"/>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6D62-4A15-90B9-FA8248A3E05A}"/>
              </c:ext>
            </c:extLst>
          </c:dPt>
          <c:dPt>
            <c:idx val="1"/>
            <c:bubble3D val="0"/>
            <c:spPr>
              <a:solidFill>
                <a:schemeClr val="bg2">
                  <a:lumMod val="25000"/>
                </a:schemeClr>
              </a:solidFill>
              <a:ln w="19050">
                <a:noFill/>
              </a:ln>
              <a:effectLst/>
            </c:spPr>
            <c:extLst>
              <c:ext xmlns:c16="http://schemas.microsoft.com/office/drawing/2014/chart" uri="{C3380CC4-5D6E-409C-BE32-E72D297353CC}">
                <c16:uniqueId val="{00000003-6D62-4A15-90B9-FA8248A3E05A}"/>
              </c:ext>
            </c:extLst>
          </c:dPt>
          <c:dPt>
            <c:idx val="2"/>
            <c:bubble3D val="0"/>
            <c:spPr>
              <a:noFill/>
              <a:ln w="19050">
                <a:noFill/>
              </a:ln>
              <a:effectLst/>
            </c:spPr>
            <c:extLst>
              <c:ext xmlns:c16="http://schemas.microsoft.com/office/drawing/2014/chart" uri="{C3380CC4-5D6E-409C-BE32-E72D297353CC}">
                <c16:uniqueId val="{00000005-6D62-4A15-90B9-FA8248A3E05A}"/>
              </c:ext>
            </c:extLst>
          </c:dPt>
          <c:dPt>
            <c:idx val="3"/>
            <c:bubble3D val="0"/>
            <c:spPr>
              <a:solidFill>
                <a:schemeClr val="bg2">
                  <a:lumMod val="50000"/>
                </a:schemeClr>
              </a:solidFill>
              <a:ln w="19050">
                <a:noFill/>
              </a:ln>
              <a:effectLst/>
            </c:spPr>
            <c:extLst>
              <c:ext xmlns:c16="http://schemas.microsoft.com/office/drawing/2014/chart" uri="{C3380CC4-5D6E-409C-BE32-E72D297353CC}">
                <c16:uniqueId val="{00000007-6D62-4A15-90B9-FA8248A3E05A}"/>
              </c:ext>
            </c:extLst>
          </c:dPt>
          <c:dPt>
            <c:idx val="4"/>
            <c:bubble3D val="0"/>
            <c:spPr>
              <a:noFill/>
              <a:ln w="19050">
                <a:noFill/>
              </a:ln>
              <a:effectLst/>
            </c:spPr>
            <c:extLst>
              <c:ext xmlns:c16="http://schemas.microsoft.com/office/drawing/2014/chart" uri="{C3380CC4-5D6E-409C-BE32-E72D297353CC}">
                <c16:uniqueId val="{00000009-6D62-4A15-90B9-FA8248A3E05A}"/>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0B-6D62-4A15-90B9-FA8248A3E05A}"/>
              </c:ext>
            </c:extLst>
          </c:dPt>
          <c:dPt>
            <c:idx val="6"/>
            <c:bubble3D val="0"/>
            <c:spPr>
              <a:noFill/>
              <a:ln w="19050">
                <a:noFill/>
              </a:ln>
              <a:effectLst/>
            </c:spPr>
            <c:extLst>
              <c:ext xmlns:c16="http://schemas.microsoft.com/office/drawing/2014/chart" uri="{C3380CC4-5D6E-409C-BE32-E72D297353CC}">
                <c16:uniqueId val="{0000000D-6D62-4A15-90B9-FA8248A3E05A}"/>
              </c:ext>
            </c:extLst>
          </c:dPt>
          <c:dPt>
            <c:idx val="7"/>
            <c:bubble3D val="0"/>
            <c:spPr>
              <a:noFill/>
              <a:ln w="19050">
                <a:noFill/>
              </a:ln>
              <a:effectLst/>
            </c:spPr>
            <c:extLst>
              <c:ext xmlns:c16="http://schemas.microsoft.com/office/drawing/2014/chart" uri="{C3380CC4-5D6E-409C-BE32-E72D297353CC}">
                <c16:uniqueId val="{0000000F-6D62-4A15-90B9-FA8248A3E05A}"/>
              </c:ext>
            </c:extLst>
          </c:dPt>
          <c:dPt>
            <c:idx val="8"/>
            <c:bubble3D val="0"/>
            <c:spPr>
              <a:noFill/>
              <a:ln w="19050">
                <a:noFill/>
              </a:ln>
              <a:effectLst/>
            </c:spPr>
            <c:extLst>
              <c:ext xmlns:c16="http://schemas.microsoft.com/office/drawing/2014/chart" uri="{C3380CC4-5D6E-409C-BE32-E72D297353CC}">
                <c16:uniqueId val="{00000011-6D62-4A15-90B9-FA8248A3E05A}"/>
              </c:ext>
            </c:extLst>
          </c:dPt>
          <c:dPt>
            <c:idx val="9"/>
            <c:bubble3D val="0"/>
            <c:spPr>
              <a:noFill/>
              <a:ln w="19050">
                <a:noFill/>
              </a:ln>
              <a:effectLst/>
            </c:spPr>
            <c:extLst>
              <c:ext xmlns:c16="http://schemas.microsoft.com/office/drawing/2014/chart" uri="{C3380CC4-5D6E-409C-BE32-E72D297353CC}">
                <c16:uniqueId val="{00000013-6D62-4A15-90B9-FA8248A3E05A}"/>
              </c:ext>
            </c:extLst>
          </c:dPt>
          <c:dPt>
            <c:idx val="10"/>
            <c:bubble3D val="0"/>
            <c:spPr>
              <a:noFill/>
              <a:ln w="19050">
                <a:noFill/>
              </a:ln>
              <a:effectLst/>
            </c:spPr>
            <c:extLst>
              <c:ext xmlns:c16="http://schemas.microsoft.com/office/drawing/2014/chart" uri="{C3380CC4-5D6E-409C-BE32-E72D297353CC}">
                <c16:uniqueId val="{00000015-6D62-4A15-90B9-FA8248A3E05A}"/>
              </c:ext>
            </c:extLst>
          </c:dPt>
          <c:dPt>
            <c:idx val="11"/>
            <c:bubble3D val="0"/>
            <c:spPr>
              <a:noFill/>
              <a:ln w="19050">
                <a:noFill/>
              </a:ln>
              <a:effectLst/>
            </c:spPr>
            <c:extLst>
              <c:ext xmlns:c16="http://schemas.microsoft.com/office/drawing/2014/chart" uri="{C3380CC4-5D6E-409C-BE32-E72D297353CC}">
                <c16:uniqueId val="{00000017-6D62-4A15-90B9-FA8248A3E05A}"/>
              </c:ext>
            </c:extLst>
          </c:dPt>
          <c:dPt>
            <c:idx val="12"/>
            <c:bubble3D val="0"/>
            <c:spPr>
              <a:noFill/>
              <a:ln w="19050">
                <a:noFill/>
              </a:ln>
              <a:effectLst/>
            </c:spPr>
            <c:extLst>
              <c:ext xmlns:c16="http://schemas.microsoft.com/office/drawing/2014/chart" uri="{C3380CC4-5D6E-409C-BE32-E72D297353CC}">
                <c16:uniqueId val="{00000019-6D62-4A15-90B9-FA8248A3E05A}"/>
              </c:ext>
            </c:extLst>
          </c:dPt>
          <c:dPt>
            <c:idx val="13"/>
            <c:bubble3D val="0"/>
            <c:spPr>
              <a:noFill/>
              <a:ln w="19050">
                <a:noFill/>
              </a:ln>
              <a:effectLst/>
            </c:spPr>
            <c:extLst>
              <c:ext xmlns:c16="http://schemas.microsoft.com/office/drawing/2014/chart" uri="{C3380CC4-5D6E-409C-BE32-E72D297353CC}">
                <c16:uniqueId val="{0000001B-6D62-4A15-90B9-FA8248A3E05A}"/>
              </c:ext>
            </c:extLst>
          </c:dPt>
          <c:cat>
            <c:strRef>
              <c:f>Sheet1!$A$2:$A$15</c:f>
              <c:strCache>
                <c:ptCount val="4"/>
                <c:pt idx="0">
                  <c:v>第 1 四半期</c:v>
                </c:pt>
                <c:pt idx="1">
                  <c:v>第 2 四半期</c:v>
                </c:pt>
                <c:pt idx="2">
                  <c:v>第 3 四半期</c:v>
                </c:pt>
                <c:pt idx="3">
                  <c:v>第 4 四半期</c:v>
                </c:pt>
              </c:strCache>
            </c:strRef>
          </c:cat>
          <c:val>
            <c:numRef>
              <c:f>Sheet1!$B$2:$B$15</c:f>
              <c:numCache>
                <c:formatCode>General</c:formatCode>
                <c:ptCount val="14"/>
                <c:pt idx="0">
                  <c:v>0.8</c:v>
                </c:pt>
                <c:pt idx="1">
                  <c:v>15</c:v>
                </c:pt>
                <c:pt idx="2">
                  <c:v>1.7</c:v>
                </c:pt>
                <c:pt idx="3">
                  <c:v>15</c:v>
                </c:pt>
                <c:pt idx="4">
                  <c:v>1.7</c:v>
                </c:pt>
                <c:pt idx="5">
                  <c:v>15</c:v>
                </c:pt>
                <c:pt idx="6">
                  <c:v>0.8</c:v>
                </c:pt>
                <c:pt idx="7">
                  <c:v>0.8</c:v>
                </c:pt>
                <c:pt idx="8">
                  <c:v>15</c:v>
                </c:pt>
                <c:pt idx="9">
                  <c:v>1.7</c:v>
                </c:pt>
                <c:pt idx="10">
                  <c:v>15</c:v>
                </c:pt>
                <c:pt idx="11">
                  <c:v>1.7</c:v>
                </c:pt>
                <c:pt idx="12">
                  <c:v>15</c:v>
                </c:pt>
                <c:pt idx="13">
                  <c:v>0.8</c:v>
                </c:pt>
              </c:numCache>
            </c:numRef>
          </c:val>
          <c:extLst>
            <c:ext xmlns:c16="http://schemas.microsoft.com/office/drawing/2014/chart" uri="{C3380CC4-5D6E-409C-BE32-E72D297353CC}">
              <c16:uniqueId val="{0000001C-6D62-4A15-90B9-FA8248A3E05A}"/>
            </c:ext>
          </c:extLst>
        </c:ser>
        <c:dLbls>
          <c:showLegendKey val="0"/>
          <c:showVal val="0"/>
          <c:showCatName val="0"/>
          <c:showSerName val="0"/>
          <c:showPercent val="0"/>
          <c:showBubbleSize val="0"/>
          <c:showLeaderLines val="1"/>
        </c:dLbls>
        <c:firstSliceAng val="0"/>
        <c:holeSize val="2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w="44450">
              <a:noFill/>
            </a:ln>
          </c:spPr>
          <c:dPt>
            <c:idx val="0"/>
            <c:bubble3D val="0"/>
            <c:spPr>
              <a:noFill/>
              <a:ln w="44450">
                <a:noFill/>
              </a:ln>
              <a:effectLst/>
            </c:spPr>
            <c:extLst>
              <c:ext xmlns:c16="http://schemas.microsoft.com/office/drawing/2014/chart" uri="{C3380CC4-5D6E-409C-BE32-E72D297353CC}">
                <c16:uniqueId val="{00000001-00DB-4857-8985-80CA705913D1}"/>
              </c:ext>
            </c:extLst>
          </c:dPt>
          <c:dPt>
            <c:idx val="1"/>
            <c:bubble3D val="0"/>
            <c:spPr>
              <a:solidFill>
                <a:schemeClr val="bg2">
                  <a:lumMod val="25000"/>
                </a:schemeClr>
              </a:solidFill>
              <a:ln w="44450">
                <a:noFill/>
              </a:ln>
              <a:effectLst/>
            </c:spPr>
            <c:extLst>
              <c:ext xmlns:c16="http://schemas.microsoft.com/office/drawing/2014/chart" uri="{C3380CC4-5D6E-409C-BE32-E72D297353CC}">
                <c16:uniqueId val="{00000003-00DB-4857-8985-80CA705913D1}"/>
              </c:ext>
            </c:extLst>
          </c:dPt>
          <c:dPt>
            <c:idx val="2"/>
            <c:bubble3D val="0"/>
            <c:spPr>
              <a:noFill/>
              <a:ln w="44450">
                <a:noFill/>
              </a:ln>
              <a:effectLst/>
            </c:spPr>
            <c:extLst>
              <c:ext xmlns:c16="http://schemas.microsoft.com/office/drawing/2014/chart" uri="{C3380CC4-5D6E-409C-BE32-E72D297353CC}">
                <c16:uniqueId val="{00000005-00DB-4857-8985-80CA705913D1}"/>
              </c:ext>
            </c:extLst>
          </c:dPt>
          <c:dPt>
            <c:idx val="3"/>
            <c:bubble3D val="0"/>
            <c:spPr>
              <a:solidFill>
                <a:schemeClr val="bg2">
                  <a:lumMod val="50000"/>
                </a:schemeClr>
              </a:solidFill>
              <a:ln w="44450">
                <a:noFill/>
              </a:ln>
              <a:effectLst/>
            </c:spPr>
            <c:extLst>
              <c:ext xmlns:c16="http://schemas.microsoft.com/office/drawing/2014/chart" uri="{C3380CC4-5D6E-409C-BE32-E72D297353CC}">
                <c16:uniqueId val="{00000007-00DB-4857-8985-80CA705913D1}"/>
              </c:ext>
            </c:extLst>
          </c:dPt>
          <c:dPt>
            <c:idx val="4"/>
            <c:bubble3D val="0"/>
            <c:spPr>
              <a:noFill/>
              <a:ln w="44450">
                <a:noFill/>
              </a:ln>
              <a:effectLst/>
            </c:spPr>
            <c:extLst>
              <c:ext xmlns:c16="http://schemas.microsoft.com/office/drawing/2014/chart" uri="{C3380CC4-5D6E-409C-BE32-E72D297353CC}">
                <c16:uniqueId val="{00000009-00DB-4857-8985-80CA705913D1}"/>
              </c:ext>
            </c:extLst>
          </c:dPt>
          <c:dPt>
            <c:idx val="5"/>
            <c:bubble3D val="0"/>
            <c:spPr>
              <a:solidFill>
                <a:schemeClr val="bg2">
                  <a:lumMod val="75000"/>
                </a:schemeClr>
              </a:solidFill>
              <a:ln w="44450">
                <a:noFill/>
              </a:ln>
              <a:effectLst/>
            </c:spPr>
            <c:extLst>
              <c:ext xmlns:c16="http://schemas.microsoft.com/office/drawing/2014/chart" uri="{C3380CC4-5D6E-409C-BE32-E72D297353CC}">
                <c16:uniqueId val="{0000000B-00DB-4857-8985-80CA705913D1}"/>
              </c:ext>
            </c:extLst>
          </c:dPt>
          <c:dPt>
            <c:idx val="6"/>
            <c:bubble3D val="0"/>
            <c:spPr>
              <a:noFill/>
              <a:ln w="44450">
                <a:noFill/>
              </a:ln>
              <a:effectLst/>
            </c:spPr>
            <c:extLst>
              <c:ext xmlns:c16="http://schemas.microsoft.com/office/drawing/2014/chart" uri="{C3380CC4-5D6E-409C-BE32-E72D297353CC}">
                <c16:uniqueId val="{0000000D-00DB-4857-8985-80CA705913D1}"/>
              </c:ext>
            </c:extLst>
          </c:dPt>
          <c:dPt>
            <c:idx val="7"/>
            <c:bubble3D val="0"/>
            <c:spPr>
              <a:noFill/>
              <a:ln w="44450">
                <a:noFill/>
              </a:ln>
              <a:effectLst/>
            </c:spPr>
            <c:extLst>
              <c:ext xmlns:c16="http://schemas.microsoft.com/office/drawing/2014/chart" uri="{C3380CC4-5D6E-409C-BE32-E72D297353CC}">
                <c16:uniqueId val="{0000000F-00DB-4857-8985-80CA705913D1}"/>
              </c:ext>
            </c:extLst>
          </c:dPt>
          <c:dPt>
            <c:idx val="8"/>
            <c:bubble3D val="0"/>
            <c:spPr>
              <a:noFill/>
              <a:ln w="44450">
                <a:noFill/>
              </a:ln>
              <a:effectLst/>
            </c:spPr>
            <c:extLst>
              <c:ext xmlns:c16="http://schemas.microsoft.com/office/drawing/2014/chart" uri="{C3380CC4-5D6E-409C-BE32-E72D297353CC}">
                <c16:uniqueId val="{00000011-00DB-4857-8985-80CA705913D1}"/>
              </c:ext>
            </c:extLst>
          </c:dPt>
          <c:dPt>
            <c:idx val="9"/>
            <c:bubble3D val="0"/>
            <c:spPr>
              <a:noFill/>
              <a:ln w="44450">
                <a:noFill/>
              </a:ln>
              <a:effectLst/>
            </c:spPr>
            <c:extLst>
              <c:ext xmlns:c16="http://schemas.microsoft.com/office/drawing/2014/chart" uri="{C3380CC4-5D6E-409C-BE32-E72D297353CC}">
                <c16:uniqueId val="{00000013-00DB-4857-8985-80CA705913D1}"/>
              </c:ext>
            </c:extLst>
          </c:dPt>
          <c:dPt>
            <c:idx val="10"/>
            <c:bubble3D val="0"/>
            <c:spPr>
              <a:noFill/>
              <a:ln w="44450">
                <a:noFill/>
              </a:ln>
              <a:effectLst/>
            </c:spPr>
            <c:extLst>
              <c:ext xmlns:c16="http://schemas.microsoft.com/office/drawing/2014/chart" uri="{C3380CC4-5D6E-409C-BE32-E72D297353CC}">
                <c16:uniqueId val="{00000015-00DB-4857-8985-80CA705913D1}"/>
              </c:ext>
            </c:extLst>
          </c:dPt>
          <c:dPt>
            <c:idx val="11"/>
            <c:bubble3D val="0"/>
            <c:spPr>
              <a:noFill/>
              <a:ln w="44450">
                <a:noFill/>
              </a:ln>
              <a:effectLst/>
            </c:spPr>
            <c:extLst>
              <c:ext xmlns:c16="http://schemas.microsoft.com/office/drawing/2014/chart" uri="{C3380CC4-5D6E-409C-BE32-E72D297353CC}">
                <c16:uniqueId val="{00000017-00DB-4857-8985-80CA705913D1}"/>
              </c:ext>
            </c:extLst>
          </c:dPt>
          <c:dPt>
            <c:idx val="12"/>
            <c:bubble3D val="0"/>
            <c:spPr>
              <a:noFill/>
              <a:ln w="44450">
                <a:noFill/>
              </a:ln>
              <a:effectLst/>
            </c:spPr>
            <c:extLst>
              <c:ext xmlns:c16="http://schemas.microsoft.com/office/drawing/2014/chart" uri="{C3380CC4-5D6E-409C-BE32-E72D297353CC}">
                <c16:uniqueId val="{00000019-00DB-4857-8985-80CA705913D1}"/>
              </c:ext>
            </c:extLst>
          </c:dPt>
          <c:dPt>
            <c:idx val="13"/>
            <c:bubble3D val="0"/>
            <c:spPr>
              <a:noFill/>
              <a:ln w="44450">
                <a:noFill/>
              </a:ln>
              <a:effectLst/>
            </c:spPr>
            <c:extLst>
              <c:ext xmlns:c16="http://schemas.microsoft.com/office/drawing/2014/chart" uri="{C3380CC4-5D6E-409C-BE32-E72D297353CC}">
                <c16:uniqueId val="{0000001B-00DB-4857-8985-80CA705913D1}"/>
              </c:ext>
            </c:extLst>
          </c:dPt>
          <c:cat>
            <c:strRef>
              <c:f>Sheet1!$A$2:$A$15</c:f>
              <c:strCache>
                <c:ptCount val="4"/>
                <c:pt idx="0">
                  <c:v>第 1 四半期</c:v>
                </c:pt>
                <c:pt idx="1">
                  <c:v>第 2 四半期</c:v>
                </c:pt>
                <c:pt idx="2">
                  <c:v>第 3 四半期</c:v>
                </c:pt>
                <c:pt idx="3">
                  <c:v>第 4 四半期</c:v>
                </c:pt>
              </c:strCache>
            </c:strRef>
          </c:cat>
          <c:val>
            <c:numRef>
              <c:f>Sheet1!$B$2:$B$15</c:f>
              <c:numCache>
                <c:formatCode>General</c:formatCode>
                <c:ptCount val="14"/>
                <c:pt idx="0">
                  <c:v>0.8</c:v>
                </c:pt>
                <c:pt idx="1">
                  <c:v>15</c:v>
                </c:pt>
                <c:pt idx="2">
                  <c:v>1.7</c:v>
                </c:pt>
                <c:pt idx="3">
                  <c:v>15</c:v>
                </c:pt>
                <c:pt idx="4">
                  <c:v>1.7</c:v>
                </c:pt>
                <c:pt idx="5">
                  <c:v>15</c:v>
                </c:pt>
                <c:pt idx="6">
                  <c:v>0.8</c:v>
                </c:pt>
                <c:pt idx="7">
                  <c:v>0.8</c:v>
                </c:pt>
                <c:pt idx="8">
                  <c:v>15</c:v>
                </c:pt>
                <c:pt idx="9">
                  <c:v>1.7</c:v>
                </c:pt>
                <c:pt idx="10">
                  <c:v>15</c:v>
                </c:pt>
                <c:pt idx="11">
                  <c:v>1.7</c:v>
                </c:pt>
                <c:pt idx="12">
                  <c:v>15</c:v>
                </c:pt>
                <c:pt idx="13">
                  <c:v>0.8</c:v>
                </c:pt>
              </c:numCache>
            </c:numRef>
          </c:val>
          <c:extLst>
            <c:ext xmlns:c16="http://schemas.microsoft.com/office/drawing/2014/chart" uri="{C3380CC4-5D6E-409C-BE32-E72D297353CC}">
              <c16:uniqueId val="{0000001C-00DB-4857-8985-80CA705913D1}"/>
            </c:ext>
          </c:extLst>
        </c:ser>
        <c:dLbls>
          <c:showLegendKey val="0"/>
          <c:showVal val="0"/>
          <c:showCatName val="0"/>
          <c:showSerName val="0"/>
          <c:showPercent val="0"/>
          <c:showBubbleSize val="0"/>
          <c:showLeaderLines val="1"/>
        </c:dLbls>
        <c:firstSliceAng val="0"/>
        <c:holeSize val="2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2273747212004404E-3"/>
          <c:y val="4.5617145372557621E-3"/>
          <c:w val="1"/>
          <c:h val="0.94827586206896497"/>
        </c:manualLayout>
      </c:layout>
      <c:doughnutChart>
        <c:varyColors val="1"/>
        <c:ser>
          <c:idx val="0"/>
          <c:order val="0"/>
          <c:tx>
            <c:strRef>
              <c:f>Sheet1!$B$1</c:f>
              <c:strCache>
                <c:ptCount val="1"/>
                <c:pt idx="0">
                  <c:v>Sales</c:v>
                </c:pt>
              </c:strCache>
            </c:strRef>
          </c:tx>
          <c:spPr>
            <a:ln>
              <a:noFill/>
            </a:ln>
          </c:spPr>
          <c:dPt>
            <c:idx val="0"/>
            <c:bubble3D val="0"/>
            <c:spPr>
              <a:solidFill>
                <a:schemeClr val="bg1">
                  <a:lumMod val="85000"/>
                </a:schemeClr>
              </a:solidFill>
              <a:ln w="19050">
                <a:noFill/>
              </a:ln>
              <a:effectLst/>
            </c:spPr>
            <c:extLst>
              <c:ext xmlns:c16="http://schemas.microsoft.com/office/drawing/2014/chart" uri="{C3380CC4-5D6E-409C-BE32-E72D297353CC}">
                <c16:uniqueId val="{00000001-E20B-4ABE-8102-A54743E3011E}"/>
              </c:ext>
            </c:extLst>
          </c:dPt>
          <c:dPt>
            <c:idx val="1"/>
            <c:bubble3D val="0"/>
            <c:spPr>
              <a:solidFill>
                <a:schemeClr val="bg1">
                  <a:lumMod val="75000"/>
                </a:schemeClr>
              </a:solidFill>
              <a:ln w="19050">
                <a:noFill/>
              </a:ln>
              <a:effectLst/>
            </c:spPr>
            <c:extLst>
              <c:ext xmlns:c16="http://schemas.microsoft.com/office/drawing/2014/chart" uri="{C3380CC4-5D6E-409C-BE32-E72D297353CC}">
                <c16:uniqueId val="{00000003-E20B-4ABE-8102-A54743E3011E}"/>
              </c:ext>
            </c:extLst>
          </c:dPt>
          <c:dPt>
            <c:idx val="2"/>
            <c:bubble3D val="0"/>
            <c:spPr>
              <a:solidFill>
                <a:schemeClr val="bg1">
                  <a:lumMod val="65000"/>
                </a:schemeClr>
              </a:solidFill>
              <a:ln w="19050">
                <a:noFill/>
              </a:ln>
              <a:effectLst/>
            </c:spPr>
            <c:extLst>
              <c:ext xmlns:c16="http://schemas.microsoft.com/office/drawing/2014/chart" uri="{C3380CC4-5D6E-409C-BE32-E72D297353CC}">
                <c16:uniqueId val="{00000005-E20B-4ABE-8102-A54743E3011E}"/>
              </c:ext>
            </c:extLst>
          </c:dPt>
          <c:dPt>
            <c:idx val="3"/>
            <c:bubble3D val="0"/>
            <c:spPr>
              <a:solidFill>
                <a:schemeClr val="bg1">
                  <a:lumMod val="50000"/>
                </a:schemeClr>
              </a:solidFill>
              <a:ln w="19050">
                <a:noFill/>
              </a:ln>
              <a:effectLst/>
            </c:spPr>
            <c:extLst>
              <c:ext xmlns:c16="http://schemas.microsoft.com/office/drawing/2014/chart" uri="{C3380CC4-5D6E-409C-BE32-E72D297353CC}">
                <c16:uniqueId val="{00000007-E20B-4ABE-8102-A54743E3011E}"/>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E20B-4ABE-8102-A54743E3011E}"/>
              </c:ext>
            </c:extLst>
          </c:dPt>
          <c:dPt>
            <c:idx val="5"/>
            <c:bubble3D val="0"/>
            <c:spPr>
              <a:solidFill>
                <a:schemeClr val="accent6"/>
              </a:solidFill>
              <a:ln w="19050">
                <a:noFill/>
              </a:ln>
              <a:effectLst/>
            </c:spPr>
            <c:extLst>
              <c:ext xmlns:c16="http://schemas.microsoft.com/office/drawing/2014/chart" uri="{C3380CC4-5D6E-409C-BE32-E72D297353CC}">
                <c16:uniqueId val="{0000000B-E20B-4ABE-8102-A54743E3011E}"/>
              </c:ext>
            </c:extLst>
          </c:dPt>
          <c:dPt>
            <c:idx val="6"/>
            <c:bubble3D val="0"/>
            <c:spPr>
              <a:solidFill>
                <a:schemeClr val="accent1">
                  <a:lumMod val="60000"/>
                </a:schemeClr>
              </a:solidFill>
              <a:ln w="19050">
                <a:noFill/>
              </a:ln>
              <a:effectLst/>
            </c:spPr>
            <c:extLst>
              <c:ext xmlns:c16="http://schemas.microsoft.com/office/drawing/2014/chart" uri="{C3380CC4-5D6E-409C-BE32-E72D297353CC}">
                <c16:uniqueId val="{0000000D-E20B-4ABE-8102-A54743E3011E}"/>
              </c:ext>
            </c:extLst>
          </c:dPt>
          <c:dPt>
            <c:idx val="7"/>
            <c:bubble3D val="0"/>
            <c:spPr>
              <a:solidFill>
                <a:schemeClr val="accent2">
                  <a:lumMod val="60000"/>
                </a:schemeClr>
              </a:solidFill>
              <a:ln w="19050">
                <a:noFill/>
              </a:ln>
              <a:effectLst/>
            </c:spPr>
            <c:extLst>
              <c:ext xmlns:c16="http://schemas.microsoft.com/office/drawing/2014/chart" uri="{C3380CC4-5D6E-409C-BE32-E72D297353CC}">
                <c16:uniqueId val="{0000000F-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11-E20B-4ABE-8102-A54743E3011E}"/>
              </c:ext>
            </c:extLst>
          </c:dPt>
          <c:cat>
            <c:strRef>
              <c:f>Sheet1!$A$2:$A$10</c:f>
              <c:strCache>
                <c:ptCount val="4"/>
                <c:pt idx="0">
                  <c:v>1st Qtr</c:v>
                </c:pt>
                <c:pt idx="1">
                  <c:v>2nd Qtr</c:v>
                </c:pt>
                <c:pt idx="2">
                  <c:v>3rd Qtr</c:v>
                </c:pt>
                <c:pt idx="3">
                  <c:v>4th Qtr</c:v>
                </c:pt>
              </c:strCache>
            </c:strRef>
          </c:cat>
          <c:val>
            <c:numRef>
              <c:f>Sheet1!$B$2:$B$10</c:f>
              <c:numCache>
                <c:formatCode>General</c:formatCode>
                <c:ptCount val="9"/>
                <c:pt idx="0">
                  <c:v>12.5</c:v>
                </c:pt>
                <c:pt idx="1">
                  <c:v>12.5</c:v>
                </c:pt>
                <c:pt idx="2">
                  <c:v>12.5</c:v>
                </c:pt>
                <c:pt idx="3">
                  <c:v>12.5</c:v>
                </c:pt>
                <c:pt idx="4">
                  <c:v>50</c:v>
                </c:pt>
              </c:numCache>
            </c:numRef>
          </c:val>
          <c:extLst>
            <c:ext xmlns:c16="http://schemas.microsoft.com/office/drawing/2014/chart" uri="{C3380CC4-5D6E-409C-BE32-E72D297353CC}">
              <c16:uniqueId val="{00000012-E20B-4ABE-8102-A54743E3011E}"/>
            </c:ext>
          </c:extLst>
        </c:ser>
        <c:ser>
          <c:idx val="1"/>
          <c:order val="1"/>
          <c:tx>
            <c:strRef>
              <c:f>Sheet1!$C$1</c:f>
              <c:strCache>
                <c:ptCount val="1"/>
                <c:pt idx="0">
                  <c:v>Column1</c:v>
                </c:pt>
              </c:strCache>
            </c:strRef>
          </c:tx>
          <c:spPr>
            <a:ln>
              <a:noFill/>
            </a:ln>
          </c:spPr>
          <c:dPt>
            <c:idx val="0"/>
            <c:bubble3D val="0"/>
            <c:spPr>
              <a:noFill/>
              <a:ln w="19050">
                <a:noFill/>
              </a:ln>
              <a:effectLst/>
            </c:spPr>
            <c:extLst>
              <c:ext xmlns:c16="http://schemas.microsoft.com/office/drawing/2014/chart" uri="{C3380CC4-5D6E-409C-BE32-E72D297353CC}">
                <c16:uniqueId val="{00000014-E20B-4ABE-8102-A54743E3011E}"/>
              </c:ext>
            </c:extLst>
          </c:dPt>
          <c:dPt>
            <c:idx val="1"/>
            <c:bubble3D val="0"/>
            <c:spPr>
              <a:noFill/>
              <a:ln w="19050">
                <a:noFill/>
              </a:ln>
              <a:effectLst/>
            </c:spPr>
            <c:extLst>
              <c:ext xmlns:c16="http://schemas.microsoft.com/office/drawing/2014/chart" uri="{C3380CC4-5D6E-409C-BE32-E72D297353CC}">
                <c16:uniqueId val="{00000016-E20B-4ABE-8102-A54743E3011E}"/>
              </c:ext>
            </c:extLst>
          </c:dPt>
          <c:dPt>
            <c:idx val="2"/>
            <c:bubble3D val="0"/>
            <c:spPr>
              <a:noFill/>
              <a:ln w="19050">
                <a:noFill/>
              </a:ln>
              <a:effectLst/>
            </c:spPr>
            <c:extLst>
              <c:ext xmlns:c16="http://schemas.microsoft.com/office/drawing/2014/chart" uri="{C3380CC4-5D6E-409C-BE32-E72D297353CC}">
                <c16:uniqueId val="{00000018-E20B-4ABE-8102-A54743E3011E}"/>
              </c:ext>
            </c:extLst>
          </c:dPt>
          <c:dPt>
            <c:idx val="3"/>
            <c:bubble3D val="0"/>
            <c:spPr>
              <a:noFill/>
              <a:ln w="19050">
                <a:noFill/>
              </a:ln>
              <a:effectLst/>
            </c:spPr>
            <c:extLst>
              <c:ext xmlns:c16="http://schemas.microsoft.com/office/drawing/2014/chart" uri="{C3380CC4-5D6E-409C-BE32-E72D297353CC}">
                <c16:uniqueId val="{0000001A-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1C-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1E-E20B-4ABE-8102-A54743E3011E}"/>
              </c:ext>
            </c:extLst>
          </c:dPt>
          <c:dPt>
            <c:idx val="6"/>
            <c:bubble3D val="0"/>
            <c:spPr>
              <a:solidFill>
                <a:schemeClr val="bg2">
                  <a:lumMod val="50000"/>
                </a:schemeClr>
              </a:solidFill>
              <a:ln w="19050">
                <a:noFill/>
              </a:ln>
              <a:effectLst/>
            </c:spPr>
            <c:extLst>
              <c:ext xmlns:c16="http://schemas.microsoft.com/office/drawing/2014/chart" uri="{C3380CC4-5D6E-409C-BE32-E72D297353CC}">
                <c16:uniqueId val="{00000020-E20B-4ABE-8102-A54743E3011E}"/>
              </c:ext>
            </c:extLst>
          </c:dPt>
          <c:dPt>
            <c:idx val="7"/>
            <c:bubble3D val="0"/>
            <c:spPr>
              <a:solidFill>
                <a:schemeClr val="bg2">
                  <a:lumMod val="25000"/>
                </a:schemeClr>
              </a:solidFill>
              <a:ln w="19050">
                <a:noFill/>
              </a:ln>
              <a:effectLst/>
            </c:spPr>
            <c:extLst>
              <c:ext xmlns:c16="http://schemas.microsoft.com/office/drawing/2014/chart" uri="{C3380CC4-5D6E-409C-BE32-E72D297353CC}">
                <c16:uniqueId val="{00000022-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24-E20B-4ABE-8102-A54743E3011E}"/>
              </c:ext>
            </c:extLst>
          </c:dPt>
          <c:cat>
            <c:strRef>
              <c:f>Sheet1!$A$2:$A$10</c:f>
              <c:strCache>
                <c:ptCount val="4"/>
                <c:pt idx="0">
                  <c:v>1st Qtr</c:v>
                </c:pt>
                <c:pt idx="1">
                  <c:v>2nd Qtr</c:v>
                </c:pt>
                <c:pt idx="2">
                  <c:v>3rd Qtr</c:v>
                </c:pt>
                <c:pt idx="3">
                  <c:v>4th Qtr</c:v>
                </c:pt>
              </c:strCache>
            </c:strRef>
          </c:cat>
          <c:val>
            <c:numRef>
              <c:f>Sheet1!$C$2:$C$10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25-E20B-4ABE-8102-A54743E3011E}"/>
            </c:ext>
          </c:extLst>
        </c:ser>
        <c:ser>
          <c:idx val="2"/>
          <c:order val="2"/>
          <c:tx>
            <c:strRef>
              <c:f>Sheet1!$D$1</c:f>
              <c:strCache>
                <c:ptCount val="1"/>
                <c:pt idx="0">
                  <c:v>Column2</c:v>
                </c:pt>
              </c:strCache>
            </c:strRef>
          </c:tx>
          <c:spPr>
            <a:ln>
              <a:noFill/>
            </a:ln>
          </c:spPr>
          <c:dPt>
            <c:idx val="0"/>
            <c:bubble3D val="0"/>
            <c:spPr>
              <a:noFill/>
              <a:ln w="19050">
                <a:noFill/>
              </a:ln>
              <a:effectLst/>
            </c:spPr>
            <c:extLst>
              <c:ext xmlns:c16="http://schemas.microsoft.com/office/drawing/2014/chart" uri="{C3380CC4-5D6E-409C-BE32-E72D297353CC}">
                <c16:uniqueId val="{00000027-E20B-4ABE-8102-A54743E3011E}"/>
              </c:ext>
            </c:extLst>
          </c:dPt>
          <c:dPt>
            <c:idx val="1"/>
            <c:bubble3D val="0"/>
            <c:spPr>
              <a:noFill/>
              <a:ln w="19050">
                <a:noFill/>
              </a:ln>
              <a:effectLst/>
            </c:spPr>
            <c:extLst>
              <c:ext xmlns:c16="http://schemas.microsoft.com/office/drawing/2014/chart" uri="{C3380CC4-5D6E-409C-BE32-E72D297353CC}">
                <c16:uniqueId val="{00000029-E20B-4ABE-8102-A54743E3011E}"/>
              </c:ext>
            </c:extLst>
          </c:dPt>
          <c:dPt>
            <c:idx val="2"/>
            <c:bubble3D val="0"/>
            <c:spPr>
              <a:noFill/>
              <a:ln w="19050">
                <a:noFill/>
              </a:ln>
              <a:effectLst/>
            </c:spPr>
            <c:extLst>
              <c:ext xmlns:c16="http://schemas.microsoft.com/office/drawing/2014/chart" uri="{C3380CC4-5D6E-409C-BE32-E72D297353CC}">
                <c16:uniqueId val="{0000002B-E20B-4ABE-8102-A54743E3011E}"/>
              </c:ext>
            </c:extLst>
          </c:dPt>
          <c:dPt>
            <c:idx val="3"/>
            <c:bubble3D val="0"/>
            <c:spPr>
              <a:noFill/>
              <a:ln w="19050">
                <a:noFill/>
              </a:ln>
              <a:effectLst/>
            </c:spPr>
            <c:extLst>
              <c:ext xmlns:c16="http://schemas.microsoft.com/office/drawing/2014/chart" uri="{C3380CC4-5D6E-409C-BE32-E72D297353CC}">
                <c16:uniqueId val="{0000002D-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2F-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31-E20B-4ABE-8102-A54743E3011E}"/>
              </c:ext>
            </c:extLst>
          </c:dPt>
          <c:dPt>
            <c:idx val="6"/>
            <c:bubble3D val="0"/>
            <c:spPr>
              <a:solidFill>
                <a:schemeClr val="bg2">
                  <a:lumMod val="50000"/>
                </a:schemeClr>
              </a:solidFill>
              <a:ln w="19050">
                <a:noFill/>
              </a:ln>
              <a:effectLst/>
            </c:spPr>
            <c:extLst>
              <c:ext xmlns:c16="http://schemas.microsoft.com/office/drawing/2014/chart" uri="{C3380CC4-5D6E-409C-BE32-E72D297353CC}">
                <c16:uniqueId val="{00000033-E20B-4ABE-8102-A54743E3011E}"/>
              </c:ext>
            </c:extLst>
          </c:dPt>
          <c:dPt>
            <c:idx val="7"/>
            <c:bubble3D val="0"/>
            <c:spPr>
              <a:solidFill>
                <a:schemeClr val="bg2">
                  <a:lumMod val="25000"/>
                </a:schemeClr>
              </a:solidFill>
              <a:ln w="19050">
                <a:noFill/>
              </a:ln>
              <a:effectLst/>
            </c:spPr>
            <c:extLst>
              <c:ext xmlns:c16="http://schemas.microsoft.com/office/drawing/2014/chart" uri="{C3380CC4-5D6E-409C-BE32-E72D297353CC}">
                <c16:uniqueId val="{00000035-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37-E20B-4ABE-8102-A54743E3011E}"/>
              </c:ext>
            </c:extLst>
          </c:dPt>
          <c:cat>
            <c:strRef>
              <c:f>Sheet1!$A$2:$A$10</c:f>
              <c:strCache>
                <c:ptCount val="4"/>
                <c:pt idx="0">
                  <c:v>1st Qtr</c:v>
                </c:pt>
                <c:pt idx="1">
                  <c:v>2nd Qtr</c:v>
                </c:pt>
                <c:pt idx="2">
                  <c:v>3rd Qtr</c:v>
                </c:pt>
                <c:pt idx="3">
                  <c:v>4th Qtr</c:v>
                </c:pt>
              </c:strCache>
            </c:strRef>
          </c:cat>
          <c:val>
            <c:numRef>
              <c:f>Sheet1!$D$2:$D$10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38-E20B-4ABE-8102-A54743E3011E}"/>
            </c:ext>
          </c:extLst>
        </c:ser>
        <c:ser>
          <c:idx val="3"/>
          <c:order val="3"/>
          <c:tx>
            <c:strRef>
              <c:f>Sheet1!$E$1</c:f>
              <c:strCache>
                <c:ptCount val="1"/>
                <c:pt idx="0">
                  <c:v>Column3</c:v>
                </c:pt>
              </c:strCache>
            </c:strRef>
          </c:tx>
          <c:spPr>
            <a:ln>
              <a:noFill/>
            </a:ln>
          </c:spPr>
          <c:dPt>
            <c:idx val="0"/>
            <c:bubble3D val="0"/>
            <c:spPr>
              <a:noFill/>
              <a:ln w="19050">
                <a:noFill/>
              </a:ln>
              <a:effectLst/>
            </c:spPr>
            <c:extLst>
              <c:ext xmlns:c16="http://schemas.microsoft.com/office/drawing/2014/chart" uri="{C3380CC4-5D6E-409C-BE32-E72D297353CC}">
                <c16:uniqueId val="{0000003A-E20B-4ABE-8102-A54743E3011E}"/>
              </c:ext>
            </c:extLst>
          </c:dPt>
          <c:dPt>
            <c:idx val="1"/>
            <c:bubble3D val="0"/>
            <c:spPr>
              <a:noFill/>
              <a:ln w="19050">
                <a:noFill/>
              </a:ln>
              <a:effectLst/>
            </c:spPr>
            <c:extLst>
              <c:ext xmlns:c16="http://schemas.microsoft.com/office/drawing/2014/chart" uri="{C3380CC4-5D6E-409C-BE32-E72D297353CC}">
                <c16:uniqueId val="{0000003C-E20B-4ABE-8102-A54743E3011E}"/>
              </c:ext>
            </c:extLst>
          </c:dPt>
          <c:dPt>
            <c:idx val="2"/>
            <c:bubble3D val="0"/>
            <c:spPr>
              <a:noFill/>
              <a:ln w="19050">
                <a:noFill/>
              </a:ln>
              <a:effectLst/>
            </c:spPr>
            <c:extLst>
              <c:ext xmlns:c16="http://schemas.microsoft.com/office/drawing/2014/chart" uri="{C3380CC4-5D6E-409C-BE32-E72D297353CC}">
                <c16:uniqueId val="{0000003E-E20B-4ABE-8102-A54743E3011E}"/>
              </c:ext>
            </c:extLst>
          </c:dPt>
          <c:dPt>
            <c:idx val="3"/>
            <c:bubble3D val="0"/>
            <c:spPr>
              <a:noFill/>
              <a:ln w="19050">
                <a:noFill/>
              </a:ln>
              <a:effectLst/>
            </c:spPr>
            <c:extLst>
              <c:ext xmlns:c16="http://schemas.microsoft.com/office/drawing/2014/chart" uri="{C3380CC4-5D6E-409C-BE32-E72D297353CC}">
                <c16:uniqueId val="{00000040-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42-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44-E20B-4ABE-8102-A54743E3011E}"/>
              </c:ext>
            </c:extLst>
          </c:dPt>
          <c:dPt>
            <c:idx val="6"/>
            <c:bubble3D val="0"/>
            <c:spPr>
              <a:solidFill>
                <a:schemeClr val="bg2">
                  <a:lumMod val="50000"/>
                </a:schemeClr>
              </a:solidFill>
              <a:ln w="19050">
                <a:noFill/>
              </a:ln>
              <a:effectLst/>
            </c:spPr>
            <c:extLst>
              <c:ext xmlns:c16="http://schemas.microsoft.com/office/drawing/2014/chart" uri="{C3380CC4-5D6E-409C-BE32-E72D297353CC}">
                <c16:uniqueId val="{00000046-E20B-4ABE-8102-A54743E3011E}"/>
              </c:ext>
            </c:extLst>
          </c:dPt>
          <c:dPt>
            <c:idx val="7"/>
            <c:bubble3D val="0"/>
            <c:spPr>
              <a:noFill/>
              <a:ln w="19050">
                <a:noFill/>
              </a:ln>
              <a:effectLst/>
            </c:spPr>
            <c:extLst>
              <c:ext xmlns:c16="http://schemas.microsoft.com/office/drawing/2014/chart" uri="{C3380CC4-5D6E-409C-BE32-E72D297353CC}">
                <c16:uniqueId val="{00000048-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4A-E20B-4ABE-8102-A54743E3011E}"/>
              </c:ext>
            </c:extLst>
          </c:dPt>
          <c:cat>
            <c:strRef>
              <c:f>Sheet1!$A$2:$A$10</c:f>
              <c:strCache>
                <c:ptCount val="4"/>
                <c:pt idx="0">
                  <c:v>1st Qtr</c:v>
                </c:pt>
                <c:pt idx="1">
                  <c:v>2nd Qtr</c:v>
                </c:pt>
                <c:pt idx="2">
                  <c:v>3rd Qtr</c:v>
                </c:pt>
                <c:pt idx="3">
                  <c:v>4th Qtr</c:v>
                </c:pt>
              </c:strCache>
            </c:strRef>
          </c:cat>
          <c:val>
            <c:numRef>
              <c:f>Sheet1!$E$2:$E$10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4B-E20B-4ABE-8102-A54743E3011E}"/>
            </c:ext>
          </c:extLst>
        </c:ser>
        <c:ser>
          <c:idx val="4"/>
          <c:order val="4"/>
          <c:tx>
            <c:strRef>
              <c:f>Sheet1!$F$1</c:f>
              <c:strCache>
                <c:ptCount val="1"/>
                <c:pt idx="0">
                  <c:v>Column32</c:v>
                </c:pt>
              </c:strCache>
            </c:strRef>
          </c:tx>
          <c:spPr>
            <a:noFill/>
            <a:ln>
              <a:noFill/>
            </a:ln>
          </c:spPr>
          <c:dPt>
            <c:idx val="0"/>
            <c:bubble3D val="0"/>
            <c:spPr>
              <a:noFill/>
              <a:ln w="19050">
                <a:noFill/>
              </a:ln>
              <a:effectLst/>
            </c:spPr>
            <c:extLst>
              <c:ext xmlns:c16="http://schemas.microsoft.com/office/drawing/2014/chart" uri="{C3380CC4-5D6E-409C-BE32-E72D297353CC}">
                <c16:uniqueId val="{0000004D-E20B-4ABE-8102-A54743E3011E}"/>
              </c:ext>
            </c:extLst>
          </c:dPt>
          <c:dPt>
            <c:idx val="1"/>
            <c:bubble3D val="0"/>
            <c:spPr>
              <a:noFill/>
              <a:ln w="19050">
                <a:noFill/>
              </a:ln>
              <a:effectLst/>
            </c:spPr>
            <c:extLst>
              <c:ext xmlns:c16="http://schemas.microsoft.com/office/drawing/2014/chart" uri="{C3380CC4-5D6E-409C-BE32-E72D297353CC}">
                <c16:uniqueId val="{0000004F-E20B-4ABE-8102-A54743E3011E}"/>
              </c:ext>
            </c:extLst>
          </c:dPt>
          <c:dPt>
            <c:idx val="2"/>
            <c:bubble3D val="0"/>
            <c:spPr>
              <a:noFill/>
              <a:ln w="19050">
                <a:noFill/>
              </a:ln>
              <a:effectLst/>
            </c:spPr>
            <c:extLst>
              <c:ext xmlns:c16="http://schemas.microsoft.com/office/drawing/2014/chart" uri="{C3380CC4-5D6E-409C-BE32-E72D297353CC}">
                <c16:uniqueId val="{00000051-E20B-4ABE-8102-A54743E3011E}"/>
              </c:ext>
            </c:extLst>
          </c:dPt>
          <c:dPt>
            <c:idx val="3"/>
            <c:bubble3D val="0"/>
            <c:spPr>
              <a:noFill/>
              <a:ln w="19050">
                <a:noFill/>
              </a:ln>
              <a:effectLst/>
            </c:spPr>
            <c:extLst>
              <c:ext xmlns:c16="http://schemas.microsoft.com/office/drawing/2014/chart" uri="{C3380CC4-5D6E-409C-BE32-E72D297353CC}">
                <c16:uniqueId val="{00000053-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55-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57-E20B-4ABE-8102-A54743E3011E}"/>
              </c:ext>
            </c:extLst>
          </c:dPt>
          <c:dPt>
            <c:idx val="6"/>
            <c:bubble3D val="0"/>
            <c:spPr>
              <a:noFill/>
              <a:ln w="19050">
                <a:noFill/>
              </a:ln>
              <a:effectLst/>
            </c:spPr>
            <c:extLst>
              <c:ext xmlns:c16="http://schemas.microsoft.com/office/drawing/2014/chart" uri="{C3380CC4-5D6E-409C-BE32-E72D297353CC}">
                <c16:uniqueId val="{00000059-E20B-4ABE-8102-A54743E3011E}"/>
              </c:ext>
            </c:extLst>
          </c:dPt>
          <c:dPt>
            <c:idx val="7"/>
            <c:bubble3D val="0"/>
            <c:spPr>
              <a:noFill/>
              <a:ln w="19050">
                <a:noFill/>
              </a:ln>
              <a:effectLst/>
            </c:spPr>
            <c:extLst>
              <c:ext xmlns:c16="http://schemas.microsoft.com/office/drawing/2014/chart" uri="{C3380CC4-5D6E-409C-BE32-E72D297353CC}">
                <c16:uniqueId val="{0000005B-E20B-4ABE-8102-A54743E3011E}"/>
              </c:ext>
            </c:extLst>
          </c:dPt>
          <c:dPt>
            <c:idx val="8"/>
            <c:bubble3D val="0"/>
            <c:spPr>
              <a:noFill/>
              <a:ln w="19050">
                <a:noFill/>
              </a:ln>
              <a:effectLst/>
            </c:spPr>
            <c:extLst>
              <c:ext xmlns:c16="http://schemas.microsoft.com/office/drawing/2014/chart" uri="{C3380CC4-5D6E-409C-BE32-E72D297353CC}">
                <c16:uniqueId val="{0000005D-E20B-4ABE-8102-A54743E3011E}"/>
              </c:ext>
            </c:extLst>
          </c:dPt>
          <c:cat>
            <c:strRef>
              <c:f>Sheet1!$A$2:$A$10</c:f>
              <c:strCache>
                <c:ptCount val="4"/>
                <c:pt idx="0">
                  <c:v>1st Qtr</c:v>
                </c:pt>
                <c:pt idx="1">
                  <c:v>2nd Qtr</c:v>
                </c:pt>
                <c:pt idx="2">
                  <c:v>3rd Qtr</c:v>
                </c:pt>
                <c:pt idx="3">
                  <c:v>4th Qtr</c:v>
                </c:pt>
              </c:strCache>
            </c:strRef>
          </c:cat>
          <c:val>
            <c:numRef>
              <c:f>Sheet1!$F$2:$F$10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5E-E20B-4ABE-8102-A54743E3011E}"/>
            </c:ext>
          </c:extLst>
        </c:ser>
        <c:ser>
          <c:idx val="5"/>
          <c:order val="5"/>
          <c:tx>
            <c:strRef>
              <c:f>Sheet1!$G$1</c:f>
              <c:strCache>
                <c:ptCount val="1"/>
                <c:pt idx="0">
                  <c:v>Column33</c:v>
                </c:pt>
              </c:strCache>
            </c:strRef>
          </c:tx>
          <c:spPr>
            <a:ln>
              <a:noFill/>
            </a:ln>
          </c:spPr>
          <c:dPt>
            <c:idx val="0"/>
            <c:bubble3D val="0"/>
            <c:spPr>
              <a:noFill/>
              <a:ln w="19050">
                <a:noFill/>
              </a:ln>
              <a:effectLst/>
            </c:spPr>
            <c:extLst>
              <c:ext xmlns:c16="http://schemas.microsoft.com/office/drawing/2014/chart" uri="{C3380CC4-5D6E-409C-BE32-E72D297353CC}">
                <c16:uniqueId val="{00000060-E20B-4ABE-8102-A54743E3011E}"/>
              </c:ext>
            </c:extLst>
          </c:dPt>
          <c:dPt>
            <c:idx val="1"/>
            <c:bubble3D val="0"/>
            <c:spPr>
              <a:noFill/>
              <a:ln w="19050">
                <a:noFill/>
              </a:ln>
              <a:effectLst/>
            </c:spPr>
            <c:extLst>
              <c:ext xmlns:c16="http://schemas.microsoft.com/office/drawing/2014/chart" uri="{C3380CC4-5D6E-409C-BE32-E72D297353CC}">
                <c16:uniqueId val="{00000062-E20B-4ABE-8102-A54743E3011E}"/>
              </c:ext>
            </c:extLst>
          </c:dPt>
          <c:dPt>
            <c:idx val="2"/>
            <c:bubble3D val="0"/>
            <c:spPr>
              <a:noFill/>
              <a:ln w="19050">
                <a:noFill/>
              </a:ln>
              <a:effectLst/>
            </c:spPr>
            <c:extLst>
              <c:ext xmlns:c16="http://schemas.microsoft.com/office/drawing/2014/chart" uri="{C3380CC4-5D6E-409C-BE32-E72D297353CC}">
                <c16:uniqueId val="{00000064-E20B-4ABE-8102-A54743E3011E}"/>
              </c:ext>
            </c:extLst>
          </c:dPt>
          <c:dPt>
            <c:idx val="3"/>
            <c:bubble3D val="0"/>
            <c:spPr>
              <a:noFill/>
              <a:ln w="19050">
                <a:noFill/>
              </a:ln>
              <a:effectLst/>
            </c:spPr>
            <c:extLst>
              <c:ext xmlns:c16="http://schemas.microsoft.com/office/drawing/2014/chart" uri="{C3380CC4-5D6E-409C-BE32-E72D297353CC}">
                <c16:uniqueId val="{00000066-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68-E20B-4ABE-8102-A54743E3011E}"/>
              </c:ext>
            </c:extLst>
          </c:dPt>
          <c:dPt>
            <c:idx val="5"/>
            <c:bubble3D val="0"/>
            <c:spPr>
              <a:noFill/>
              <a:ln w="19050">
                <a:noFill/>
              </a:ln>
              <a:effectLst/>
            </c:spPr>
            <c:extLst>
              <c:ext xmlns:c16="http://schemas.microsoft.com/office/drawing/2014/chart" uri="{C3380CC4-5D6E-409C-BE32-E72D297353CC}">
                <c16:uniqueId val="{0000006A-E20B-4ABE-8102-A54743E3011E}"/>
              </c:ext>
            </c:extLst>
          </c:dPt>
          <c:dPt>
            <c:idx val="6"/>
            <c:bubble3D val="0"/>
            <c:spPr>
              <a:noFill/>
              <a:ln w="19050">
                <a:noFill/>
              </a:ln>
              <a:effectLst/>
            </c:spPr>
            <c:extLst>
              <c:ext xmlns:c16="http://schemas.microsoft.com/office/drawing/2014/chart" uri="{C3380CC4-5D6E-409C-BE32-E72D297353CC}">
                <c16:uniqueId val="{0000006C-E20B-4ABE-8102-A54743E3011E}"/>
              </c:ext>
            </c:extLst>
          </c:dPt>
          <c:dPt>
            <c:idx val="7"/>
            <c:bubble3D val="0"/>
            <c:spPr>
              <a:noFill/>
              <a:ln w="19050">
                <a:noFill/>
              </a:ln>
              <a:effectLst/>
            </c:spPr>
            <c:extLst>
              <c:ext xmlns:c16="http://schemas.microsoft.com/office/drawing/2014/chart" uri="{C3380CC4-5D6E-409C-BE32-E72D297353CC}">
                <c16:uniqueId val="{0000006E-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70-E20B-4ABE-8102-A54743E3011E}"/>
              </c:ext>
            </c:extLst>
          </c:dPt>
          <c:cat>
            <c:strRef>
              <c:f>Sheet1!$A$2:$A$10</c:f>
              <c:strCache>
                <c:ptCount val="4"/>
                <c:pt idx="0">
                  <c:v>1st Qtr</c:v>
                </c:pt>
                <c:pt idx="1">
                  <c:v>2nd Qtr</c:v>
                </c:pt>
                <c:pt idx="2">
                  <c:v>3rd Qtr</c:v>
                </c:pt>
                <c:pt idx="3">
                  <c:v>4th Qtr</c:v>
                </c:pt>
              </c:strCache>
            </c:strRef>
          </c:cat>
          <c:val>
            <c:numRef>
              <c:f>Sheet1!$G$2:$G$10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71-E20B-4ABE-8102-A54743E3011E}"/>
            </c:ext>
          </c:extLst>
        </c:ser>
        <c:dLbls>
          <c:showLegendKey val="0"/>
          <c:showVal val="0"/>
          <c:showCatName val="0"/>
          <c:showSerName val="0"/>
          <c:showPercent val="0"/>
          <c:showBubbleSize val="0"/>
          <c:showLeaderLines val="1"/>
        </c:dLbls>
        <c:firstSliceAng val="0"/>
        <c:holeSize val="25"/>
      </c:doughnutChart>
      <c:spPr>
        <a:noFill/>
        <a:ln w="66675">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2">
                  <a:lumMod val="25000"/>
                </a:schemeClr>
              </a:solidFill>
              <a:ln w="19050">
                <a:noFill/>
              </a:ln>
              <a:effectLst/>
            </c:spPr>
            <c:extLst>
              <c:ext xmlns:c16="http://schemas.microsoft.com/office/drawing/2014/chart" uri="{C3380CC4-5D6E-409C-BE32-E72D297353CC}">
                <c16:uniqueId val="{00000001-ED60-4CC2-ADD7-0A4EE87B63D6}"/>
              </c:ext>
            </c:extLst>
          </c:dPt>
          <c:dPt>
            <c:idx val="1"/>
            <c:bubble3D val="0"/>
            <c:spPr>
              <a:solidFill>
                <a:schemeClr val="bg2">
                  <a:lumMod val="50000"/>
                </a:schemeClr>
              </a:solidFill>
              <a:ln w="19050">
                <a:noFill/>
              </a:ln>
              <a:effectLst/>
            </c:spPr>
            <c:extLst>
              <c:ext xmlns:c16="http://schemas.microsoft.com/office/drawing/2014/chart" uri="{C3380CC4-5D6E-409C-BE32-E72D297353CC}">
                <c16:uniqueId val="{00000003-ED60-4CC2-ADD7-0A4EE87B63D6}"/>
              </c:ext>
            </c:extLst>
          </c:dPt>
          <c:dPt>
            <c:idx val="2"/>
            <c:bubble3D val="0"/>
            <c:spPr>
              <a:solidFill>
                <a:schemeClr val="bg2">
                  <a:lumMod val="75000"/>
                </a:schemeClr>
              </a:solidFill>
              <a:ln w="19050">
                <a:noFill/>
              </a:ln>
              <a:effectLst/>
            </c:spPr>
            <c:extLst>
              <c:ext xmlns:c16="http://schemas.microsoft.com/office/drawing/2014/chart" uri="{C3380CC4-5D6E-409C-BE32-E72D297353CC}">
                <c16:uniqueId val="{00000005-ED60-4CC2-ADD7-0A4EE87B63D6}"/>
              </c:ext>
            </c:extLst>
          </c:dPt>
          <c:dPt>
            <c:idx val="3"/>
            <c:bubble3D val="0"/>
            <c:spPr>
              <a:noFill/>
              <a:ln w="19050">
                <a:noFill/>
              </a:ln>
              <a:effectLst/>
            </c:spPr>
            <c:extLst>
              <c:ext xmlns:c16="http://schemas.microsoft.com/office/drawing/2014/chart" uri="{C3380CC4-5D6E-409C-BE32-E72D297353CC}">
                <c16:uniqueId val="{00000007-ED60-4CC2-ADD7-0A4EE87B63D6}"/>
              </c:ext>
            </c:extLst>
          </c:dPt>
          <c:dPt>
            <c:idx val="4"/>
            <c:bubble3D val="0"/>
            <c:spPr>
              <a:solidFill>
                <a:schemeClr val="bg2"/>
              </a:solidFill>
              <a:ln w="19050">
                <a:noFill/>
              </a:ln>
              <a:effectLst/>
            </c:spPr>
            <c:extLst>
              <c:ext xmlns:c16="http://schemas.microsoft.com/office/drawing/2014/chart" uri="{C3380CC4-5D6E-409C-BE32-E72D297353CC}">
                <c16:uniqueId val="{00000009-ED60-4CC2-ADD7-0A4EE87B63D6}"/>
              </c:ext>
            </c:extLst>
          </c:dPt>
          <c:dPt>
            <c:idx val="5"/>
            <c:bubble3D val="0"/>
            <c:spPr>
              <a:noFill/>
              <a:ln w="19050">
                <a:noFill/>
              </a:ln>
              <a:effectLst/>
            </c:spPr>
            <c:extLst>
              <c:ext xmlns:c16="http://schemas.microsoft.com/office/drawing/2014/chart" uri="{C3380CC4-5D6E-409C-BE32-E72D297353CC}">
                <c16:uniqueId val="{0000000B-ED60-4CC2-ADD7-0A4EE87B63D6}"/>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3</c:v>
                </c:pt>
              </c:numCache>
            </c:numRef>
          </c:val>
          <c:extLst>
            <c:ext xmlns:c16="http://schemas.microsoft.com/office/drawing/2014/chart" uri="{C3380CC4-5D6E-409C-BE32-E72D297353CC}">
              <c16:uniqueId val="{0000000C-ED60-4CC2-ADD7-0A4EE87B63D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1">
                  <a:lumMod val="75000"/>
                </a:schemeClr>
              </a:solidFill>
              <a:ln w="19050">
                <a:noFill/>
              </a:ln>
              <a:effectLst/>
            </c:spPr>
            <c:extLst>
              <c:ext xmlns:c16="http://schemas.microsoft.com/office/drawing/2014/chart" uri="{C3380CC4-5D6E-409C-BE32-E72D297353CC}">
                <c16:uniqueId val="{00000001-D43A-464B-930D-50DA5F5899CD}"/>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D43A-464B-930D-50DA5F5899CD}"/>
              </c:ext>
            </c:extLst>
          </c:dPt>
          <c:dPt>
            <c:idx val="2"/>
            <c:bubble3D val="0"/>
            <c:spPr>
              <a:solidFill>
                <a:schemeClr val="bg1">
                  <a:lumMod val="95000"/>
                </a:schemeClr>
              </a:solidFill>
              <a:ln w="19050">
                <a:noFill/>
              </a:ln>
              <a:effectLst/>
            </c:spPr>
            <c:extLst>
              <c:ext xmlns:c16="http://schemas.microsoft.com/office/drawing/2014/chart" uri="{C3380CC4-5D6E-409C-BE32-E72D297353CC}">
                <c16:uniqueId val="{00000005-D43A-464B-930D-50DA5F5899CD}"/>
              </c:ext>
            </c:extLst>
          </c:dPt>
          <c:dPt>
            <c:idx val="3"/>
            <c:bubble3D val="0"/>
            <c:spPr>
              <a:noFill/>
              <a:ln w="19050">
                <a:noFill/>
              </a:ln>
              <a:effectLst/>
            </c:spPr>
            <c:extLst>
              <c:ext xmlns:c16="http://schemas.microsoft.com/office/drawing/2014/chart" uri="{C3380CC4-5D6E-409C-BE32-E72D297353CC}">
                <c16:uniqueId val="{00000007-D43A-464B-930D-50DA5F5899CD}"/>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D43A-464B-930D-50DA5F5899CD}"/>
              </c:ext>
            </c:extLst>
          </c:dPt>
          <c:dPt>
            <c:idx val="5"/>
            <c:bubble3D val="0"/>
            <c:spPr>
              <a:noFill/>
              <a:ln w="19050">
                <a:noFill/>
              </a:ln>
              <a:effectLst/>
            </c:spPr>
            <c:extLst>
              <c:ext xmlns:c16="http://schemas.microsoft.com/office/drawing/2014/chart" uri="{C3380CC4-5D6E-409C-BE32-E72D297353CC}">
                <c16:uniqueId val="{0000000B-D43A-464B-930D-50DA5F5899CD}"/>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3</c:v>
                </c:pt>
              </c:numCache>
            </c:numRef>
          </c:val>
          <c:extLst>
            <c:ext xmlns:c16="http://schemas.microsoft.com/office/drawing/2014/chart" uri="{C3380CC4-5D6E-409C-BE32-E72D297353CC}">
              <c16:uniqueId val="{0000000C-D43A-464B-930D-50DA5F5899CD}"/>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56869D92-05E4-421F-A3C5-B52AB5854D56}"/>
              </a:ext>
            </a:extLst>
          </p:cNvPr>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B251CFEB-6A0D-40F2-BDD4-1BA53568E2A1}"/>
              </a:ext>
            </a:extLst>
          </p:cNvPr>
          <p:cNvSpPr>
            <a:spLocks noGrp="1"/>
          </p:cNvSpPr>
          <p:nvPr>
            <p:ph type="dt" sz="quarter" idx="1"/>
          </p:nvPr>
        </p:nvSpPr>
        <p:spPr>
          <a:xfrm>
            <a:off x="3884613" y="2"/>
            <a:ext cx="2971800" cy="458788"/>
          </a:xfrm>
          <a:prstGeom prst="rect">
            <a:avLst/>
          </a:prstGeom>
        </p:spPr>
        <p:txBody>
          <a:bodyPr vert="horz" lIns="91440" tIns="45720" rIns="91440" bIns="45720" rtlCol="0"/>
          <a:lstStyle>
            <a:lvl1pPr algn="r">
              <a:defRPr sz="1200"/>
            </a:lvl1pPr>
          </a:lstStyle>
          <a:p>
            <a:fld id="{ED20D227-865E-477B-B882-D934EA9C415A}" type="datetimeFigureOut">
              <a:rPr kumimoji="1" lang="ja-JP" altLang="en-US" smtClean="0"/>
              <a:t>2021/9/29</a:t>
            </a:fld>
            <a:endParaRPr kumimoji="1" lang="ja-JP" altLang="en-US"/>
          </a:p>
        </p:txBody>
      </p:sp>
      <p:sp>
        <p:nvSpPr>
          <p:cNvPr id="4" name="フッター プレースホルダー 3">
            <a:extLst>
              <a:ext uri="{FF2B5EF4-FFF2-40B4-BE49-F238E27FC236}">
                <a16:creationId xmlns:a16="http://schemas.microsoft.com/office/drawing/2014/main" id="{BCEC9D53-4918-4D0A-9A03-9F843B1683C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CA4F7ABF-194E-4973-8AFD-BE3FBCBB5B4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55321A-20D2-489C-BE13-51E0A264BE45}" type="slidenum">
              <a:rPr kumimoji="1" lang="ja-JP" altLang="en-US" smtClean="0"/>
              <a:t>‹#›</a:t>
            </a:fld>
            <a:endParaRPr kumimoji="1" lang="ja-JP" altLang="en-US"/>
          </a:p>
        </p:txBody>
      </p:sp>
    </p:spTree>
    <p:extLst>
      <p:ext uri="{BB962C8B-B14F-4D97-AF65-F5344CB8AC3E}">
        <p14:creationId xmlns:p14="http://schemas.microsoft.com/office/powerpoint/2010/main" val="30050959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9AAB4AD1-B1B3-49F6-A793-69A750095A05}" type="datetimeFigureOut">
              <a:rPr kumimoji="1" lang="ja-JP" altLang="en-US" smtClean="0"/>
              <a:t>2021/9/29</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989523-A1D6-401A-988A-0F238933C7B0}" type="slidenum">
              <a:rPr kumimoji="1" lang="ja-JP" altLang="en-US" smtClean="0"/>
              <a:t>‹#›</a:t>
            </a:fld>
            <a:endParaRPr kumimoji="1" lang="ja-JP" altLang="en-US"/>
          </a:p>
        </p:txBody>
      </p:sp>
    </p:spTree>
    <p:extLst>
      <p:ext uri="{BB962C8B-B14F-4D97-AF65-F5344CB8AC3E}">
        <p14:creationId xmlns:p14="http://schemas.microsoft.com/office/powerpoint/2010/main" val="27623217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3989523-A1D6-401A-988A-0F238933C7B0}" type="slidenum">
              <a:rPr kumimoji="1" lang="ja-JP" altLang="en-US" smtClean="0"/>
              <a:t>7</a:t>
            </a:fld>
            <a:endParaRPr kumimoji="1" lang="ja-JP" altLang="en-US"/>
          </a:p>
        </p:txBody>
      </p:sp>
    </p:spTree>
    <p:extLst>
      <p:ext uri="{BB962C8B-B14F-4D97-AF65-F5344CB8AC3E}">
        <p14:creationId xmlns:p14="http://schemas.microsoft.com/office/powerpoint/2010/main" val="4099082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3989523-A1D6-401A-988A-0F238933C7B0}" type="slidenum">
              <a:rPr kumimoji="1" lang="ja-JP" altLang="en-US" smtClean="0"/>
              <a:t>14</a:t>
            </a:fld>
            <a:endParaRPr kumimoji="1" lang="ja-JP" altLang="en-US"/>
          </a:p>
        </p:txBody>
      </p:sp>
    </p:spTree>
    <p:extLst>
      <p:ext uri="{BB962C8B-B14F-4D97-AF65-F5344CB8AC3E}">
        <p14:creationId xmlns:p14="http://schemas.microsoft.com/office/powerpoint/2010/main" val="34025229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YNテンプレート　表紙">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970129F-83D8-4C2B-BD87-043C721CB685}"/>
              </a:ext>
            </a:extLst>
          </p:cNvPr>
          <p:cNvSpPr txBox="1"/>
          <p:nvPr/>
        </p:nvSpPr>
        <p:spPr>
          <a:xfrm>
            <a:off x="252000" y="6531393"/>
            <a:ext cx="628377" cy="92333"/>
          </a:xfrm>
          <a:prstGeom prst="rect">
            <a:avLst/>
          </a:prstGeom>
          <a:noFill/>
        </p:spPr>
        <p:txBody>
          <a:bodyPr wrap="none" lIns="0" tIns="0" rIns="0" bIns="0" rtlCol="0" anchor="ctr">
            <a:spAutoFit/>
          </a:bodyPr>
          <a:lstStyle/>
          <a:p>
            <a:r>
              <a:rPr kumimoji="1" lang="en-US" altLang="ja-JP" sz="600" dirty="0" err="1">
                <a:solidFill>
                  <a:schemeClr val="tx1">
                    <a:lumMod val="50000"/>
                    <a:lumOff val="50000"/>
                  </a:schemeClr>
                </a:solidFill>
              </a:rPr>
              <a:t>Toyonoda</a:t>
            </a:r>
            <a:r>
              <a:rPr kumimoji="1" lang="en-US" altLang="ja-JP" sz="600" dirty="0">
                <a:solidFill>
                  <a:schemeClr val="tx1">
                    <a:lumMod val="50000"/>
                    <a:lumOff val="50000"/>
                  </a:schemeClr>
                </a:solidFill>
              </a:rPr>
              <a:t> </a:t>
            </a:r>
            <a:r>
              <a:rPr lang="en-US" altLang="ja-JP" sz="600" dirty="0">
                <a:solidFill>
                  <a:schemeClr val="tx1">
                    <a:lumMod val="50000"/>
                    <a:lumOff val="50000"/>
                  </a:schemeClr>
                </a:solidFill>
                <a:effectLst/>
              </a:rPr>
              <a:t>Co., Ltd.</a:t>
            </a:r>
            <a:endParaRPr kumimoji="1" lang="ja-JP" altLang="en-US" sz="600" dirty="0">
              <a:solidFill>
                <a:schemeClr val="tx1">
                  <a:lumMod val="50000"/>
                  <a:lumOff val="50000"/>
                </a:schemeClr>
              </a:solidFill>
            </a:endParaRPr>
          </a:p>
        </p:txBody>
      </p:sp>
      <p:sp>
        <p:nvSpPr>
          <p:cNvPr id="2" name="Title 1"/>
          <p:cNvSpPr>
            <a:spLocks noGrp="1"/>
          </p:cNvSpPr>
          <p:nvPr>
            <p:ph type="ctrTitle" hasCustomPrompt="1"/>
          </p:nvPr>
        </p:nvSpPr>
        <p:spPr>
          <a:xfrm>
            <a:off x="252000" y="3429000"/>
            <a:ext cx="6912000" cy="1368000"/>
          </a:xfrm>
        </p:spPr>
        <p:txBody>
          <a:bodyPr lIns="0" anchor="b">
            <a:normAutofit/>
          </a:bodyPr>
          <a:lstStyle>
            <a:lvl1pPr algn="l">
              <a:spcBef>
                <a:spcPts val="0"/>
              </a:spcBef>
              <a:defRPr sz="3300">
                <a:solidFill>
                  <a:schemeClr val="bg2">
                    <a:lumMod val="25000"/>
                  </a:schemeClr>
                </a:solidFill>
              </a:defRPr>
            </a:lvl1pPr>
          </a:lstStyle>
          <a:p>
            <a:r>
              <a:rPr lang="ja-JP" altLang="en-US" dirty="0"/>
              <a:t>タイトルを入力</a:t>
            </a:r>
            <a:endParaRPr lang="en-US" dirty="0"/>
          </a:p>
        </p:txBody>
      </p:sp>
      <p:sp>
        <p:nvSpPr>
          <p:cNvPr id="3" name="Subtitle 2"/>
          <p:cNvSpPr>
            <a:spLocks noGrp="1"/>
          </p:cNvSpPr>
          <p:nvPr>
            <p:ph type="subTitle" idx="1" hasCustomPrompt="1"/>
          </p:nvPr>
        </p:nvSpPr>
        <p:spPr>
          <a:xfrm>
            <a:off x="252000" y="5049000"/>
            <a:ext cx="6912000" cy="900000"/>
          </a:xfrm>
          <a:prstGeom prst="rect">
            <a:avLst/>
          </a:prstGeom>
        </p:spPr>
        <p:txBody>
          <a:bodyPr lIns="0"/>
          <a:lstStyle>
            <a:lvl1pPr marL="0" indent="0" algn="l">
              <a:spcBef>
                <a:spcPts val="0"/>
              </a:spcBef>
              <a:buNone/>
              <a:defRPr sz="1200">
                <a:solidFill>
                  <a:schemeClr val="tx1">
                    <a:lumMod val="50000"/>
                    <a:lumOff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dirty="0"/>
              <a:t> サブタイトルを入力</a:t>
            </a:r>
            <a:endParaRPr lang="en-US" dirty="0"/>
          </a:p>
        </p:txBody>
      </p:sp>
      <p:sp>
        <p:nvSpPr>
          <p:cNvPr id="6" name="テキスト ボックス 5">
            <a:extLst>
              <a:ext uri="{FF2B5EF4-FFF2-40B4-BE49-F238E27FC236}">
                <a16:creationId xmlns:a16="http://schemas.microsoft.com/office/drawing/2014/main" id="{C5A517FB-6097-4DF6-A37A-82CA3F2995A1}"/>
              </a:ext>
            </a:extLst>
          </p:cNvPr>
          <p:cNvSpPr txBox="1"/>
          <p:nvPr/>
        </p:nvSpPr>
        <p:spPr>
          <a:xfrm>
            <a:off x="252000" y="6531393"/>
            <a:ext cx="628377" cy="92333"/>
          </a:xfrm>
          <a:prstGeom prst="rect">
            <a:avLst/>
          </a:prstGeom>
          <a:noFill/>
        </p:spPr>
        <p:txBody>
          <a:bodyPr wrap="none" lIns="0" tIns="0" rIns="0" bIns="0" rtlCol="0" anchor="ctr">
            <a:spAutoFit/>
          </a:bodyPr>
          <a:lstStyle/>
          <a:p>
            <a:r>
              <a:rPr kumimoji="1" lang="en-US" altLang="ja-JP" sz="600" dirty="0" err="1">
                <a:solidFill>
                  <a:schemeClr val="tx1">
                    <a:lumMod val="50000"/>
                    <a:lumOff val="50000"/>
                  </a:schemeClr>
                </a:solidFill>
              </a:rPr>
              <a:t>Toyonoda</a:t>
            </a:r>
            <a:r>
              <a:rPr kumimoji="1" lang="en-US" altLang="ja-JP" sz="600" dirty="0">
                <a:solidFill>
                  <a:schemeClr val="tx1">
                    <a:lumMod val="50000"/>
                    <a:lumOff val="50000"/>
                  </a:schemeClr>
                </a:solidFill>
              </a:rPr>
              <a:t> </a:t>
            </a:r>
            <a:r>
              <a:rPr lang="en-US" altLang="ja-JP" sz="600" dirty="0">
                <a:solidFill>
                  <a:schemeClr val="tx1">
                    <a:lumMod val="50000"/>
                    <a:lumOff val="50000"/>
                  </a:schemeClr>
                </a:solidFill>
                <a:effectLst/>
              </a:rPr>
              <a:t>Co., Ltd.</a:t>
            </a:r>
            <a:endParaRPr kumimoji="1" lang="ja-JP" altLang="en-US" sz="600" dirty="0">
              <a:solidFill>
                <a:schemeClr val="tx1">
                  <a:lumMod val="50000"/>
                  <a:lumOff val="50000"/>
                </a:schemeClr>
              </a:solidFill>
            </a:endParaRPr>
          </a:p>
        </p:txBody>
      </p:sp>
      <p:pic>
        <p:nvPicPr>
          <p:cNvPr id="4" name="図 3">
            <a:extLst>
              <a:ext uri="{FF2B5EF4-FFF2-40B4-BE49-F238E27FC236}">
                <a16:creationId xmlns:a16="http://schemas.microsoft.com/office/drawing/2014/main" id="{5CA53AC2-7C5E-4A04-A9CD-3B892593CE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7182" y="-43421"/>
            <a:ext cx="2386818" cy="6901421"/>
          </a:xfrm>
          <a:prstGeom prst="rect">
            <a:avLst/>
          </a:prstGeom>
        </p:spPr>
      </p:pic>
    </p:spTree>
    <p:extLst>
      <p:ext uri="{BB962C8B-B14F-4D97-AF65-F5344CB8AC3E}">
        <p14:creationId xmlns:p14="http://schemas.microsoft.com/office/powerpoint/2010/main" val="3901935887"/>
      </p:ext>
    </p:extLst>
  </p:cSld>
  <p:clrMapOvr>
    <a:masterClrMapping/>
  </p:clrMapOvr>
  <p:extLst>
    <p:ext uri="{DCECCB84-F9BA-43D5-87BE-67443E8EF086}">
      <p15:sldGuideLst xmlns:p15="http://schemas.microsoft.com/office/powerpoint/2012/main">
        <p15:guide id="5" orient="horz" pos="2160">
          <p15:clr>
            <a:srgbClr val="547EB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リード文のみ">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tIns="0" bIns="0">
            <a:noAutofit/>
          </a:bodyPr>
          <a:lstStyle>
            <a:lvl1pPr>
              <a:defRPr sz="1800"/>
            </a:lvl1pPr>
          </a:lstStyle>
          <a:p>
            <a:r>
              <a:rPr lang="ja-JP" altLang="en-US" dirty="0"/>
              <a:t>タイトルを入力</a:t>
            </a:r>
            <a:endParaRPr lang="en-US" dirty="0"/>
          </a:p>
        </p:txBody>
      </p:sp>
      <p:sp>
        <p:nvSpPr>
          <p:cNvPr id="10" name="テキスト プレースホルダー 9">
            <a:extLst>
              <a:ext uri="{FF2B5EF4-FFF2-40B4-BE49-F238E27FC236}">
                <a16:creationId xmlns:a16="http://schemas.microsoft.com/office/drawing/2014/main" id="{3529BC32-4CB1-4F69-B47E-5C5784E954EA}"/>
              </a:ext>
            </a:extLst>
          </p:cNvPr>
          <p:cNvSpPr>
            <a:spLocks noGrp="1"/>
          </p:cNvSpPr>
          <p:nvPr>
            <p:ph type="body" sz="quarter" idx="10" hasCustomPrompt="1"/>
          </p:nvPr>
        </p:nvSpPr>
        <p:spPr>
          <a:xfrm>
            <a:off x="252001" y="792000"/>
            <a:ext cx="8639174" cy="360000"/>
          </a:xfrm>
          <a:prstGeom prst="rect">
            <a:avLst/>
          </a:prstGeom>
          <a:solidFill>
            <a:schemeClr val="accent2">
              <a:lumMod val="20000"/>
              <a:lumOff val="80000"/>
            </a:schemeClr>
          </a:solidFill>
        </p:spPr>
        <p:txBody>
          <a:bodyPr lIns="36000" rIns="36000" anchor="ctr">
            <a:noAutofit/>
          </a:bodyPr>
          <a:lstStyle>
            <a:lvl1pPr marL="0" indent="0">
              <a:spcBef>
                <a:spcPts val="0"/>
              </a:spcBef>
              <a:buNone/>
              <a:defRPr sz="1400">
                <a:solidFill>
                  <a:schemeClr val="tx1">
                    <a:lumMod val="50000"/>
                    <a:lumOff val="50000"/>
                  </a:schemeClr>
                </a:solidFill>
              </a:defRPr>
            </a:lvl1pPr>
            <a:lvl2pPr>
              <a:defRPr sz="1050"/>
            </a:lvl2pPr>
            <a:lvl3pPr>
              <a:defRPr sz="1050"/>
            </a:lvl3pPr>
            <a:lvl4pPr>
              <a:defRPr sz="1050"/>
            </a:lvl4pPr>
            <a:lvl5pPr>
              <a:defRPr sz="1050"/>
            </a:lvl5pPr>
          </a:lstStyle>
          <a:p>
            <a:pPr lvl="0"/>
            <a:r>
              <a:rPr kumimoji="1" lang="ja-JP" altLang="en-US" dirty="0"/>
              <a:t>リードメッセージ欄 </a:t>
            </a:r>
            <a:r>
              <a:rPr kumimoji="1" lang="en-US" altLang="ja-JP" dirty="0"/>
              <a:t>(</a:t>
            </a:r>
            <a:r>
              <a:rPr lang="ja-JP" altLang="en-US" dirty="0"/>
              <a:t>このチャートで最も伝えたいメッセージを簡潔に記入する</a:t>
            </a:r>
            <a:r>
              <a:rPr kumimoji="1" lang="en-US" altLang="ja-JP" dirty="0"/>
              <a:t>)</a:t>
            </a:r>
            <a:endParaRPr kumimoji="1" lang="ja-JP" altLang="en-US" dirty="0"/>
          </a:p>
        </p:txBody>
      </p:sp>
      <p:sp>
        <p:nvSpPr>
          <p:cNvPr id="7" name="テキスト プレースホルダー 6">
            <a:extLst>
              <a:ext uri="{FF2B5EF4-FFF2-40B4-BE49-F238E27FC236}">
                <a16:creationId xmlns:a16="http://schemas.microsoft.com/office/drawing/2014/main" id="{9423C57B-FA5B-468D-9737-DDED5EB9010C}"/>
              </a:ext>
            </a:extLst>
          </p:cNvPr>
          <p:cNvSpPr>
            <a:spLocks noGrp="1"/>
          </p:cNvSpPr>
          <p:nvPr>
            <p:ph type="body" sz="quarter" idx="11" hasCustomPrompt="1"/>
          </p:nvPr>
        </p:nvSpPr>
        <p:spPr>
          <a:xfrm>
            <a:off x="252413" y="36000"/>
            <a:ext cx="3959225" cy="216000"/>
          </a:xfrm>
          <a:prstGeom prst="rect">
            <a:avLst/>
          </a:prstGeom>
        </p:spPr>
        <p:txBody>
          <a:bodyPr lIns="0" rIns="0" anchor="ctr"/>
          <a:lstStyle>
            <a:lvl1pPr marL="0" indent="0">
              <a:spcBef>
                <a:spcPts val="0"/>
              </a:spcBef>
              <a:buFontTx/>
              <a:buNone/>
              <a:defRPr sz="1050"/>
            </a:lvl1pPr>
            <a:lvl2pPr marL="342900" indent="0">
              <a:spcBef>
                <a:spcPts val="0"/>
              </a:spcBef>
              <a:buFontTx/>
              <a:buNone/>
              <a:defRPr sz="1050"/>
            </a:lvl2pPr>
            <a:lvl3pPr marL="685800" indent="0">
              <a:spcBef>
                <a:spcPts val="0"/>
              </a:spcBef>
              <a:buFontTx/>
              <a:buNone/>
              <a:defRPr sz="1050"/>
            </a:lvl3pPr>
            <a:lvl4pPr marL="1028700" indent="0">
              <a:spcBef>
                <a:spcPts val="0"/>
              </a:spcBef>
              <a:buFontTx/>
              <a:buNone/>
              <a:defRPr sz="1050"/>
            </a:lvl4pPr>
            <a:lvl5pPr marL="1371600" indent="0">
              <a:spcBef>
                <a:spcPts val="0"/>
              </a:spcBef>
              <a:buFontTx/>
              <a:buNone/>
              <a:defRPr sz="1050"/>
            </a:lvl5pPr>
          </a:lstStyle>
          <a:p>
            <a:pPr lvl="0"/>
            <a:r>
              <a:rPr kumimoji="1" lang="ja-JP" altLang="en-US" dirty="0"/>
              <a:t>章タイトル</a:t>
            </a:r>
          </a:p>
        </p:txBody>
      </p:sp>
    </p:spTree>
    <p:extLst>
      <p:ext uri="{BB962C8B-B14F-4D97-AF65-F5344CB8AC3E}">
        <p14:creationId xmlns:p14="http://schemas.microsoft.com/office/powerpoint/2010/main" val="3127261142"/>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リード文+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81FCB0-CF37-43E0-A1E3-8BED5C1DAADA}"/>
              </a:ext>
            </a:extLst>
          </p:cNvPr>
          <p:cNvSpPr>
            <a:spLocks noGrp="1"/>
          </p:cNvSpPr>
          <p:nvPr>
            <p:ph type="title" hasCustomPrompt="1"/>
          </p:nvPr>
        </p:nvSpPr>
        <p:spPr/>
        <p:txBody>
          <a:bodyPr/>
          <a:lstStyle/>
          <a:p>
            <a:r>
              <a:rPr kumimoji="1" lang="ja-JP" altLang="en-US" dirty="0"/>
              <a:t>タイトルを入力</a:t>
            </a:r>
          </a:p>
        </p:txBody>
      </p:sp>
      <p:sp>
        <p:nvSpPr>
          <p:cNvPr id="3" name="テキスト プレースホルダー 9">
            <a:extLst>
              <a:ext uri="{FF2B5EF4-FFF2-40B4-BE49-F238E27FC236}">
                <a16:creationId xmlns:a16="http://schemas.microsoft.com/office/drawing/2014/main" id="{C6B37207-11F9-49B4-B43C-551798C64053}"/>
              </a:ext>
            </a:extLst>
          </p:cNvPr>
          <p:cNvSpPr>
            <a:spLocks noGrp="1"/>
          </p:cNvSpPr>
          <p:nvPr>
            <p:ph type="body" sz="quarter" idx="10" hasCustomPrompt="1"/>
          </p:nvPr>
        </p:nvSpPr>
        <p:spPr>
          <a:xfrm>
            <a:off x="252415" y="792000"/>
            <a:ext cx="8639174" cy="360000"/>
          </a:xfrm>
          <a:prstGeom prst="rect">
            <a:avLst/>
          </a:prstGeom>
          <a:solidFill>
            <a:schemeClr val="accent2">
              <a:lumMod val="20000"/>
              <a:lumOff val="80000"/>
            </a:schemeClr>
          </a:solidFill>
        </p:spPr>
        <p:txBody>
          <a:bodyPr lIns="36000" rIns="36000" anchor="ctr"/>
          <a:lstStyle>
            <a:lvl1pPr marL="0" indent="0">
              <a:spcBef>
                <a:spcPts val="0"/>
              </a:spcBef>
              <a:buNone/>
              <a:defRPr sz="1400">
                <a:solidFill>
                  <a:schemeClr val="tx1">
                    <a:lumMod val="50000"/>
                    <a:lumOff val="50000"/>
                  </a:schemeClr>
                </a:solidFill>
              </a:defRPr>
            </a:lvl1pPr>
            <a:lvl2pPr>
              <a:defRPr sz="1050"/>
            </a:lvl2pPr>
            <a:lvl3pPr>
              <a:defRPr sz="1050"/>
            </a:lvl3pPr>
            <a:lvl4pPr>
              <a:defRPr sz="1050"/>
            </a:lvl4pPr>
            <a:lvl5pPr>
              <a:defRPr sz="1050"/>
            </a:lvl5pPr>
          </a:lstStyle>
          <a:p>
            <a:pPr lvl="0"/>
            <a:r>
              <a:rPr kumimoji="1" lang="ja-JP" altLang="en-US" dirty="0"/>
              <a:t>リードメッセージ欄 </a:t>
            </a:r>
            <a:r>
              <a:rPr kumimoji="1" lang="en-US" altLang="ja-JP" dirty="0"/>
              <a:t>(</a:t>
            </a:r>
            <a:r>
              <a:rPr lang="ja-JP" altLang="en-US" dirty="0"/>
              <a:t>このチャートで最も伝えたいメッセージを簡潔に記入する</a:t>
            </a:r>
            <a:r>
              <a:rPr kumimoji="1" lang="en-US" altLang="ja-JP" dirty="0"/>
              <a:t>)</a:t>
            </a:r>
            <a:endParaRPr kumimoji="1" lang="ja-JP" altLang="en-US" dirty="0"/>
          </a:p>
        </p:txBody>
      </p:sp>
      <p:sp>
        <p:nvSpPr>
          <p:cNvPr id="5" name="コンテンツ プレースホルダー 4">
            <a:extLst>
              <a:ext uri="{FF2B5EF4-FFF2-40B4-BE49-F238E27FC236}">
                <a16:creationId xmlns:a16="http://schemas.microsoft.com/office/drawing/2014/main" id="{A54C24DE-A7E5-416C-A09B-F79D6F55AF1E}"/>
              </a:ext>
            </a:extLst>
          </p:cNvPr>
          <p:cNvSpPr>
            <a:spLocks noGrp="1"/>
          </p:cNvSpPr>
          <p:nvPr>
            <p:ph sz="quarter" idx="11"/>
          </p:nvPr>
        </p:nvSpPr>
        <p:spPr>
          <a:xfrm>
            <a:off x="252413" y="1259999"/>
            <a:ext cx="8639175" cy="5400000"/>
          </a:xfrm>
          <a:prstGeom prst="rect">
            <a:avLst/>
          </a:prstGeom>
        </p:spPr>
        <p:txBody>
          <a:bodyPr/>
          <a:lstStyle>
            <a:lvl1pPr marL="81000" indent="-81000">
              <a:spcBef>
                <a:spcPts val="0"/>
              </a:spcBef>
              <a:spcAft>
                <a:spcPts val="450"/>
              </a:spcAft>
              <a:buClr>
                <a:schemeClr val="accent2">
                  <a:lumMod val="60000"/>
                  <a:lumOff val="40000"/>
                </a:schemeClr>
              </a:buClr>
              <a:defRPr sz="1050"/>
            </a:lvl1pPr>
            <a:lvl2pPr marL="216000" indent="-81000">
              <a:spcBef>
                <a:spcPts val="0"/>
              </a:spcBef>
              <a:spcAft>
                <a:spcPts val="450"/>
              </a:spcAft>
              <a:buClr>
                <a:schemeClr val="accent2">
                  <a:lumMod val="60000"/>
                  <a:lumOff val="40000"/>
                </a:schemeClr>
              </a:buClr>
              <a:defRPr sz="1050"/>
            </a:lvl2pPr>
            <a:lvl3pPr marL="405000" indent="-81000">
              <a:spcBef>
                <a:spcPts val="0"/>
              </a:spcBef>
              <a:spcAft>
                <a:spcPts val="450"/>
              </a:spcAft>
              <a:buClr>
                <a:schemeClr val="accent2">
                  <a:lumMod val="60000"/>
                  <a:lumOff val="40000"/>
                </a:schemeClr>
              </a:buClr>
              <a:defRPr sz="1050"/>
            </a:lvl3pPr>
            <a:lvl4pPr marL="540000" indent="-81000">
              <a:spcBef>
                <a:spcPts val="0"/>
              </a:spcBef>
              <a:spcAft>
                <a:spcPts val="450"/>
              </a:spcAft>
              <a:buClr>
                <a:schemeClr val="accent2">
                  <a:lumMod val="60000"/>
                  <a:lumOff val="40000"/>
                </a:schemeClr>
              </a:buClr>
              <a:defRPr sz="1050"/>
            </a:lvl4pPr>
            <a:lvl5pPr marL="729000" indent="-81000">
              <a:spcBef>
                <a:spcPts val="0"/>
              </a:spcBef>
              <a:spcAft>
                <a:spcPts val="450"/>
              </a:spcAft>
              <a:buClr>
                <a:schemeClr val="accent2">
                  <a:lumMod val="60000"/>
                  <a:lumOff val="40000"/>
                </a:schemeClr>
              </a:buClr>
              <a:defRPr sz="105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1292F40C-34F5-4DA8-8817-5257EE2D97D5}"/>
              </a:ext>
            </a:extLst>
          </p:cNvPr>
          <p:cNvSpPr>
            <a:spLocks noGrp="1"/>
          </p:cNvSpPr>
          <p:nvPr>
            <p:ph type="body" sz="quarter" idx="12" hasCustomPrompt="1"/>
          </p:nvPr>
        </p:nvSpPr>
        <p:spPr>
          <a:xfrm>
            <a:off x="252413" y="36000"/>
            <a:ext cx="3959225" cy="216000"/>
          </a:xfrm>
          <a:prstGeom prst="rect">
            <a:avLst/>
          </a:prstGeom>
        </p:spPr>
        <p:txBody>
          <a:bodyPr lIns="0" rIns="0" anchor="ctr"/>
          <a:lstStyle>
            <a:lvl1pPr marL="0" indent="0">
              <a:spcBef>
                <a:spcPts val="0"/>
              </a:spcBef>
              <a:buFontTx/>
              <a:buNone/>
              <a:defRPr sz="1050"/>
            </a:lvl1pPr>
            <a:lvl2pPr marL="342900" indent="0">
              <a:spcBef>
                <a:spcPts val="0"/>
              </a:spcBef>
              <a:buFontTx/>
              <a:buNone/>
              <a:defRPr sz="1050"/>
            </a:lvl2pPr>
            <a:lvl3pPr marL="685800" indent="0">
              <a:spcBef>
                <a:spcPts val="0"/>
              </a:spcBef>
              <a:buFontTx/>
              <a:buNone/>
              <a:defRPr sz="1050"/>
            </a:lvl3pPr>
            <a:lvl4pPr marL="1028700" indent="0">
              <a:spcBef>
                <a:spcPts val="0"/>
              </a:spcBef>
              <a:buFontTx/>
              <a:buNone/>
              <a:defRPr sz="1050"/>
            </a:lvl4pPr>
            <a:lvl5pPr marL="1371600" indent="0">
              <a:spcBef>
                <a:spcPts val="0"/>
              </a:spcBef>
              <a:buFontTx/>
              <a:buNone/>
              <a:defRPr sz="1050"/>
            </a:lvl5pPr>
          </a:lstStyle>
          <a:p>
            <a:pPr lvl="0"/>
            <a:r>
              <a:rPr kumimoji="1" lang="ja-JP" altLang="en-US" dirty="0"/>
              <a:t>章タイトル</a:t>
            </a:r>
          </a:p>
        </p:txBody>
      </p:sp>
    </p:spTree>
    <p:extLst>
      <p:ext uri="{BB962C8B-B14F-4D97-AF65-F5344CB8AC3E}">
        <p14:creationId xmlns:p14="http://schemas.microsoft.com/office/powerpoint/2010/main" val="1213356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コンテンツ(リード文な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81FCB0-CF37-43E0-A1E3-8BED5C1DAADA}"/>
              </a:ext>
            </a:extLst>
          </p:cNvPr>
          <p:cNvSpPr>
            <a:spLocks noGrp="1"/>
          </p:cNvSpPr>
          <p:nvPr>
            <p:ph type="title" hasCustomPrompt="1"/>
          </p:nvPr>
        </p:nvSpPr>
        <p:spPr/>
        <p:txBody>
          <a:bodyPr/>
          <a:lstStyle/>
          <a:p>
            <a:r>
              <a:rPr kumimoji="1" lang="ja-JP" altLang="en-US" dirty="0"/>
              <a:t>タイトルを入力</a:t>
            </a:r>
          </a:p>
        </p:txBody>
      </p:sp>
      <p:sp>
        <p:nvSpPr>
          <p:cNvPr id="5" name="コンテンツ プレースホルダー 4">
            <a:extLst>
              <a:ext uri="{FF2B5EF4-FFF2-40B4-BE49-F238E27FC236}">
                <a16:creationId xmlns:a16="http://schemas.microsoft.com/office/drawing/2014/main" id="{A54C24DE-A7E5-416C-A09B-F79D6F55AF1E}"/>
              </a:ext>
            </a:extLst>
          </p:cNvPr>
          <p:cNvSpPr>
            <a:spLocks noGrp="1"/>
          </p:cNvSpPr>
          <p:nvPr>
            <p:ph sz="quarter" idx="11"/>
          </p:nvPr>
        </p:nvSpPr>
        <p:spPr>
          <a:xfrm>
            <a:off x="252413" y="900000"/>
            <a:ext cx="8639175" cy="5400000"/>
          </a:xfrm>
          <a:prstGeom prst="rect">
            <a:avLst/>
          </a:prstGeom>
        </p:spPr>
        <p:txBody>
          <a:bodyPr lIns="0" rIns="0"/>
          <a:lstStyle>
            <a:lvl1pPr marL="81000" indent="-81000">
              <a:spcBef>
                <a:spcPts val="0"/>
              </a:spcBef>
              <a:spcAft>
                <a:spcPts val="600"/>
              </a:spcAft>
              <a:buClr>
                <a:schemeClr val="accent2">
                  <a:lumMod val="60000"/>
                  <a:lumOff val="40000"/>
                </a:schemeClr>
              </a:buClr>
              <a:defRPr sz="1400"/>
            </a:lvl1pPr>
            <a:lvl2pPr marL="216000" indent="-81000">
              <a:spcBef>
                <a:spcPts val="0"/>
              </a:spcBef>
              <a:spcAft>
                <a:spcPts val="600"/>
              </a:spcAft>
              <a:buClr>
                <a:schemeClr val="accent2">
                  <a:lumMod val="60000"/>
                  <a:lumOff val="40000"/>
                </a:schemeClr>
              </a:buClr>
              <a:defRPr sz="1400"/>
            </a:lvl2pPr>
            <a:lvl3pPr marL="405000" indent="-81000">
              <a:spcBef>
                <a:spcPts val="0"/>
              </a:spcBef>
              <a:spcAft>
                <a:spcPts val="600"/>
              </a:spcAft>
              <a:buClr>
                <a:schemeClr val="accent2">
                  <a:lumMod val="60000"/>
                  <a:lumOff val="40000"/>
                </a:schemeClr>
              </a:buClr>
              <a:defRPr sz="1400"/>
            </a:lvl3pPr>
            <a:lvl4pPr marL="540000" indent="-81000">
              <a:spcBef>
                <a:spcPts val="0"/>
              </a:spcBef>
              <a:spcAft>
                <a:spcPts val="600"/>
              </a:spcAft>
              <a:buClr>
                <a:schemeClr val="accent2">
                  <a:lumMod val="60000"/>
                  <a:lumOff val="40000"/>
                </a:schemeClr>
              </a:buClr>
              <a:defRPr sz="1400"/>
            </a:lvl4pPr>
            <a:lvl5pPr marL="729000" indent="-81000">
              <a:spcBef>
                <a:spcPts val="0"/>
              </a:spcBef>
              <a:spcAft>
                <a:spcPts val="600"/>
              </a:spcAft>
              <a:buClr>
                <a:schemeClr val="accent2">
                  <a:lumMod val="60000"/>
                  <a:lumOff val="40000"/>
                </a:schemeClr>
              </a:buClr>
              <a:defRPr sz="14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Tree>
    <p:extLst>
      <p:ext uri="{BB962C8B-B14F-4D97-AF65-F5344CB8AC3E}">
        <p14:creationId xmlns:p14="http://schemas.microsoft.com/office/powerpoint/2010/main" val="3125020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ja-JP" altLang="en-US" dirty="0"/>
              <a:t>タイトルを入力</a:t>
            </a:r>
            <a:endParaRPr lang="en-US" dirty="0"/>
          </a:p>
        </p:txBody>
      </p:sp>
      <p:sp>
        <p:nvSpPr>
          <p:cNvPr id="4" name="テキスト プレースホルダー 6">
            <a:extLst>
              <a:ext uri="{FF2B5EF4-FFF2-40B4-BE49-F238E27FC236}">
                <a16:creationId xmlns:a16="http://schemas.microsoft.com/office/drawing/2014/main" id="{B0BB55A3-7DE3-448A-A77E-EA160813E4A1}"/>
              </a:ext>
            </a:extLst>
          </p:cNvPr>
          <p:cNvSpPr>
            <a:spLocks noGrp="1"/>
          </p:cNvSpPr>
          <p:nvPr>
            <p:ph type="body" sz="quarter" idx="11" hasCustomPrompt="1"/>
          </p:nvPr>
        </p:nvSpPr>
        <p:spPr>
          <a:xfrm>
            <a:off x="252413" y="36000"/>
            <a:ext cx="3959225" cy="216000"/>
          </a:xfrm>
          <a:prstGeom prst="rect">
            <a:avLst/>
          </a:prstGeom>
        </p:spPr>
        <p:txBody>
          <a:bodyPr lIns="0" rIns="0" anchor="ctr"/>
          <a:lstStyle>
            <a:lvl1pPr marL="0" indent="0">
              <a:spcBef>
                <a:spcPts val="0"/>
              </a:spcBef>
              <a:buFontTx/>
              <a:buNone/>
              <a:defRPr sz="1050"/>
            </a:lvl1pPr>
            <a:lvl2pPr marL="342900" indent="0">
              <a:spcBef>
                <a:spcPts val="0"/>
              </a:spcBef>
              <a:buFontTx/>
              <a:buNone/>
              <a:defRPr sz="1050"/>
            </a:lvl2pPr>
            <a:lvl3pPr marL="685800" indent="0">
              <a:spcBef>
                <a:spcPts val="0"/>
              </a:spcBef>
              <a:buFontTx/>
              <a:buNone/>
              <a:defRPr sz="1050"/>
            </a:lvl3pPr>
            <a:lvl4pPr marL="1028700" indent="0">
              <a:spcBef>
                <a:spcPts val="0"/>
              </a:spcBef>
              <a:buFontTx/>
              <a:buNone/>
              <a:defRPr sz="1050"/>
            </a:lvl4pPr>
            <a:lvl5pPr marL="1371600" indent="0">
              <a:spcBef>
                <a:spcPts val="0"/>
              </a:spcBef>
              <a:buFontTx/>
              <a:buNone/>
              <a:defRPr sz="1050"/>
            </a:lvl5pPr>
          </a:lstStyle>
          <a:p>
            <a:pPr lvl="0"/>
            <a:r>
              <a:rPr kumimoji="1" lang="ja-JP" altLang="en-US" dirty="0"/>
              <a:t>章タイトル</a:t>
            </a:r>
          </a:p>
        </p:txBody>
      </p:sp>
    </p:spTree>
    <p:extLst>
      <p:ext uri="{BB962C8B-B14F-4D97-AF65-F5344CB8AC3E}">
        <p14:creationId xmlns:p14="http://schemas.microsoft.com/office/powerpoint/2010/main" val="3261921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白紙 背景あり">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168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白紙 背景なし">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645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中表紙">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524462EC-BD0E-403E-87DD-8B1DCC0F95BA}"/>
              </a:ext>
            </a:extLst>
          </p:cNvPr>
          <p:cNvSpPr/>
          <p:nvPr userDrawn="1"/>
        </p:nvSpPr>
        <p:spPr>
          <a:xfrm>
            <a:off x="0" y="0"/>
            <a:ext cx="9143855" cy="5400000"/>
          </a:xfrm>
          <a:prstGeom prst="rect">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hasCustomPrompt="1"/>
          </p:nvPr>
        </p:nvSpPr>
        <p:spPr>
          <a:xfrm>
            <a:off x="252413" y="5580000"/>
            <a:ext cx="8640000" cy="756000"/>
          </a:xfrm>
        </p:spPr>
        <p:txBody>
          <a:bodyPr anchor="ctr">
            <a:normAutofit/>
          </a:bodyPr>
          <a:lstStyle>
            <a:lvl1pPr>
              <a:defRPr sz="4000"/>
            </a:lvl1pPr>
          </a:lstStyle>
          <a:p>
            <a:r>
              <a:rPr lang="ja-JP" altLang="en-US" dirty="0"/>
              <a:t>章タイトルを入力</a:t>
            </a:r>
            <a:endParaRPr lang="en-US" dirty="0"/>
          </a:p>
        </p:txBody>
      </p:sp>
      <p:pic>
        <p:nvPicPr>
          <p:cNvPr id="7" name="図 6">
            <a:extLst>
              <a:ext uri="{FF2B5EF4-FFF2-40B4-BE49-F238E27FC236}">
                <a16:creationId xmlns:a16="http://schemas.microsoft.com/office/drawing/2014/main" id="{B697AEEC-44D7-4D9C-A635-9395CF0CF0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69907" y="0"/>
            <a:ext cx="1873948" cy="5418473"/>
          </a:xfrm>
          <a:prstGeom prst="rect">
            <a:avLst/>
          </a:prstGeom>
        </p:spPr>
      </p:pic>
      <p:sp>
        <p:nvSpPr>
          <p:cNvPr id="4" name="テキスト プレースホルダー 3">
            <a:extLst>
              <a:ext uri="{FF2B5EF4-FFF2-40B4-BE49-F238E27FC236}">
                <a16:creationId xmlns:a16="http://schemas.microsoft.com/office/drawing/2014/main" id="{14B677F1-C1AB-4BEF-826F-9E711906589A}"/>
              </a:ext>
            </a:extLst>
          </p:cNvPr>
          <p:cNvSpPr>
            <a:spLocks noGrp="1"/>
          </p:cNvSpPr>
          <p:nvPr>
            <p:ph type="body" sz="quarter" idx="10" hasCustomPrompt="1"/>
          </p:nvPr>
        </p:nvSpPr>
        <p:spPr>
          <a:xfrm>
            <a:off x="252413" y="2636838"/>
            <a:ext cx="3743325" cy="2763837"/>
          </a:xfrm>
          <a:prstGeom prst="rect">
            <a:avLst/>
          </a:prstGeom>
        </p:spPr>
        <p:txBody>
          <a:bodyPr lIns="0" rIns="0" bIns="0" anchor="b"/>
          <a:lstStyle>
            <a:lvl1pPr marL="0" indent="0">
              <a:buFontTx/>
              <a:buNone/>
              <a:defRPr sz="11500" b="1">
                <a:solidFill>
                  <a:schemeClr val="bg1"/>
                </a:solidFill>
              </a:defRPr>
            </a:lvl1pPr>
            <a:lvl2pPr marL="342900" indent="0">
              <a:buFontTx/>
              <a:buNone/>
              <a:defRPr sz="11500" b="1">
                <a:solidFill>
                  <a:schemeClr val="bg1"/>
                </a:solidFill>
              </a:defRPr>
            </a:lvl2pPr>
            <a:lvl3pPr marL="685800" indent="0">
              <a:buFontTx/>
              <a:buNone/>
              <a:defRPr sz="11500" b="1">
                <a:solidFill>
                  <a:schemeClr val="bg1"/>
                </a:solidFill>
              </a:defRPr>
            </a:lvl3pPr>
            <a:lvl4pPr marL="1028700" indent="0">
              <a:buFontTx/>
              <a:buNone/>
              <a:defRPr sz="11500" b="1">
                <a:solidFill>
                  <a:schemeClr val="bg1"/>
                </a:solidFill>
              </a:defRPr>
            </a:lvl4pPr>
            <a:lvl5pPr marL="1371600" indent="0">
              <a:buFontTx/>
              <a:buNone/>
              <a:defRPr sz="11500" b="1">
                <a:solidFill>
                  <a:schemeClr val="bg1"/>
                </a:solidFill>
              </a:defRPr>
            </a:lvl5pPr>
          </a:lstStyle>
          <a:p>
            <a:pPr lvl="0"/>
            <a:r>
              <a:rPr kumimoji="1" lang="en-US" altLang="ja-JP" dirty="0"/>
              <a:t>No.</a:t>
            </a:r>
            <a:endParaRPr kumimoji="1" lang="ja-JP" altLang="en-US" dirty="0"/>
          </a:p>
        </p:txBody>
      </p:sp>
    </p:spTree>
    <p:extLst>
      <p:ext uri="{BB962C8B-B14F-4D97-AF65-F5344CB8AC3E}">
        <p14:creationId xmlns:p14="http://schemas.microsoft.com/office/powerpoint/2010/main" val="2798523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最終ページ">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428DD26-7E7F-4E51-9B01-FD3D7EF6E094}"/>
              </a:ext>
            </a:extLst>
          </p:cNvPr>
          <p:cNvSpPr>
            <a:spLocks noGrp="1"/>
          </p:cNvSpPr>
          <p:nvPr>
            <p:ph type="body" sz="quarter" idx="10" hasCustomPrompt="1"/>
          </p:nvPr>
        </p:nvSpPr>
        <p:spPr>
          <a:xfrm>
            <a:off x="252411" y="5373688"/>
            <a:ext cx="5400000" cy="1295400"/>
          </a:xfrm>
          <a:prstGeom prst="rect">
            <a:avLst/>
          </a:prstGeom>
        </p:spPr>
        <p:txBody>
          <a:bodyPr lIns="0" rIns="0"/>
          <a:lstStyle>
            <a:lvl1pPr marL="0" indent="0">
              <a:spcBef>
                <a:spcPts val="0"/>
              </a:spcBef>
              <a:buNone/>
              <a:defRPr sz="1050"/>
            </a:lvl1pPr>
            <a:lvl2pPr marL="342900" indent="0">
              <a:buNone/>
              <a:defRPr sz="1050"/>
            </a:lvl2pPr>
            <a:lvl3pPr marL="685800" indent="0">
              <a:buNone/>
              <a:defRPr sz="1050"/>
            </a:lvl3pPr>
            <a:lvl4pPr marL="1028700" indent="0">
              <a:buNone/>
              <a:defRPr sz="1050"/>
            </a:lvl4pPr>
            <a:lvl5pPr marL="1371600" indent="0">
              <a:buNone/>
              <a:defRPr sz="1050"/>
            </a:lvl5pPr>
          </a:lstStyle>
          <a:p>
            <a:pPr lvl="0"/>
            <a:r>
              <a:rPr kumimoji="1" lang="ja-JP" altLang="en-US" dirty="0"/>
              <a:t>この資料の問い合わせ先を記入</a:t>
            </a:r>
          </a:p>
        </p:txBody>
      </p:sp>
      <p:pic>
        <p:nvPicPr>
          <p:cNvPr id="5" name="図 4">
            <a:extLst>
              <a:ext uri="{FF2B5EF4-FFF2-40B4-BE49-F238E27FC236}">
                <a16:creationId xmlns:a16="http://schemas.microsoft.com/office/drawing/2014/main" id="{52D63F4A-CE3E-4784-9521-086FCD7B1D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757182" y="-43421"/>
            <a:ext cx="2386818" cy="6901421"/>
          </a:xfrm>
          <a:prstGeom prst="rect">
            <a:avLst/>
          </a:prstGeom>
        </p:spPr>
      </p:pic>
    </p:spTree>
    <p:extLst>
      <p:ext uri="{BB962C8B-B14F-4D97-AF65-F5344CB8AC3E}">
        <p14:creationId xmlns:p14="http://schemas.microsoft.com/office/powerpoint/2010/main" val="2070773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252000"/>
            <a:ext cx="8640000" cy="540000"/>
          </a:xfrm>
          <a:prstGeom prst="rect">
            <a:avLst/>
          </a:prstGeom>
        </p:spPr>
        <p:txBody>
          <a:bodyPr vert="horz" lIns="0" tIns="45720" rIns="0" bIns="45720" rtlCol="0" anchor="ctr">
            <a:noAutofit/>
          </a:bodyPr>
          <a:lstStyle/>
          <a:p>
            <a:r>
              <a:rPr lang="ja-JP" altLang="en-US" dirty="0"/>
              <a:t>タイトルを入力</a:t>
            </a:r>
            <a:endParaRPr lang="en-US" dirty="0"/>
          </a:p>
        </p:txBody>
      </p:sp>
      <p:sp>
        <p:nvSpPr>
          <p:cNvPr id="10" name="テキスト ボックス 9">
            <a:extLst>
              <a:ext uri="{FF2B5EF4-FFF2-40B4-BE49-F238E27FC236}">
                <a16:creationId xmlns:a16="http://schemas.microsoft.com/office/drawing/2014/main" id="{C186D1C4-97E0-4EBA-9749-EC4F117370EA}"/>
              </a:ext>
            </a:extLst>
          </p:cNvPr>
          <p:cNvSpPr txBox="1"/>
          <p:nvPr/>
        </p:nvSpPr>
        <p:spPr>
          <a:xfrm>
            <a:off x="8592885" y="6660001"/>
            <a:ext cx="298705" cy="138499"/>
          </a:xfrm>
          <a:prstGeom prst="rect">
            <a:avLst/>
          </a:prstGeom>
          <a:noFill/>
        </p:spPr>
        <p:txBody>
          <a:bodyPr wrap="square" lIns="0" tIns="0" rIns="0" bIns="0" rtlCol="0">
            <a:spAutoFit/>
          </a:bodyPr>
          <a:lstStyle/>
          <a:p>
            <a:pPr algn="ctr"/>
            <a:fld id="{39DE72E0-F19F-4FA6-9F01-E2C0C1D2C25A}" type="slidenum">
              <a:rPr kumimoji="1" lang="ja-JP" altLang="en-US" sz="900" b="0" baseline="0" smtClean="0">
                <a:solidFill>
                  <a:schemeClr val="tx1">
                    <a:lumMod val="50000"/>
                    <a:lumOff val="50000"/>
                  </a:schemeClr>
                </a:solidFill>
                <a:latin typeface="+mn-lt"/>
              </a:rPr>
              <a:pPr algn="ctr"/>
              <a:t>‹#›</a:t>
            </a:fld>
            <a:endParaRPr kumimoji="1" lang="ja-JP" altLang="en-US" sz="900" b="0" baseline="0" dirty="0">
              <a:solidFill>
                <a:schemeClr val="tx1">
                  <a:lumMod val="50000"/>
                  <a:lumOff val="50000"/>
                </a:schemeClr>
              </a:solidFill>
              <a:latin typeface="+mn-lt"/>
            </a:endParaRPr>
          </a:p>
        </p:txBody>
      </p:sp>
      <p:pic>
        <p:nvPicPr>
          <p:cNvPr id="13" name="図 12">
            <a:extLst>
              <a:ext uri="{FF2B5EF4-FFF2-40B4-BE49-F238E27FC236}">
                <a16:creationId xmlns:a16="http://schemas.microsoft.com/office/drawing/2014/main" id="{207E0A03-30FD-491A-B1BD-761234761A0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94992" y="0"/>
            <a:ext cx="249008" cy="720000"/>
          </a:xfrm>
          <a:prstGeom prst="rect">
            <a:avLst/>
          </a:prstGeom>
        </p:spPr>
      </p:pic>
      <p:sp>
        <p:nvSpPr>
          <p:cNvPr id="7" name="テキスト ボックス 6">
            <a:extLst>
              <a:ext uri="{FF2B5EF4-FFF2-40B4-BE49-F238E27FC236}">
                <a16:creationId xmlns:a16="http://schemas.microsoft.com/office/drawing/2014/main" id="{CE1E6023-D33B-4C26-A202-C89D0D9EC588}"/>
              </a:ext>
            </a:extLst>
          </p:cNvPr>
          <p:cNvSpPr txBox="1"/>
          <p:nvPr/>
        </p:nvSpPr>
        <p:spPr>
          <a:xfrm>
            <a:off x="8592885" y="6660001"/>
            <a:ext cx="298705" cy="138499"/>
          </a:xfrm>
          <a:prstGeom prst="rect">
            <a:avLst/>
          </a:prstGeom>
          <a:noFill/>
        </p:spPr>
        <p:txBody>
          <a:bodyPr wrap="square" lIns="0" tIns="0" rIns="0" bIns="0" rtlCol="0">
            <a:spAutoFit/>
          </a:bodyPr>
          <a:lstStyle/>
          <a:p>
            <a:pPr algn="ctr"/>
            <a:fld id="{39DE72E0-F19F-4FA6-9F01-E2C0C1D2C25A}" type="slidenum">
              <a:rPr kumimoji="1" lang="ja-JP" altLang="en-US" sz="900" b="0" baseline="0" smtClean="0">
                <a:solidFill>
                  <a:schemeClr val="tx1">
                    <a:lumMod val="50000"/>
                    <a:lumOff val="50000"/>
                  </a:schemeClr>
                </a:solidFill>
                <a:latin typeface="+mn-lt"/>
              </a:rPr>
              <a:pPr algn="ctr"/>
              <a:t>‹#›</a:t>
            </a:fld>
            <a:endParaRPr kumimoji="1" lang="ja-JP" altLang="en-US" sz="900" b="0" baseline="0" dirty="0">
              <a:solidFill>
                <a:schemeClr val="tx1">
                  <a:lumMod val="50000"/>
                  <a:lumOff val="50000"/>
                </a:schemeClr>
              </a:solidFill>
              <a:latin typeface="+mn-lt"/>
            </a:endParaRPr>
          </a:p>
        </p:txBody>
      </p:sp>
      <p:pic>
        <p:nvPicPr>
          <p:cNvPr id="8" name="図 7">
            <a:extLst>
              <a:ext uri="{FF2B5EF4-FFF2-40B4-BE49-F238E27FC236}">
                <a16:creationId xmlns:a16="http://schemas.microsoft.com/office/drawing/2014/main" id="{5F1AD8D9-0C58-437D-8605-4048DDAA442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94992" y="0"/>
            <a:ext cx="249008" cy="720000"/>
          </a:xfrm>
          <a:prstGeom prst="rect">
            <a:avLst/>
          </a:prstGeom>
        </p:spPr>
      </p:pic>
      <p:sp>
        <p:nvSpPr>
          <p:cNvPr id="11" name="テキスト ボックス 10">
            <a:extLst>
              <a:ext uri="{FF2B5EF4-FFF2-40B4-BE49-F238E27FC236}">
                <a16:creationId xmlns:a16="http://schemas.microsoft.com/office/drawing/2014/main" id="{8E2A1C00-068F-4886-9AAC-7833BB73FE9C}"/>
              </a:ext>
            </a:extLst>
          </p:cNvPr>
          <p:cNvSpPr txBox="1"/>
          <p:nvPr userDrawn="1"/>
        </p:nvSpPr>
        <p:spPr>
          <a:xfrm>
            <a:off x="8028000" y="36000"/>
            <a:ext cx="864000" cy="123111"/>
          </a:xfrm>
          <a:prstGeom prst="rect">
            <a:avLst/>
          </a:prstGeom>
          <a:noFill/>
        </p:spPr>
        <p:txBody>
          <a:bodyPr wrap="none" lIns="0" tIns="0" rIns="0" bIns="0" rtlCol="0" anchor="ctr">
            <a:spAutoFit/>
          </a:bodyPr>
          <a:lstStyle/>
          <a:p>
            <a:r>
              <a:rPr kumimoji="1" lang="en-US" altLang="ja-JP" sz="800" dirty="0" err="1">
                <a:solidFill>
                  <a:schemeClr val="tx1">
                    <a:lumMod val="50000"/>
                    <a:lumOff val="50000"/>
                  </a:schemeClr>
                </a:solidFill>
              </a:rPr>
              <a:t>Toyonoda</a:t>
            </a:r>
            <a:r>
              <a:rPr kumimoji="1" lang="en-US" altLang="ja-JP" sz="800" dirty="0">
                <a:solidFill>
                  <a:schemeClr val="tx1">
                    <a:lumMod val="50000"/>
                    <a:lumOff val="50000"/>
                  </a:schemeClr>
                </a:solidFill>
              </a:rPr>
              <a:t> </a:t>
            </a:r>
            <a:r>
              <a:rPr lang="en-US" altLang="ja-JP" sz="800" dirty="0">
                <a:solidFill>
                  <a:schemeClr val="tx1">
                    <a:lumMod val="50000"/>
                    <a:lumOff val="50000"/>
                  </a:schemeClr>
                </a:solidFill>
                <a:effectLst/>
              </a:rPr>
              <a:t>Co., Ltd.</a:t>
            </a:r>
            <a:endParaRPr kumimoji="1" lang="ja-JP" altLang="en-US" sz="800" dirty="0">
              <a:solidFill>
                <a:schemeClr val="tx1">
                  <a:lumMod val="50000"/>
                  <a:lumOff val="50000"/>
                </a:schemeClr>
              </a:solidFill>
            </a:endParaRPr>
          </a:p>
        </p:txBody>
      </p:sp>
      <p:sp>
        <p:nvSpPr>
          <p:cNvPr id="12" name="テキスト ボックス 11">
            <a:extLst>
              <a:ext uri="{FF2B5EF4-FFF2-40B4-BE49-F238E27FC236}">
                <a16:creationId xmlns:a16="http://schemas.microsoft.com/office/drawing/2014/main" id="{F30D33EC-2171-4A75-B6A3-048C25A94050}"/>
              </a:ext>
            </a:extLst>
          </p:cNvPr>
          <p:cNvSpPr txBox="1"/>
          <p:nvPr userDrawn="1"/>
        </p:nvSpPr>
        <p:spPr>
          <a:xfrm>
            <a:off x="8592883" y="6669088"/>
            <a:ext cx="298705" cy="123111"/>
          </a:xfrm>
          <a:prstGeom prst="rect">
            <a:avLst/>
          </a:prstGeom>
          <a:noFill/>
        </p:spPr>
        <p:txBody>
          <a:bodyPr wrap="square" lIns="0" tIns="0" rIns="0" bIns="0" rtlCol="0">
            <a:spAutoFit/>
          </a:bodyPr>
          <a:lstStyle/>
          <a:p>
            <a:pPr algn="ctr"/>
            <a:fld id="{39DE72E0-F19F-4FA6-9F01-E2C0C1D2C25A}" type="slidenum">
              <a:rPr kumimoji="1" lang="ja-JP" altLang="en-US" sz="800" b="0" baseline="0" smtClean="0">
                <a:solidFill>
                  <a:schemeClr val="tx1">
                    <a:lumMod val="50000"/>
                    <a:lumOff val="50000"/>
                  </a:schemeClr>
                </a:solidFill>
                <a:latin typeface="+mn-lt"/>
              </a:rPr>
              <a:pPr algn="ctr"/>
              <a:t>‹#›</a:t>
            </a:fld>
            <a:endParaRPr kumimoji="1" lang="ja-JP" altLang="en-US" sz="800" b="0" baseline="0" dirty="0">
              <a:solidFill>
                <a:schemeClr val="tx1">
                  <a:lumMod val="50000"/>
                  <a:lumOff val="50000"/>
                </a:schemeClr>
              </a:solidFill>
              <a:latin typeface="+mn-lt"/>
            </a:endParaRPr>
          </a:p>
        </p:txBody>
      </p:sp>
      <p:pic>
        <p:nvPicPr>
          <p:cNvPr id="14" name="図 13">
            <a:extLst>
              <a:ext uri="{FF2B5EF4-FFF2-40B4-BE49-F238E27FC236}">
                <a16:creationId xmlns:a16="http://schemas.microsoft.com/office/drawing/2014/main" id="{1D9B693C-DEBE-4478-BEEF-CB8BAAAC5AF8}"/>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8894992" y="0"/>
            <a:ext cx="249008" cy="720000"/>
          </a:xfrm>
          <a:prstGeom prst="rect">
            <a:avLst/>
          </a:prstGeom>
        </p:spPr>
      </p:pic>
    </p:spTree>
    <p:extLst>
      <p:ext uri="{BB962C8B-B14F-4D97-AF65-F5344CB8AC3E}">
        <p14:creationId xmlns:p14="http://schemas.microsoft.com/office/powerpoint/2010/main" val="2690529143"/>
      </p:ext>
    </p:extLst>
  </p:cSld>
  <p:clrMap bg1="lt1" tx1="dk1" bg2="lt2" tx2="dk2" accent1="accent1" accent2="accent2" accent3="accent3" accent4="accent4" accent5="accent5" accent6="accent6" hlink="hlink" folHlink="folHlink"/>
  <p:sldLayoutIdLst>
    <p:sldLayoutId id="2147483731" r:id="rId1"/>
    <p:sldLayoutId id="2147483733" r:id="rId2"/>
    <p:sldLayoutId id="2147483734" r:id="rId3"/>
    <p:sldLayoutId id="2147483735" r:id="rId4"/>
    <p:sldLayoutId id="2147483736" r:id="rId5"/>
    <p:sldLayoutId id="2147483741" r:id="rId6"/>
    <p:sldLayoutId id="2147483742" r:id="rId7"/>
    <p:sldLayoutId id="2147483740" r:id="rId8"/>
    <p:sldLayoutId id="2147483739" r:id="rId9"/>
  </p:sldLayoutIdLst>
  <p:txStyles>
    <p:titleStyle>
      <a:lvl1pPr algn="l" defTabSz="685800" rtl="0" eaLnBrk="1" latinLnBrk="0" hangingPunct="1">
        <a:lnSpc>
          <a:spcPct val="90000"/>
        </a:lnSpc>
        <a:spcBef>
          <a:spcPct val="0"/>
        </a:spcBef>
        <a:buNone/>
        <a:defRPr kumimoji="1" sz="1800" b="1" kern="1200" baseline="0">
          <a:solidFill>
            <a:schemeClr val="bg2">
              <a:lumMod val="50000"/>
            </a:schemeClr>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7" pos="7468">
          <p15:clr>
            <a:srgbClr val="F26B43"/>
          </p15:clr>
        </p15:guide>
        <p15:guide id="9" orient="horz" pos="4201" userDrawn="1">
          <p15:clr>
            <a:srgbClr val="F26B43"/>
          </p15:clr>
        </p15:guide>
        <p15:guide id="10" pos="159" userDrawn="1">
          <p15:clr>
            <a:srgbClr val="F26B43"/>
          </p15:clr>
        </p15:guide>
        <p15:guide id="11" pos="5601" userDrawn="1">
          <p15:clr>
            <a:srgbClr val="F26B43"/>
          </p15:clr>
        </p15:guide>
        <p15:guide id="12" orient="horz" pos="15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chart" Target="../charts/chart8.xml"/><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chart" Target="../charts/chart9.xml"/><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13.svg"/><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1DA92E-B1F4-4791-B69E-C14B7A3F48B0}"/>
              </a:ext>
            </a:extLst>
          </p:cNvPr>
          <p:cNvSpPr>
            <a:spLocks noGrp="1"/>
          </p:cNvSpPr>
          <p:nvPr>
            <p:ph type="ctrTitle"/>
          </p:nvPr>
        </p:nvSpPr>
        <p:spPr/>
        <p:txBody>
          <a:bodyPr/>
          <a:lstStyle/>
          <a:p>
            <a:r>
              <a:rPr lang="ja-JP" altLang="en-US" dirty="0"/>
              <a:t>ダウンロード特典</a:t>
            </a:r>
            <a:endParaRPr kumimoji="1" lang="ja-JP" altLang="en-US" dirty="0"/>
          </a:p>
        </p:txBody>
      </p:sp>
      <p:sp>
        <p:nvSpPr>
          <p:cNvPr id="3" name="字幕 2">
            <a:extLst>
              <a:ext uri="{FF2B5EF4-FFF2-40B4-BE49-F238E27FC236}">
                <a16:creationId xmlns:a16="http://schemas.microsoft.com/office/drawing/2014/main" id="{2A721C3B-20A9-4E17-8DDB-877AFC7EBFFF}"/>
              </a:ext>
            </a:extLst>
          </p:cNvPr>
          <p:cNvSpPr>
            <a:spLocks noGrp="1"/>
          </p:cNvSpPr>
          <p:nvPr>
            <p:ph type="subTitle" idx="1"/>
          </p:nvPr>
        </p:nvSpPr>
        <p:spPr/>
        <p:txBody>
          <a:bodyPr/>
          <a:lstStyle/>
          <a:p>
            <a:r>
              <a:rPr kumimoji="1" lang="ja-JP" altLang="en-US" dirty="0"/>
              <a:t>技術評論社</a:t>
            </a:r>
          </a:p>
        </p:txBody>
      </p:sp>
    </p:spTree>
    <p:extLst>
      <p:ext uri="{BB962C8B-B14F-4D97-AF65-F5344CB8AC3E}">
        <p14:creationId xmlns:p14="http://schemas.microsoft.com/office/powerpoint/2010/main" val="199726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0D4359-364B-4F54-BE8F-EBB61D6F9CF4}"/>
              </a:ext>
            </a:extLst>
          </p:cNvPr>
          <p:cNvSpPr>
            <a:spLocks noGrp="1"/>
          </p:cNvSpPr>
          <p:nvPr>
            <p:ph type="title"/>
          </p:nvPr>
        </p:nvSpPr>
        <p:spPr/>
        <p:txBody>
          <a:bodyPr>
            <a:normAutofit/>
          </a:bodyPr>
          <a:lstStyle/>
          <a:p>
            <a:r>
              <a:rPr lang="ja-JP" altLang="en-US" dirty="0"/>
              <a:t>中長期経営ビジョンのフレームワーク</a:t>
            </a:r>
          </a:p>
        </p:txBody>
      </p:sp>
      <p:sp>
        <p:nvSpPr>
          <p:cNvPr id="12" name="テキスト プレースホルダー 11">
            <a:extLst>
              <a:ext uri="{FF2B5EF4-FFF2-40B4-BE49-F238E27FC236}">
                <a16:creationId xmlns:a16="http://schemas.microsoft.com/office/drawing/2014/main" id="{26B196D8-94AB-461B-B6CD-9EA5F6EC9955}"/>
              </a:ext>
            </a:extLst>
          </p:cNvPr>
          <p:cNvSpPr>
            <a:spLocks noGrp="1"/>
          </p:cNvSpPr>
          <p:nvPr>
            <p:ph type="body" sz="quarter" idx="11"/>
          </p:nvPr>
        </p:nvSpPr>
        <p:spPr/>
        <p:txBody>
          <a:bodyPr/>
          <a:lstStyle/>
          <a:p>
            <a:r>
              <a:rPr lang="en-US" altLang="ja-JP" dirty="0"/>
              <a:t>1. </a:t>
            </a:r>
            <a:r>
              <a:rPr lang="ja-JP" altLang="en-US" dirty="0"/>
              <a:t>成長戦略プロジェクト発足の経緯</a:t>
            </a:r>
          </a:p>
        </p:txBody>
      </p:sp>
      <p:sp>
        <p:nvSpPr>
          <p:cNvPr id="56" name="TextBox 27">
            <a:extLst>
              <a:ext uri="{FF2B5EF4-FFF2-40B4-BE49-F238E27FC236}">
                <a16:creationId xmlns:a16="http://schemas.microsoft.com/office/drawing/2014/main" id="{9332E6E3-83AA-45B6-8A5A-A0D80812CF5D}"/>
              </a:ext>
            </a:extLst>
          </p:cNvPr>
          <p:cNvSpPr txBox="1"/>
          <p:nvPr/>
        </p:nvSpPr>
        <p:spPr>
          <a:xfrm>
            <a:off x="1914241" y="6381000"/>
            <a:ext cx="7249196" cy="396000"/>
          </a:xfrm>
          <a:prstGeom prst="rect">
            <a:avLst/>
          </a:prstGeom>
          <a:noFill/>
        </p:spPr>
        <p:txBody>
          <a:bodyPr wrap="square" lIns="36000" tIns="0" rIns="36000" bIns="0" rtlCol="0" anchor="ctr">
            <a:noAutofit/>
          </a:bodyPr>
          <a:lstStyle/>
          <a:p>
            <a:pPr>
              <a:lnSpc>
                <a:spcPct val="90000"/>
              </a:lnSpc>
            </a:pPr>
            <a:r>
              <a:rPr lang="ja-JP" altLang="en-US"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最新技術のタイムリーな適用による改革効果の早期享受</a:t>
            </a:r>
            <a:endParaRPr lang="en-US" altLang="ja-JP" sz="24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24" name="表 23">
            <a:extLst>
              <a:ext uri="{FF2B5EF4-FFF2-40B4-BE49-F238E27FC236}">
                <a16:creationId xmlns:a16="http://schemas.microsoft.com/office/drawing/2014/main" id="{45E11471-435B-465A-ACD4-37541E0830CB}"/>
              </a:ext>
            </a:extLst>
          </p:cNvPr>
          <p:cNvGraphicFramePr>
            <a:graphicFrameLocks noGrp="1"/>
          </p:cNvGraphicFramePr>
          <p:nvPr/>
        </p:nvGraphicFramePr>
        <p:xfrm>
          <a:off x="0" y="2874306"/>
          <a:ext cx="2437400" cy="2509920"/>
        </p:xfrm>
        <a:graphic>
          <a:graphicData uri="http://schemas.openxmlformats.org/drawingml/2006/table">
            <a:tbl>
              <a:tblPr firstRow="1" bandRow="1"/>
              <a:tblGrid>
                <a:gridCol w="277400">
                  <a:extLst>
                    <a:ext uri="{9D8B030D-6E8A-4147-A177-3AD203B41FA5}">
                      <a16:colId xmlns:a16="http://schemas.microsoft.com/office/drawing/2014/main" val="20000"/>
                    </a:ext>
                  </a:extLst>
                </a:gridCol>
                <a:gridCol w="2160000">
                  <a:extLst>
                    <a:ext uri="{9D8B030D-6E8A-4147-A177-3AD203B41FA5}">
                      <a16:colId xmlns:a16="http://schemas.microsoft.com/office/drawing/2014/main" val="20001"/>
                    </a:ext>
                  </a:extLst>
                </a:gridCol>
              </a:tblGrid>
              <a:tr h="432000">
                <a:tc gridSpan="2">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1800" b="1" dirty="0">
                          <a:solidFill>
                            <a:schemeClr val="tx1">
                              <a:lumMod val="50000"/>
                              <a:lumOff val="50000"/>
                            </a:schemeClr>
                          </a:solidFill>
                          <a:latin typeface="+mn-lt"/>
                          <a:ea typeface="+mn-ea"/>
                        </a:rPr>
                        <a:t>経営方針</a:t>
                      </a:r>
                      <a:endParaRPr kumimoji="1" lang="ja-JP" altLang="en-US" sz="1800" b="1" dirty="0">
                        <a:solidFill>
                          <a:srgbClr val="002060"/>
                        </a:solidFill>
                      </a:endParaRPr>
                    </a:p>
                  </a:txBody>
                  <a:tcPr marL="252000" marR="0" marT="36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90000"/>
                        </a:lnSpc>
                        <a:spcBef>
                          <a:spcPts val="0"/>
                        </a:spcBef>
                        <a:spcAft>
                          <a:spcPts val="300"/>
                        </a:spcAft>
                        <a:buClrTx/>
                        <a:buSzTx/>
                        <a:buFontTx/>
                        <a:buNone/>
                        <a:tabLst/>
                        <a:defRPr/>
                      </a:pPr>
                      <a:endParaRPr lang="ja-JP" altLang="en-US" sz="1800" b="1" dirty="0">
                        <a:solidFill>
                          <a:schemeClr val="tx1">
                            <a:lumMod val="50000"/>
                            <a:lumOff val="50000"/>
                          </a:schemeClr>
                        </a:solidFill>
                        <a:latin typeface="+mn-lt"/>
                        <a:ea typeface="+mn-ea"/>
                      </a:endParaRPr>
                    </a:p>
                  </a:txBody>
                  <a:tcPr marL="36000" marR="0" anchor="ctr">
                    <a:lnL w="12700" cap="flat" cmpd="sng" algn="ctr">
                      <a:solidFill>
                        <a:sysClr val="window" lastClr="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200699"/>
                  </a:ext>
                </a:extLst>
              </a:tr>
              <a:tr h="540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kumimoji="1" lang="ja-JP" altLang="en-US" sz="2000" b="0" kern="1200" baseline="0" dirty="0">
                          <a:solidFill>
                            <a:schemeClr val="bg1"/>
                          </a:solidFill>
                          <a:latin typeface="+mn-lt"/>
                          <a:ea typeface="+mn-ea"/>
                          <a:cs typeface="Meiryo UI"/>
                        </a:rPr>
                        <a:t>戦略的事業展開の</a:t>
                      </a:r>
                      <a:br>
                        <a:rPr kumimoji="1" lang="en-US" altLang="ja-JP" sz="2000" b="0" kern="1200" baseline="0" dirty="0">
                          <a:solidFill>
                            <a:schemeClr val="bg1"/>
                          </a:solidFill>
                          <a:latin typeface="+mn-lt"/>
                          <a:ea typeface="+mn-ea"/>
                          <a:cs typeface="Meiryo UI"/>
                        </a:rPr>
                      </a:br>
                      <a:r>
                        <a:rPr kumimoji="1" lang="ja-JP" altLang="en-US" sz="2000" b="0" kern="1200" baseline="0" dirty="0">
                          <a:solidFill>
                            <a:schemeClr val="bg1"/>
                          </a:solidFill>
                          <a:latin typeface="+mn-lt"/>
                          <a:ea typeface="+mn-ea"/>
                          <a:cs typeface="Meiryo UI"/>
                        </a:rPr>
                        <a:t>加速</a:t>
                      </a: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extLst>
                  <a:ext uri="{0D108BD9-81ED-4DB2-BD59-A6C34878D82A}">
                    <a16:rowId xmlns:a16="http://schemas.microsoft.com/office/drawing/2014/main" val="10001"/>
                  </a:ext>
                </a:extLst>
              </a:tr>
              <a:tr h="108000">
                <a:tc>
                  <a:txBody>
                    <a:body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endParaRPr lang="ja-JP" altLang="en-US" sz="100" b="0" baseline="0" dirty="0">
                        <a:solidFill>
                          <a:schemeClr val="bg1"/>
                        </a:solidFill>
                        <a:latin typeface="+mn-lt"/>
                        <a:ea typeface="+mn-ea"/>
                      </a:endParaRP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3581580"/>
                  </a:ext>
                </a:extLst>
              </a:tr>
              <a:tr h="540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0" baseline="0" dirty="0">
                          <a:solidFill>
                            <a:schemeClr val="bg1"/>
                          </a:solidFill>
                          <a:latin typeface="+mn-lt"/>
                          <a:ea typeface="+mn-ea"/>
                        </a:rPr>
                        <a:t>イノベーションの</a:t>
                      </a:r>
                      <a:br>
                        <a:rPr lang="en-US" altLang="ja-JP" sz="2000" b="0" baseline="0" dirty="0">
                          <a:solidFill>
                            <a:schemeClr val="bg1"/>
                          </a:solidFill>
                          <a:latin typeface="+mn-lt"/>
                          <a:ea typeface="+mn-ea"/>
                        </a:rPr>
                      </a:br>
                      <a:r>
                        <a:rPr lang="ja-JP" altLang="en-US" sz="2000" b="0" baseline="0" dirty="0">
                          <a:solidFill>
                            <a:schemeClr val="bg1"/>
                          </a:solidFill>
                          <a:latin typeface="+mn-lt"/>
                          <a:ea typeface="+mn-ea"/>
                        </a:rPr>
                        <a:t>さらなる進化</a:t>
                      </a: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extLst>
                  <a:ext uri="{0D108BD9-81ED-4DB2-BD59-A6C34878D82A}">
                    <a16:rowId xmlns:a16="http://schemas.microsoft.com/office/drawing/2014/main" val="10003"/>
                  </a:ext>
                </a:extLst>
              </a:tr>
              <a:tr h="108000">
                <a:tc>
                  <a:txBody>
                    <a:body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endParaRPr lang="ja-JP" altLang="en-US" sz="100" b="0" baseline="0" dirty="0">
                        <a:solidFill>
                          <a:schemeClr val="bg1"/>
                        </a:solidFill>
                        <a:latin typeface="+mn-lt"/>
                        <a:ea typeface="+mn-ea"/>
                      </a:endParaRP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34167327"/>
                  </a:ext>
                </a:extLst>
              </a:tr>
              <a:tr h="540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0" baseline="0" dirty="0">
                          <a:solidFill>
                            <a:schemeClr val="bg1"/>
                          </a:solidFill>
                          <a:latin typeface="+mn-lt"/>
                          <a:ea typeface="+mn-ea"/>
                        </a:rPr>
                        <a:t>環境配慮経営の</a:t>
                      </a:r>
                      <a:br>
                        <a:rPr lang="en-US" altLang="ja-JP" sz="2000" b="0" baseline="0" dirty="0">
                          <a:solidFill>
                            <a:schemeClr val="bg1"/>
                          </a:solidFill>
                          <a:latin typeface="+mn-lt"/>
                          <a:ea typeface="+mn-ea"/>
                        </a:rPr>
                      </a:br>
                      <a:r>
                        <a:rPr lang="ja-JP" altLang="en-US" sz="2000" b="0" baseline="0" dirty="0">
                          <a:solidFill>
                            <a:schemeClr val="bg1"/>
                          </a:solidFill>
                          <a:latin typeface="+mn-lt"/>
                          <a:ea typeface="+mn-ea"/>
                        </a:rPr>
                        <a:t>推進</a:t>
                      </a: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0005"/>
                  </a:ext>
                </a:extLst>
              </a:tr>
            </a:tbl>
          </a:graphicData>
        </a:graphic>
      </p:graphicFrame>
      <p:grpSp>
        <p:nvGrpSpPr>
          <p:cNvPr id="4" name="グループ化 3">
            <a:extLst>
              <a:ext uri="{FF2B5EF4-FFF2-40B4-BE49-F238E27FC236}">
                <a16:creationId xmlns:a16="http://schemas.microsoft.com/office/drawing/2014/main" id="{23EC1690-0F91-429E-BD27-649288191C46}"/>
              </a:ext>
            </a:extLst>
          </p:cNvPr>
          <p:cNvGrpSpPr/>
          <p:nvPr/>
        </p:nvGrpSpPr>
        <p:grpSpPr>
          <a:xfrm>
            <a:off x="2802497" y="918978"/>
            <a:ext cx="3281505" cy="1358022"/>
            <a:chOff x="1906775" y="1313056"/>
            <a:chExt cx="3961225" cy="1639318"/>
          </a:xfrm>
        </p:grpSpPr>
        <p:sp>
          <p:nvSpPr>
            <p:cNvPr id="9" name="Freeform 191">
              <a:extLst>
                <a:ext uri="{FF2B5EF4-FFF2-40B4-BE49-F238E27FC236}">
                  <a16:creationId xmlns:a16="http://schemas.microsoft.com/office/drawing/2014/main" id="{0A4D70D4-BAA7-4F52-9D51-F6006A141950}"/>
                </a:ext>
              </a:extLst>
            </p:cNvPr>
            <p:cNvSpPr>
              <a:spLocks/>
            </p:cNvSpPr>
            <p:nvPr/>
          </p:nvSpPr>
          <p:spPr bwMode="auto">
            <a:xfrm>
              <a:off x="1906775" y="1313056"/>
              <a:ext cx="3961225" cy="1639318"/>
            </a:xfrm>
            <a:custGeom>
              <a:avLst/>
              <a:gdLst>
                <a:gd name="T0" fmla="*/ 456 w 2320"/>
                <a:gd name="T1" fmla="*/ 960 h 960"/>
                <a:gd name="T2" fmla="*/ 386 w 2320"/>
                <a:gd name="T3" fmla="*/ 950 h 960"/>
                <a:gd name="T4" fmla="*/ 254 w 2320"/>
                <a:gd name="T5" fmla="*/ 902 h 960"/>
                <a:gd name="T6" fmla="*/ 144 w 2320"/>
                <a:gd name="T7" fmla="*/ 820 h 960"/>
                <a:gd name="T8" fmla="*/ 60 w 2320"/>
                <a:gd name="T9" fmla="*/ 710 h 960"/>
                <a:gd name="T10" fmla="*/ 16 w 2320"/>
                <a:gd name="T11" fmla="*/ 600 h 960"/>
                <a:gd name="T12" fmla="*/ 2 w 2320"/>
                <a:gd name="T13" fmla="*/ 530 h 960"/>
                <a:gd name="T14" fmla="*/ 0 w 2320"/>
                <a:gd name="T15" fmla="*/ 480 h 960"/>
                <a:gd name="T16" fmla="*/ 6 w 2320"/>
                <a:gd name="T17" fmla="*/ 408 h 960"/>
                <a:gd name="T18" fmla="*/ 38 w 2320"/>
                <a:gd name="T19" fmla="*/ 294 h 960"/>
                <a:gd name="T20" fmla="*/ 110 w 2320"/>
                <a:gd name="T21" fmla="*/ 176 h 960"/>
                <a:gd name="T22" fmla="*/ 212 w 2320"/>
                <a:gd name="T23" fmla="*/ 82 h 960"/>
                <a:gd name="T24" fmla="*/ 338 w 2320"/>
                <a:gd name="T25" fmla="*/ 22 h 960"/>
                <a:gd name="T26" fmla="*/ 430 w 2320"/>
                <a:gd name="T27" fmla="*/ 4 h 960"/>
                <a:gd name="T28" fmla="*/ 480 w 2320"/>
                <a:gd name="T29" fmla="*/ 0 h 960"/>
                <a:gd name="T30" fmla="*/ 554 w 2320"/>
                <a:gd name="T31" fmla="*/ 6 h 960"/>
                <a:gd name="T32" fmla="*/ 622 w 2320"/>
                <a:gd name="T33" fmla="*/ 22 h 960"/>
                <a:gd name="T34" fmla="*/ 748 w 2320"/>
                <a:gd name="T35" fmla="*/ 84 h 960"/>
                <a:gd name="T36" fmla="*/ 868 w 2320"/>
                <a:gd name="T37" fmla="*/ 176 h 960"/>
                <a:gd name="T38" fmla="*/ 988 w 2320"/>
                <a:gd name="T39" fmla="*/ 292 h 960"/>
                <a:gd name="T40" fmla="*/ 1160 w 2320"/>
                <a:gd name="T41" fmla="*/ 472 h 960"/>
                <a:gd name="T42" fmla="*/ 1316 w 2320"/>
                <a:gd name="T43" fmla="*/ 640 h 960"/>
                <a:gd name="T44" fmla="*/ 1472 w 2320"/>
                <a:gd name="T45" fmla="*/ 798 h 960"/>
                <a:gd name="T46" fmla="*/ 1596 w 2320"/>
                <a:gd name="T47" fmla="*/ 892 h 960"/>
                <a:gd name="T48" fmla="*/ 1688 w 2320"/>
                <a:gd name="T49" fmla="*/ 934 h 960"/>
                <a:gd name="T50" fmla="*/ 1762 w 2320"/>
                <a:gd name="T51" fmla="*/ 954 h 960"/>
                <a:gd name="T52" fmla="*/ 1840 w 2320"/>
                <a:gd name="T53" fmla="*/ 960 h 960"/>
                <a:gd name="T54" fmla="*/ 1890 w 2320"/>
                <a:gd name="T55" fmla="*/ 958 h 960"/>
                <a:gd name="T56" fmla="*/ 1964 w 2320"/>
                <a:gd name="T57" fmla="*/ 946 h 960"/>
                <a:gd name="T58" fmla="*/ 2074 w 2320"/>
                <a:gd name="T59" fmla="*/ 902 h 960"/>
                <a:gd name="T60" fmla="*/ 2184 w 2320"/>
                <a:gd name="T61" fmla="*/ 820 h 960"/>
                <a:gd name="T62" fmla="*/ 2264 w 2320"/>
                <a:gd name="T63" fmla="*/ 710 h 960"/>
                <a:gd name="T64" fmla="*/ 2310 w 2320"/>
                <a:gd name="T65" fmla="*/ 578 h 960"/>
                <a:gd name="T66" fmla="*/ 2320 w 2320"/>
                <a:gd name="T67" fmla="*/ 480 h 960"/>
                <a:gd name="T68" fmla="*/ 2318 w 2320"/>
                <a:gd name="T69" fmla="*/ 432 h 960"/>
                <a:gd name="T70" fmla="*/ 2298 w 2320"/>
                <a:gd name="T71" fmla="*/ 338 h 960"/>
                <a:gd name="T72" fmla="*/ 2238 w 2320"/>
                <a:gd name="T73" fmla="*/ 212 h 960"/>
                <a:gd name="T74" fmla="*/ 2146 w 2320"/>
                <a:gd name="T75" fmla="*/ 110 h 960"/>
                <a:gd name="T76" fmla="*/ 2026 w 2320"/>
                <a:gd name="T77" fmla="*/ 38 h 960"/>
                <a:gd name="T78" fmla="*/ 1914 w 2320"/>
                <a:gd name="T79" fmla="*/ 6 h 960"/>
                <a:gd name="T80" fmla="*/ 1840 w 2320"/>
                <a:gd name="T81" fmla="*/ 0 h 960"/>
                <a:gd name="T82" fmla="*/ 1746 w 2320"/>
                <a:gd name="T83" fmla="*/ 10 h 960"/>
                <a:gd name="T84" fmla="*/ 1620 w 2320"/>
                <a:gd name="T85" fmla="*/ 56 h 960"/>
                <a:gd name="T86" fmla="*/ 1504 w 2320"/>
                <a:gd name="T87" fmla="*/ 134 h 960"/>
                <a:gd name="T88" fmla="*/ 1346 w 2320"/>
                <a:gd name="T89" fmla="*/ 286 h 960"/>
                <a:gd name="T90" fmla="*/ 1162 w 2320"/>
                <a:gd name="T91" fmla="*/ 476 h 960"/>
                <a:gd name="T92" fmla="*/ 910 w 2320"/>
                <a:gd name="T93" fmla="*/ 742 h 960"/>
                <a:gd name="T94" fmla="*/ 794 w 2320"/>
                <a:gd name="T95" fmla="*/ 846 h 960"/>
                <a:gd name="T96" fmla="*/ 670 w 2320"/>
                <a:gd name="T97" fmla="*/ 920 h 960"/>
                <a:gd name="T98" fmla="*/ 580 w 2320"/>
                <a:gd name="T99" fmla="*/ 950 h 960"/>
                <a:gd name="T100" fmla="*/ 506 w 2320"/>
                <a:gd name="T101" fmla="*/ 96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0" h="960">
                  <a:moveTo>
                    <a:pt x="480" y="960"/>
                  </a:moveTo>
                  <a:lnTo>
                    <a:pt x="480" y="960"/>
                  </a:lnTo>
                  <a:lnTo>
                    <a:pt x="456" y="960"/>
                  </a:lnTo>
                  <a:lnTo>
                    <a:pt x="432" y="958"/>
                  </a:lnTo>
                  <a:lnTo>
                    <a:pt x="408" y="954"/>
                  </a:lnTo>
                  <a:lnTo>
                    <a:pt x="386" y="950"/>
                  </a:lnTo>
                  <a:lnTo>
                    <a:pt x="340" y="938"/>
                  </a:lnTo>
                  <a:lnTo>
                    <a:pt x="296" y="922"/>
                  </a:lnTo>
                  <a:lnTo>
                    <a:pt x="254" y="902"/>
                  </a:lnTo>
                  <a:lnTo>
                    <a:pt x="214" y="878"/>
                  </a:lnTo>
                  <a:lnTo>
                    <a:pt x="178" y="850"/>
                  </a:lnTo>
                  <a:lnTo>
                    <a:pt x="144" y="820"/>
                  </a:lnTo>
                  <a:lnTo>
                    <a:pt x="112" y="786"/>
                  </a:lnTo>
                  <a:lnTo>
                    <a:pt x="84" y="748"/>
                  </a:lnTo>
                  <a:lnTo>
                    <a:pt x="60" y="710"/>
                  </a:lnTo>
                  <a:lnTo>
                    <a:pt x="38" y="668"/>
                  </a:lnTo>
                  <a:lnTo>
                    <a:pt x="22" y="624"/>
                  </a:lnTo>
                  <a:lnTo>
                    <a:pt x="16" y="600"/>
                  </a:lnTo>
                  <a:lnTo>
                    <a:pt x="10" y="578"/>
                  </a:lnTo>
                  <a:lnTo>
                    <a:pt x="6" y="554"/>
                  </a:lnTo>
                  <a:lnTo>
                    <a:pt x="2" y="530"/>
                  </a:lnTo>
                  <a:lnTo>
                    <a:pt x="0" y="506"/>
                  </a:lnTo>
                  <a:lnTo>
                    <a:pt x="0" y="480"/>
                  </a:lnTo>
                  <a:lnTo>
                    <a:pt x="0" y="480"/>
                  </a:lnTo>
                  <a:lnTo>
                    <a:pt x="0" y="456"/>
                  </a:lnTo>
                  <a:lnTo>
                    <a:pt x="2" y="432"/>
                  </a:lnTo>
                  <a:lnTo>
                    <a:pt x="6" y="408"/>
                  </a:lnTo>
                  <a:lnTo>
                    <a:pt x="10" y="384"/>
                  </a:lnTo>
                  <a:lnTo>
                    <a:pt x="22" y="338"/>
                  </a:lnTo>
                  <a:lnTo>
                    <a:pt x="38" y="294"/>
                  </a:lnTo>
                  <a:lnTo>
                    <a:pt x="58" y="252"/>
                  </a:lnTo>
                  <a:lnTo>
                    <a:pt x="82" y="212"/>
                  </a:lnTo>
                  <a:lnTo>
                    <a:pt x="110" y="176"/>
                  </a:lnTo>
                  <a:lnTo>
                    <a:pt x="140" y="142"/>
                  </a:lnTo>
                  <a:lnTo>
                    <a:pt x="174" y="110"/>
                  </a:lnTo>
                  <a:lnTo>
                    <a:pt x="212" y="82"/>
                  </a:lnTo>
                  <a:lnTo>
                    <a:pt x="252" y="58"/>
                  </a:lnTo>
                  <a:lnTo>
                    <a:pt x="294" y="38"/>
                  </a:lnTo>
                  <a:lnTo>
                    <a:pt x="338" y="22"/>
                  </a:lnTo>
                  <a:lnTo>
                    <a:pt x="384" y="10"/>
                  </a:lnTo>
                  <a:lnTo>
                    <a:pt x="406" y="6"/>
                  </a:lnTo>
                  <a:lnTo>
                    <a:pt x="430" y="4"/>
                  </a:lnTo>
                  <a:lnTo>
                    <a:pt x="456" y="2"/>
                  </a:lnTo>
                  <a:lnTo>
                    <a:pt x="480" y="0"/>
                  </a:lnTo>
                  <a:lnTo>
                    <a:pt x="480" y="0"/>
                  </a:lnTo>
                  <a:lnTo>
                    <a:pt x="504" y="2"/>
                  </a:lnTo>
                  <a:lnTo>
                    <a:pt x="530" y="4"/>
                  </a:lnTo>
                  <a:lnTo>
                    <a:pt x="554" y="6"/>
                  </a:lnTo>
                  <a:lnTo>
                    <a:pt x="576" y="10"/>
                  </a:lnTo>
                  <a:lnTo>
                    <a:pt x="600" y="16"/>
                  </a:lnTo>
                  <a:lnTo>
                    <a:pt x="622" y="22"/>
                  </a:lnTo>
                  <a:lnTo>
                    <a:pt x="666" y="38"/>
                  </a:lnTo>
                  <a:lnTo>
                    <a:pt x="708" y="60"/>
                  </a:lnTo>
                  <a:lnTo>
                    <a:pt x="748" y="84"/>
                  </a:lnTo>
                  <a:lnTo>
                    <a:pt x="788" y="112"/>
                  </a:lnTo>
                  <a:lnTo>
                    <a:pt x="828" y="142"/>
                  </a:lnTo>
                  <a:lnTo>
                    <a:pt x="868" y="176"/>
                  </a:lnTo>
                  <a:lnTo>
                    <a:pt x="908" y="212"/>
                  </a:lnTo>
                  <a:lnTo>
                    <a:pt x="948" y="252"/>
                  </a:lnTo>
                  <a:lnTo>
                    <a:pt x="988" y="292"/>
                  </a:lnTo>
                  <a:lnTo>
                    <a:pt x="1072" y="380"/>
                  </a:lnTo>
                  <a:lnTo>
                    <a:pt x="1160" y="472"/>
                  </a:lnTo>
                  <a:lnTo>
                    <a:pt x="1160" y="472"/>
                  </a:lnTo>
                  <a:lnTo>
                    <a:pt x="1200" y="512"/>
                  </a:lnTo>
                  <a:lnTo>
                    <a:pt x="1240" y="556"/>
                  </a:lnTo>
                  <a:lnTo>
                    <a:pt x="1316" y="640"/>
                  </a:lnTo>
                  <a:lnTo>
                    <a:pt x="1394" y="722"/>
                  </a:lnTo>
                  <a:lnTo>
                    <a:pt x="1432" y="762"/>
                  </a:lnTo>
                  <a:lnTo>
                    <a:pt x="1472" y="798"/>
                  </a:lnTo>
                  <a:lnTo>
                    <a:pt x="1512" y="832"/>
                  </a:lnTo>
                  <a:lnTo>
                    <a:pt x="1554" y="864"/>
                  </a:lnTo>
                  <a:lnTo>
                    <a:pt x="1596" y="892"/>
                  </a:lnTo>
                  <a:lnTo>
                    <a:pt x="1642" y="914"/>
                  </a:lnTo>
                  <a:lnTo>
                    <a:pt x="1664" y="926"/>
                  </a:lnTo>
                  <a:lnTo>
                    <a:pt x="1688" y="934"/>
                  </a:lnTo>
                  <a:lnTo>
                    <a:pt x="1712" y="942"/>
                  </a:lnTo>
                  <a:lnTo>
                    <a:pt x="1736" y="948"/>
                  </a:lnTo>
                  <a:lnTo>
                    <a:pt x="1762" y="954"/>
                  </a:lnTo>
                  <a:lnTo>
                    <a:pt x="1786" y="958"/>
                  </a:lnTo>
                  <a:lnTo>
                    <a:pt x="1814" y="960"/>
                  </a:lnTo>
                  <a:lnTo>
                    <a:pt x="1840" y="960"/>
                  </a:lnTo>
                  <a:lnTo>
                    <a:pt x="1840" y="960"/>
                  </a:lnTo>
                  <a:lnTo>
                    <a:pt x="1866" y="960"/>
                  </a:lnTo>
                  <a:lnTo>
                    <a:pt x="1890" y="958"/>
                  </a:lnTo>
                  <a:lnTo>
                    <a:pt x="1916" y="954"/>
                  </a:lnTo>
                  <a:lnTo>
                    <a:pt x="1940" y="950"/>
                  </a:lnTo>
                  <a:lnTo>
                    <a:pt x="1964" y="946"/>
                  </a:lnTo>
                  <a:lnTo>
                    <a:pt x="1986" y="938"/>
                  </a:lnTo>
                  <a:lnTo>
                    <a:pt x="2030" y="922"/>
                  </a:lnTo>
                  <a:lnTo>
                    <a:pt x="2074" y="902"/>
                  </a:lnTo>
                  <a:lnTo>
                    <a:pt x="2112" y="878"/>
                  </a:lnTo>
                  <a:lnTo>
                    <a:pt x="2150" y="850"/>
                  </a:lnTo>
                  <a:lnTo>
                    <a:pt x="2184" y="820"/>
                  </a:lnTo>
                  <a:lnTo>
                    <a:pt x="2214" y="786"/>
                  </a:lnTo>
                  <a:lnTo>
                    <a:pt x="2240" y="748"/>
                  </a:lnTo>
                  <a:lnTo>
                    <a:pt x="2264" y="710"/>
                  </a:lnTo>
                  <a:lnTo>
                    <a:pt x="2284" y="668"/>
                  </a:lnTo>
                  <a:lnTo>
                    <a:pt x="2300" y="624"/>
                  </a:lnTo>
                  <a:lnTo>
                    <a:pt x="2310" y="578"/>
                  </a:lnTo>
                  <a:lnTo>
                    <a:pt x="2318" y="530"/>
                  </a:lnTo>
                  <a:lnTo>
                    <a:pt x="2320" y="506"/>
                  </a:lnTo>
                  <a:lnTo>
                    <a:pt x="2320" y="480"/>
                  </a:lnTo>
                  <a:lnTo>
                    <a:pt x="2320" y="480"/>
                  </a:lnTo>
                  <a:lnTo>
                    <a:pt x="2320" y="456"/>
                  </a:lnTo>
                  <a:lnTo>
                    <a:pt x="2318" y="432"/>
                  </a:lnTo>
                  <a:lnTo>
                    <a:pt x="2314" y="408"/>
                  </a:lnTo>
                  <a:lnTo>
                    <a:pt x="2310" y="384"/>
                  </a:lnTo>
                  <a:lnTo>
                    <a:pt x="2298" y="338"/>
                  </a:lnTo>
                  <a:lnTo>
                    <a:pt x="2282" y="294"/>
                  </a:lnTo>
                  <a:lnTo>
                    <a:pt x="2262" y="252"/>
                  </a:lnTo>
                  <a:lnTo>
                    <a:pt x="2238" y="212"/>
                  </a:lnTo>
                  <a:lnTo>
                    <a:pt x="2210" y="176"/>
                  </a:lnTo>
                  <a:lnTo>
                    <a:pt x="2180" y="142"/>
                  </a:lnTo>
                  <a:lnTo>
                    <a:pt x="2146" y="110"/>
                  </a:lnTo>
                  <a:lnTo>
                    <a:pt x="2108" y="82"/>
                  </a:lnTo>
                  <a:lnTo>
                    <a:pt x="2068" y="58"/>
                  </a:lnTo>
                  <a:lnTo>
                    <a:pt x="2026" y="38"/>
                  </a:lnTo>
                  <a:lnTo>
                    <a:pt x="1982" y="22"/>
                  </a:lnTo>
                  <a:lnTo>
                    <a:pt x="1936" y="10"/>
                  </a:lnTo>
                  <a:lnTo>
                    <a:pt x="1914" y="6"/>
                  </a:lnTo>
                  <a:lnTo>
                    <a:pt x="1890" y="4"/>
                  </a:lnTo>
                  <a:lnTo>
                    <a:pt x="1864" y="2"/>
                  </a:lnTo>
                  <a:lnTo>
                    <a:pt x="1840" y="0"/>
                  </a:lnTo>
                  <a:lnTo>
                    <a:pt x="1840" y="0"/>
                  </a:lnTo>
                  <a:lnTo>
                    <a:pt x="1792" y="2"/>
                  </a:lnTo>
                  <a:lnTo>
                    <a:pt x="1746" y="10"/>
                  </a:lnTo>
                  <a:lnTo>
                    <a:pt x="1702" y="20"/>
                  </a:lnTo>
                  <a:lnTo>
                    <a:pt x="1662" y="36"/>
                  </a:lnTo>
                  <a:lnTo>
                    <a:pt x="1620" y="56"/>
                  </a:lnTo>
                  <a:lnTo>
                    <a:pt x="1582" y="78"/>
                  </a:lnTo>
                  <a:lnTo>
                    <a:pt x="1542" y="104"/>
                  </a:lnTo>
                  <a:lnTo>
                    <a:pt x="1504" y="134"/>
                  </a:lnTo>
                  <a:lnTo>
                    <a:pt x="1466" y="168"/>
                  </a:lnTo>
                  <a:lnTo>
                    <a:pt x="1426" y="204"/>
                  </a:lnTo>
                  <a:lnTo>
                    <a:pt x="1346" y="286"/>
                  </a:lnTo>
                  <a:lnTo>
                    <a:pt x="1260" y="376"/>
                  </a:lnTo>
                  <a:lnTo>
                    <a:pt x="1162" y="476"/>
                  </a:lnTo>
                  <a:lnTo>
                    <a:pt x="1162" y="476"/>
                  </a:lnTo>
                  <a:lnTo>
                    <a:pt x="1074" y="570"/>
                  </a:lnTo>
                  <a:lnTo>
                    <a:pt x="990" y="660"/>
                  </a:lnTo>
                  <a:lnTo>
                    <a:pt x="910" y="742"/>
                  </a:lnTo>
                  <a:lnTo>
                    <a:pt x="872" y="780"/>
                  </a:lnTo>
                  <a:lnTo>
                    <a:pt x="832" y="814"/>
                  </a:lnTo>
                  <a:lnTo>
                    <a:pt x="794" y="846"/>
                  </a:lnTo>
                  <a:lnTo>
                    <a:pt x="754" y="874"/>
                  </a:lnTo>
                  <a:lnTo>
                    <a:pt x="712" y="900"/>
                  </a:lnTo>
                  <a:lnTo>
                    <a:pt x="670" y="920"/>
                  </a:lnTo>
                  <a:lnTo>
                    <a:pt x="626" y="938"/>
                  </a:lnTo>
                  <a:lnTo>
                    <a:pt x="602" y="944"/>
                  </a:lnTo>
                  <a:lnTo>
                    <a:pt x="580" y="950"/>
                  </a:lnTo>
                  <a:lnTo>
                    <a:pt x="556" y="954"/>
                  </a:lnTo>
                  <a:lnTo>
                    <a:pt x="532" y="958"/>
                  </a:lnTo>
                  <a:lnTo>
                    <a:pt x="506" y="960"/>
                  </a:lnTo>
                  <a:lnTo>
                    <a:pt x="480" y="960"/>
                  </a:lnTo>
                  <a:lnTo>
                    <a:pt x="480" y="960"/>
                  </a:lnTo>
                  <a:close/>
                </a:path>
              </a:pathLst>
            </a:custGeom>
            <a:solidFill>
              <a:sysClr val="window" lastClr="FFFFFF"/>
            </a:solidFill>
            <a:ln w="25400">
              <a:solidFill>
                <a:srgbClr val="B2B2B2"/>
              </a:solidFill>
              <a:prstDash val="solid"/>
              <a:round/>
              <a:headEnd/>
              <a:tailEnd/>
            </a:ln>
            <a:extLst>
              <a:ext uri="{909E8E84-426E-40dd-AFC4-6F175D3DCCD1}"/>
            </a:extLst>
          </p:spPr>
          <p:txBody>
            <a:bodyPr/>
            <a:lstStyle/>
            <a:p>
              <a:pPr eaLnBrk="0" fontAlgn="auto" hangingPunct="0">
                <a:spcBef>
                  <a:spcPts val="0"/>
                </a:spcBef>
                <a:spcAft>
                  <a:spcPts val="0"/>
                </a:spcAft>
                <a:defRPr/>
              </a:pPr>
              <a:endParaRPr lang="ja-JP" altLang="en-US" sz="1000" kern="0">
                <a:solidFill>
                  <a:sysClr val="windowText" lastClr="000000"/>
                </a:solidFill>
                <a:ea typeface="Meiryo UI"/>
                <a:cs typeface="Meiryo UI"/>
              </a:endParaRPr>
            </a:p>
          </p:txBody>
        </p:sp>
        <p:sp>
          <p:nvSpPr>
            <p:cNvPr id="11" name="Oval 28">
              <a:extLst>
                <a:ext uri="{FF2B5EF4-FFF2-40B4-BE49-F238E27FC236}">
                  <a16:creationId xmlns:a16="http://schemas.microsoft.com/office/drawing/2014/main" id="{E84AE066-14A8-45B4-A080-524E8E57A9DC}"/>
                </a:ext>
              </a:extLst>
            </p:cNvPr>
            <p:cNvSpPr/>
            <p:nvPr/>
          </p:nvSpPr>
          <p:spPr bwMode="auto">
            <a:xfrm>
              <a:off x="2065901" y="1455666"/>
              <a:ext cx="1354099" cy="1354099"/>
            </a:xfrm>
            <a:prstGeom prst="ellipse">
              <a:avLst/>
            </a:prstGeom>
            <a:gradFill flip="none" rotWithShape="1">
              <a:gsLst>
                <a:gs pos="0">
                  <a:schemeClr val="bg2">
                    <a:lumMod val="75000"/>
                  </a:schemeClr>
                </a:gs>
                <a:gs pos="100000">
                  <a:schemeClr val="bg2">
                    <a:lumMod val="25000"/>
                  </a:schemeClr>
                </a:gs>
              </a:gsLst>
              <a:lin ang="5400000" scaled="1"/>
              <a:tileRect/>
            </a:gradFill>
            <a:ln w="9525" cap="flat" cmpd="sng" algn="ctr">
              <a:noFill/>
              <a:prstDash val="solid"/>
              <a:round/>
              <a:headEnd type="none" w="med" len="med"/>
              <a:tailEnd type="none" w="med" len="med"/>
            </a:ln>
            <a:effectLst/>
          </p:spPr>
          <p:txBody>
            <a:bodyPr wrap="none" lIns="0" tIns="0" rIns="0" bIns="0" anchor="ctr"/>
            <a:lstStyle/>
            <a:p>
              <a:pPr algn="ctr">
                <a:lnSpc>
                  <a:spcPct val="90000"/>
                </a:lnSpc>
                <a:defRPr/>
              </a:pPr>
              <a:r>
                <a:rPr lang="ja-JP" altLang="en-US" sz="1400" dirty="0">
                  <a:solidFill>
                    <a:schemeClr val="bg1"/>
                  </a:solidFill>
                </a:rPr>
                <a:t>業界を取り巻く</a:t>
              </a:r>
              <a:endParaRPr lang="en-US" altLang="ja-JP" sz="1400" dirty="0">
                <a:solidFill>
                  <a:schemeClr val="bg1"/>
                </a:solidFill>
              </a:endParaRPr>
            </a:p>
            <a:p>
              <a:pPr algn="ctr">
                <a:lnSpc>
                  <a:spcPct val="90000"/>
                </a:lnSpc>
                <a:defRPr/>
              </a:pPr>
              <a:r>
                <a:rPr lang="ja-JP" altLang="en-US" sz="1400" dirty="0">
                  <a:solidFill>
                    <a:schemeClr val="bg1"/>
                  </a:solidFill>
                </a:rPr>
                <a:t>環境</a:t>
              </a:r>
            </a:p>
          </p:txBody>
        </p:sp>
        <p:sp>
          <p:nvSpPr>
            <p:cNvPr id="13" name="Oval 46">
              <a:extLst>
                <a:ext uri="{FF2B5EF4-FFF2-40B4-BE49-F238E27FC236}">
                  <a16:creationId xmlns:a16="http://schemas.microsoft.com/office/drawing/2014/main" id="{865EEFA8-E931-4A63-84D0-77413FA73178}"/>
                </a:ext>
              </a:extLst>
            </p:cNvPr>
            <p:cNvSpPr/>
            <p:nvPr/>
          </p:nvSpPr>
          <p:spPr bwMode="auto">
            <a:xfrm>
              <a:off x="4356000" y="1455666"/>
              <a:ext cx="1354099" cy="1354099"/>
            </a:xfrm>
            <a:prstGeom prst="ellipse">
              <a:avLst/>
            </a:prstGeom>
            <a:gradFill flip="none" rotWithShape="1">
              <a:gsLst>
                <a:gs pos="0">
                  <a:schemeClr val="bg2">
                    <a:lumMod val="25000"/>
                  </a:schemeClr>
                </a:gs>
                <a:gs pos="100000">
                  <a:schemeClr val="bg2">
                    <a:lumMod val="75000"/>
                  </a:schemeClr>
                </a:gs>
              </a:gsLst>
              <a:lin ang="5400000" scaled="1"/>
              <a:tileRect/>
            </a:gradFill>
            <a:ln w="9525" cap="flat" cmpd="sng" algn="ctr">
              <a:noFill/>
              <a:prstDash val="solid"/>
              <a:round/>
              <a:headEnd type="none" w="med" len="med"/>
              <a:tailEnd type="none" w="med" len="med"/>
            </a:ln>
            <a:effectLst/>
          </p:spPr>
          <p:txBody>
            <a:bodyPr wrap="none" lIns="0" tIns="0" rIns="0" bIns="0" anchor="ctr"/>
            <a:lstStyle/>
            <a:p>
              <a:pPr algn="ctr">
                <a:lnSpc>
                  <a:spcPct val="90000"/>
                </a:lnSpc>
                <a:defRPr/>
              </a:pPr>
              <a:r>
                <a:rPr lang="ja-JP" altLang="en-US" sz="1400" dirty="0">
                  <a:solidFill>
                    <a:schemeClr val="bg1"/>
                  </a:solidFill>
                </a:rPr>
                <a:t>弊社の状況</a:t>
              </a:r>
            </a:p>
          </p:txBody>
        </p:sp>
      </p:grpSp>
      <p:sp>
        <p:nvSpPr>
          <p:cNvPr id="5" name="正方形/長方形 4">
            <a:extLst>
              <a:ext uri="{FF2B5EF4-FFF2-40B4-BE49-F238E27FC236}">
                <a16:creationId xmlns:a16="http://schemas.microsoft.com/office/drawing/2014/main" id="{43DB8F44-22AF-46B7-9081-1A164CED9132}"/>
              </a:ext>
            </a:extLst>
          </p:cNvPr>
          <p:cNvSpPr/>
          <p:nvPr/>
        </p:nvSpPr>
        <p:spPr>
          <a:xfrm>
            <a:off x="108000" y="1097852"/>
            <a:ext cx="2664000" cy="1000274"/>
          </a:xfrm>
          <a:prstGeom prst="rect">
            <a:avLst/>
          </a:prstGeom>
        </p:spPr>
        <p:txBody>
          <a:bodyPr wrap="square" lIns="0" rIns="0">
            <a:spAutoFit/>
          </a:bodyPr>
          <a:lstStyle/>
          <a:p>
            <a:pPr marL="142875" indent="-142875" defTabSz="914400">
              <a:lnSpc>
                <a:spcPct val="90000"/>
              </a:lnSpc>
              <a:spcAft>
                <a:spcPts val="300"/>
              </a:spcAft>
              <a:buClr>
                <a:srgbClr val="CCECFF"/>
              </a:buClr>
              <a:buFont typeface="Wingdings" charset="2"/>
              <a:buChar char="l"/>
              <a:defRPr/>
            </a:pPr>
            <a:r>
              <a:rPr lang="ja-JP" altLang="en-US" sz="1200" dirty="0"/>
              <a:t>市場変化→中国・インドの高成長継続、</a:t>
            </a:r>
            <a:br>
              <a:rPr lang="en-US" altLang="ja-JP" sz="1200" dirty="0"/>
            </a:br>
            <a:r>
              <a:rPr lang="ja-JP" altLang="en-US" sz="1200" dirty="0"/>
              <a:t>米国の失業率の高まり、欧州の経済停滞</a:t>
            </a:r>
          </a:p>
          <a:p>
            <a:pPr marL="142875" indent="-142875" defTabSz="914400">
              <a:lnSpc>
                <a:spcPct val="90000"/>
              </a:lnSpc>
              <a:spcAft>
                <a:spcPts val="300"/>
              </a:spcAft>
              <a:buClr>
                <a:srgbClr val="CCECFF"/>
              </a:buClr>
              <a:buFont typeface="Wingdings" charset="2"/>
              <a:buChar char="l"/>
              <a:defRPr/>
            </a:pPr>
            <a:r>
              <a:rPr lang="ja-JP" altLang="en-US" sz="1200" dirty="0"/>
              <a:t>お客様の変化→顧客ニーズの細分化</a:t>
            </a:r>
          </a:p>
          <a:p>
            <a:pPr marL="142875" indent="-142875" defTabSz="914400">
              <a:lnSpc>
                <a:spcPct val="90000"/>
              </a:lnSpc>
              <a:spcAft>
                <a:spcPts val="300"/>
              </a:spcAft>
              <a:buClr>
                <a:srgbClr val="CCECFF"/>
              </a:buClr>
              <a:buFont typeface="Wingdings" charset="2"/>
              <a:buChar char="l"/>
              <a:defRPr/>
            </a:pPr>
            <a:r>
              <a:rPr lang="ja-JP" altLang="en-US" sz="1200" dirty="0"/>
              <a:t>経済→低価格競争、先進国から新興国へのマーケットシフト</a:t>
            </a:r>
          </a:p>
        </p:txBody>
      </p:sp>
      <p:sp>
        <p:nvSpPr>
          <p:cNvPr id="18" name="正方形/長方形 17">
            <a:extLst>
              <a:ext uri="{FF2B5EF4-FFF2-40B4-BE49-F238E27FC236}">
                <a16:creationId xmlns:a16="http://schemas.microsoft.com/office/drawing/2014/main" id="{C04E1512-CA5B-41D9-8133-389C6149E270}"/>
              </a:ext>
            </a:extLst>
          </p:cNvPr>
          <p:cNvSpPr/>
          <p:nvPr/>
        </p:nvSpPr>
        <p:spPr>
          <a:xfrm>
            <a:off x="6114499" y="1014753"/>
            <a:ext cx="2633501" cy="1166473"/>
          </a:xfrm>
          <a:prstGeom prst="rect">
            <a:avLst/>
          </a:prstGeom>
        </p:spPr>
        <p:txBody>
          <a:bodyPr wrap="square" lIns="0" rIns="0">
            <a:spAutoFit/>
          </a:bodyPr>
          <a:lstStyle/>
          <a:p>
            <a:pPr marL="142875" indent="-142875" defTabSz="914400">
              <a:lnSpc>
                <a:spcPct val="90000"/>
              </a:lnSpc>
              <a:spcAft>
                <a:spcPts val="300"/>
              </a:spcAft>
              <a:buClr>
                <a:srgbClr val="CCECFF"/>
              </a:buClr>
              <a:buFont typeface="Wingdings" charset="2"/>
              <a:buChar char="l"/>
              <a:defRPr/>
            </a:pPr>
            <a:r>
              <a:rPr lang="ja-JP" altLang="en-US" sz="1200" dirty="0"/>
              <a:t>急激に続く円高、長期経済低迷にによる減収傾向</a:t>
            </a:r>
          </a:p>
          <a:p>
            <a:pPr marL="142875" indent="-142875" defTabSz="914400">
              <a:lnSpc>
                <a:spcPct val="90000"/>
              </a:lnSpc>
              <a:spcAft>
                <a:spcPts val="300"/>
              </a:spcAft>
              <a:buClr>
                <a:srgbClr val="CCECFF"/>
              </a:buClr>
              <a:buFont typeface="Wingdings" charset="2"/>
              <a:buChar char="l"/>
              <a:defRPr/>
            </a:pPr>
            <a:r>
              <a:rPr lang="ja-JP" altLang="en-US" sz="1200" dirty="0"/>
              <a:t>驚異的な技術革新の進歩と新しいテクノロジーへの乗り遅れで、ビジネスが立ち行かなくなるという危機感</a:t>
            </a:r>
          </a:p>
          <a:p>
            <a:pPr marL="142875" indent="-142875" defTabSz="914400">
              <a:lnSpc>
                <a:spcPct val="90000"/>
              </a:lnSpc>
              <a:spcAft>
                <a:spcPts val="300"/>
              </a:spcAft>
              <a:buClr>
                <a:srgbClr val="CCECFF"/>
              </a:buClr>
              <a:buFont typeface="Wingdings" charset="2"/>
              <a:buChar char="l"/>
              <a:defRPr/>
            </a:pPr>
            <a:r>
              <a:rPr lang="ja-JP" altLang="en-US" sz="1200" dirty="0"/>
              <a:t>戦略的事業の展開はは黒字の堅調傾向</a:t>
            </a:r>
          </a:p>
        </p:txBody>
      </p:sp>
      <p:graphicFrame>
        <p:nvGraphicFramePr>
          <p:cNvPr id="19" name="グラフ 18">
            <a:extLst>
              <a:ext uri="{FF2B5EF4-FFF2-40B4-BE49-F238E27FC236}">
                <a16:creationId xmlns:a16="http://schemas.microsoft.com/office/drawing/2014/main" id="{3449AE04-310D-49E1-B95E-BB9032406908}"/>
              </a:ext>
            </a:extLst>
          </p:cNvPr>
          <p:cNvGraphicFramePr>
            <a:graphicFrameLocks noChangeAspect="1"/>
          </p:cNvGraphicFramePr>
          <p:nvPr/>
        </p:nvGraphicFramePr>
        <p:xfrm>
          <a:off x="2412000" y="2620734"/>
          <a:ext cx="5184000" cy="345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表 20">
            <a:extLst>
              <a:ext uri="{FF2B5EF4-FFF2-40B4-BE49-F238E27FC236}">
                <a16:creationId xmlns:a16="http://schemas.microsoft.com/office/drawing/2014/main" id="{2C462D49-8AE7-4436-B698-973B2AAE842C}"/>
              </a:ext>
            </a:extLst>
          </p:cNvPr>
          <p:cNvGraphicFramePr>
            <a:graphicFrameLocks noGrp="1"/>
          </p:cNvGraphicFramePr>
          <p:nvPr/>
        </p:nvGraphicFramePr>
        <p:xfrm>
          <a:off x="3387382" y="4129266"/>
          <a:ext cx="468000" cy="396000"/>
        </p:xfrm>
        <a:graphic>
          <a:graphicData uri="http://schemas.openxmlformats.org/drawingml/2006/table">
            <a:tbl>
              <a:tblPr firstRow="1" bandRow="1">
                <a:tableStyleId>{5C22544A-7EE6-4342-B048-85BDC9FD1C3A}</a:tableStyleId>
              </a:tblPr>
              <a:tblGrid>
                <a:gridCol w="468000">
                  <a:extLst>
                    <a:ext uri="{9D8B030D-6E8A-4147-A177-3AD203B41FA5}">
                      <a16:colId xmlns:a16="http://schemas.microsoft.com/office/drawing/2014/main" val="4074538820"/>
                    </a:ext>
                  </a:extLst>
                </a:gridCol>
              </a:tblGrid>
              <a:tr h="108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extLst>
                  <a:ext uri="{0D108BD9-81ED-4DB2-BD59-A6C34878D82A}">
                    <a16:rowId xmlns:a16="http://schemas.microsoft.com/office/drawing/2014/main" val="998946308"/>
                  </a:ext>
                </a:extLst>
              </a:tr>
              <a:tr h="36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729416"/>
                  </a:ext>
                </a:extLst>
              </a:tr>
              <a:tr h="108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extLst>
                  <a:ext uri="{0D108BD9-81ED-4DB2-BD59-A6C34878D82A}">
                    <a16:rowId xmlns:a16="http://schemas.microsoft.com/office/drawing/2014/main" val="2628036785"/>
                  </a:ext>
                </a:extLst>
              </a:tr>
              <a:tr h="36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3501443"/>
                  </a:ext>
                </a:extLst>
              </a:tr>
              <a:tr h="108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510523618"/>
                  </a:ext>
                </a:extLst>
              </a:tr>
            </a:tbl>
          </a:graphicData>
        </a:graphic>
      </p:graphicFrame>
      <p:sp>
        <p:nvSpPr>
          <p:cNvPr id="20" name="Rounded Rectangle 1">
            <a:extLst>
              <a:ext uri="{FF2B5EF4-FFF2-40B4-BE49-F238E27FC236}">
                <a16:creationId xmlns:a16="http://schemas.microsoft.com/office/drawing/2014/main" id="{2FF615B0-F927-4AE1-9E7E-EABD4FAEDB4D}"/>
              </a:ext>
            </a:extLst>
          </p:cNvPr>
          <p:cNvSpPr>
            <a:spLocks noChangeArrowheads="1"/>
          </p:cNvSpPr>
          <p:nvPr/>
        </p:nvSpPr>
        <p:spPr bwMode="auto">
          <a:xfrm>
            <a:off x="3690663" y="3951556"/>
            <a:ext cx="1728000" cy="792000"/>
          </a:xfrm>
          <a:prstGeom prst="roundRect">
            <a:avLst>
              <a:gd name="adj" fmla="val 50000"/>
            </a:avLst>
          </a:prstGeom>
          <a:solidFill>
            <a:schemeClr val="bg1"/>
          </a:solidFill>
          <a:ln w="28575" algn="ctr">
            <a:solidFill>
              <a:srgbClr val="3399FF"/>
            </a:solidFill>
            <a:round/>
            <a:headEnd/>
            <a:tailEnd/>
          </a:ln>
          <a:effectLst/>
        </p:spPr>
        <p:txBody>
          <a:bodyPr wrap="none" lIns="0" tIns="46800" rIns="0" bIns="46800" anchor="ctr"/>
          <a:lstStyle/>
          <a:p>
            <a:pPr algn="ctr">
              <a:lnSpc>
                <a:spcPct val="90000"/>
              </a:lnSpc>
              <a:tabLst>
                <a:tab pos="749300" algn="l"/>
              </a:tabLst>
            </a:pPr>
            <a:r>
              <a:rPr lang="ja-JP" altLang="en-US" b="1" dirty="0">
                <a:solidFill>
                  <a:schemeClr val="bg1">
                    <a:lumMod val="50000"/>
                  </a:schemeClr>
                </a:solidFill>
              </a:rPr>
              <a:t>中長期計画</a:t>
            </a:r>
          </a:p>
        </p:txBody>
      </p:sp>
      <p:sp>
        <p:nvSpPr>
          <p:cNvPr id="22" name="Rectangle 3">
            <a:extLst>
              <a:ext uri="{FF2B5EF4-FFF2-40B4-BE49-F238E27FC236}">
                <a16:creationId xmlns:a16="http://schemas.microsoft.com/office/drawing/2014/main" id="{AC1BFC9D-A2AE-4149-B69E-00E560F1C437}"/>
              </a:ext>
            </a:extLst>
          </p:cNvPr>
          <p:cNvSpPr>
            <a:spLocks noChangeArrowheads="1"/>
          </p:cNvSpPr>
          <p:nvPr/>
        </p:nvSpPr>
        <p:spPr bwMode="auto">
          <a:xfrm>
            <a:off x="6336000" y="2690571"/>
            <a:ext cx="3132000" cy="792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1800" b="1" dirty="0">
                <a:solidFill>
                  <a:srgbClr val="011893"/>
                </a:solidFill>
                <a:latin typeface="+mn-lt"/>
                <a:ea typeface="+mn-ea"/>
              </a:rPr>
              <a:t>フォーカス事業の転換</a:t>
            </a:r>
            <a:endParaRPr lang="en-US" altLang="ja-JP" sz="1400" b="1" dirty="0">
              <a:solidFill>
                <a:srgbClr val="011893"/>
              </a:solidFill>
              <a:latin typeface="+mn-lt"/>
              <a:ea typeface="+mn-ea"/>
            </a:endParaRPr>
          </a:p>
          <a:p>
            <a:pPr marL="0" indent="0" eaLnBrk="1" hangingPunct="1">
              <a:lnSpc>
                <a:spcPct val="90000"/>
              </a:lnSpc>
              <a:spcAft>
                <a:spcPts val="600"/>
              </a:spcAft>
              <a:buClr>
                <a:srgbClr val="011893"/>
              </a:buClr>
            </a:pPr>
            <a:r>
              <a:rPr lang="ja-JP" altLang="en-US" dirty="0">
                <a:solidFill>
                  <a:srgbClr val="020102"/>
                </a:solidFill>
                <a:latin typeface="+mn-lt"/>
                <a:ea typeface="+mn-ea"/>
              </a:rPr>
              <a:t>競争力を持つ</a:t>
            </a:r>
            <a:br>
              <a:rPr lang="en-US" altLang="ja-JP" dirty="0">
                <a:solidFill>
                  <a:srgbClr val="020102"/>
                </a:solidFill>
                <a:latin typeface="+mn-lt"/>
                <a:ea typeface="+mn-ea"/>
              </a:rPr>
            </a:br>
            <a:r>
              <a:rPr lang="ja-JP" altLang="en-US" dirty="0">
                <a:solidFill>
                  <a:srgbClr val="020102"/>
                </a:solidFill>
                <a:latin typeface="+mn-lt"/>
                <a:ea typeface="+mn-ea"/>
              </a:rPr>
              <a:t>戦略的フォーカス事業の構造転換</a:t>
            </a:r>
          </a:p>
        </p:txBody>
      </p:sp>
      <p:sp>
        <p:nvSpPr>
          <p:cNvPr id="25" name="Rectangle 3">
            <a:extLst>
              <a:ext uri="{FF2B5EF4-FFF2-40B4-BE49-F238E27FC236}">
                <a16:creationId xmlns:a16="http://schemas.microsoft.com/office/drawing/2014/main" id="{6AFC8785-635A-4ED2-9FAE-F9A576CE111D}"/>
              </a:ext>
            </a:extLst>
          </p:cNvPr>
          <p:cNvSpPr>
            <a:spLocks noChangeArrowheads="1"/>
          </p:cNvSpPr>
          <p:nvPr/>
        </p:nvSpPr>
        <p:spPr bwMode="auto">
          <a:xfrm>
            <a:off x="6718343" y="3888291"/>
            <a:ext cx="2448000" cy="792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zh-TW" altLang="en-US" sz="1800" b="1" dirty="0">
                <a:solidFill>
                  <a:schemeClr val="bg2">
                    <a:lumMod val="50000"/>
                  </a:schemeClr>
                </a:solidFill>
                <a:latin typeface="+mn-lt"/>
                <a:ea typeface="+mn-ea"/>
              </a:rPr>
              <a:t>事業構造改革</a:t>
            </a:r>
            <a:endParaRPr lang="en-US" altLang="ja-JP" sz="1400" b="1" dirty="0">
              <a:solidFill>
                <a:schemeClr val="bg2">
                  <a:lumMod val="50000"/>
                </a:schemeClr>
              </a:solidFill>
              <a:latin typeface="+mn-lt"/>
              <a:ea typeface="+mn-ea"/>
            </a:endParaRPr>
          </a:p>
          <a:p>
            <a:pPr marL="0" indent="0" eaLnBrk="1" hangingPunct="1">
              <a:lnSpc>
                <a:spcPct val="90000"/>
              </a:lnSpc>
              <a:spcAft>
                <a:spcPts val="600"/>
              </a:spcAft>
              <a:buClr>
                <a:srgbClr val="011893"/>
              </a:buClr>
            </a:pPr>
            <a:r>
              <a:rPr lang="ja-JP" altLang="en-US" dirty="0">
                <a:solidFill>
                  <a:srgbClr val="020102"/>
                </a:solidFill>
                <a:latin typeface="+mn-lt"/>
                <a:ea typeface="+mn-ea"/>
              </a:rPr>
              <a:t>景気変動の影響を受けにくい</a:t>
            </a:r>
            <a:br>
              <a:rPr lang="ja-JP" altLang="en-US" dirty="0">
                <a:solidFill>
                  <a:srgbClr val="020102"/>
                </a:solidFill>
                <a:latin typeface="+mn-lt"/>
                <a:ea typeface="+mn-ea"/>
              </a:rPr>
            </a:br>
            <a:r>
              <a:rPr lang="ja-JP" altLang="en-US" dirty="0">
                <a:solidFill>
                  <a:srgbClr val="020102"/>
                </a:solidFill>
                <a:latin typeface="+mn-lt"/>
                <a:ea typeface="+mn-ea"/>
              </a:rPr>
              <a:t>安定した収益健全性の確立</a:t>
            </a:r>
          </a:p>
        </p:txBody>
      </p:sp>
      <p:sp>
        <p:nvSpPr>
          <p:cNvPr id="26" name="Rectangle 3">
            <a:extLst>
              <a:ext uri="{FF2B5EF4-FFF2-40B4-BE49-F238E27FC236}">
                <a16:creationId xmlns:a16="http://schemas.microsoft.com/office/drawing/2014/main" id="{457A02B1-21FD-4BAE-A534-E0ED28D20D67}"/>
              </a:ext>
            </a:extLst>
          </p:cNvPr>
          <p:cNvSpPr>
            <a:spLocks noChangeArrowheads="1"/>
          </p:cNvSpPr>
          <p:nvPr/>
        </p:nvSpPr>
        <p:spPr bwMode="auto">
          <a:xfrm>
            <a:off x="6336000" y="5226463"/>
            <a:ext cx="3132000" cy="792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zh-TW" altLang="en-US" sz="1800" b="1" dirty="0">
                <a:solidFill>
                  <a:schemeClr val="bg2">
                    <a:lumMod val="75000"/>
                  </a:schemeClr>
                </a:solidFill>
                <a:latin typeface="+mn-lt"/>
                <a:ea typeface="+mn-ea"/>
              </a:rPr>
              <a:t>環境配慮型経営</a:t>
            </a:r>
            <a:endParaRPr lang="en-US" altLang="ja-JP" sz="1400" b="1" dirty="0">
              <a:solidFill>
                <a:schemeClr val="bg2">
                  <a:lumMod val="75000"/>
                </a:schemeClr>
              </a:solidFill>
              <a:latin typeface="+mn-lt"/>
              <a:ea typeface="+mn-ea"/>
            </a:endParaRPr>
          </a:p>
          <a:p>
            <a:pPr marL="0" indent="0" eaLnBrk="1" hangingPunct="1">
              <a:lnSpc>
                <a:spcPct val="90000"/>
              </a:lnSpc>
              <a:spcAft>
                <a:spcPts val="600"/>
              </a:spcAft>
              <a:buClr>
                <a:srgbClr val="011893"/>
              </a:buClr>
            </a:pPr>
            <a:r>
              <a:rPr lang="ja-JP" altLang="en-US" dirty="0">
                <a:solidFill>
                  <a:srgbClr val="020102"/>
                </a:solidFill>
                <a:latin typeface="+mn-lt"/>
                <a:ea typeface="+mn-ea"/>
              </a:rPr>
              <a:t>環境配慮に貢献するエコカンパニーとしての</a:t>
            </a:r>
            <a:br>
              <a:rPr lang="ja-JP" altLang="en-US" dirty="0">
                <a:solidFill>
                  <a:srgbClr val="020102"/>
                </a:solidFill>
                <a:latin typeface="+mn-lt"/>
                <a:ea typeface="+mn-ea"/>
              </a:rPr>
            </a:br>
            <a:r>
              <a:rPr lang="ja-JP" altLang="en-US" dirty="0">
                <a:solidFill>
                  <a:srgbClr val="020102"/>
                </a:solidFill>
                <a:latin typeface="+mn-lt"/>
                <a:ea typeface="+mn-ea"/>
              </a:rPr>
              <a:t>経営体質への移行</a:t>
            </a:r>
          </a:p>
        </p:txBody>
      </p:sp>
      <p:sp>
        <p:nvSpPr>
          <p:cNvPr id="6" name="テキスト ボックス 5">
            <a:extLst>
              <a:ext uri="{FF2B5EF4-FFF2-40B4-BE49-F238E27FC236}">
                <a16:creationId xmlns:a16="http://schemas.microsoft.com/office/drawing/2014/main" id="{938A13D4-9237-4CD3-AB87-3B78E468ABAF}"/>
              </a:ext>
            </a:extLst>
          </p:cNvPr>
          <p:cNvSpPr txBox="1"/>
          <p:nvPr/>
        </p:nvSpPr>
        <p:spPr>
          <a:xfrm>
            <a:off x="5325356" y="2892986"/>
            <a:ext cx="426967" cy="830997"/>
          </a:xfrm>
          <a:prstGeom prst="rect">
            <a:avLst/>
          </a:prstGeom>
          <a:noFill/>
        </p:spPr>
        <p:txBody>
          <a:bodyPr wrap="none" lIns="36000" rIns="36000" rtlCol="0">
            <a:spAutoFit/>
          </a:bodyPr>
          <a:lstStyle/>
          <a:p>
            <a:pPr algn="l"/>
            <a:r>
              <a:rPr kumimoji="1" lang="en-US" altLang="ja-JP" sz="4800" b="1" dirty="0">
                <a:solidFill>
                  <a:schemeClr val="bg1"/>
                </a:solidFill>
              </a:rPr>
              <a:t>1</a:t>
            </a:r>
            <a:endParaRPr kumimoji="1" lang="ja-JP" altLang="en-US" sz="4800" b="1" dirty="0">
              <a:solidFill>
                <a:schemeClr val="bg1"/>
              </a:solidFill>
            </a:endParaRPr>
          </a:p>
        </p:txBody>
      </p:sp>
      <p:sp>
        <p:nvSpPr>
          <p:cNvPr id="27" name="テキスト ボックス 26">
            <a:extLst>
              <a:ext uri="{FF2B5EF4-FFF2-40B4-BE49-F238E27FC236}">
                <a16:creationId xmlns:a16="http://schemas.microsoft.com/office/drawing/2014/main" id="{3FC4EB2D-E67E-4A1B-A380-553318CE21A3}"/>
              </a:ext>
            </a:extLst>
          </p:cNvPr>
          <p:cNvSpPr txBox="1"/>
          <p:nvPr/>
        </p:nvSpPr>
        <p:spPr>
          <a:xfrm>
            <a:off x="5920023" y="3801245"/>
            <a:ext cx="426967" cy="830997"/>
          </a:xfrm>
          <a:prstGeom prst="rect">
            <a:avLst/>
          </a:prstGeom>
          <a:noFill/>
        </p:spPr>
        <p:txBody>
          <a:bodyPr wrap="none" lIns="36000" rIns="36000" rtlCol="0">
            <a:spAutoFit/>
          </a:bodyPr>
          <a:lstStyle/>
          <a:p>
            <a:pPr algn="l"/>
            <a:r>
              <a:rPr kumimoji="1" lang="en-US" altLang="ja-JP" sz="4800" b="1" dirty="0">
                <a:solidFill>
                  <a:schemeClr val="bg1"/>
                </a:solidFill>
              </a:rPr>
              <a:t>2</a:t>
            </a:r>
            <a:endParaRPr kumimoji="1" lang="ja-JP" altLang="en-US" sz="4800" b="1" dirty="0">
              <a:solidFill>
                <a:schemeClr val="bg1"/>
              </a:solidFill>
            </a:endParaRPr>
          </a:p>
        </p:txBody>
      </p:sp>
      <p:sp>
        <p:nvSpPr>
          <p:cNvPr id="28" name="テキスト ボックス 27">
            <a:extLst>
              <a:ext uri="{FF2B5EF4-FFF2-40B4-BE49-F238E27FC236}">
                <a16:creationId xmlns:a16="http://schemas.microsoft.com/office/drawing/2014/main" id="{BC10268B-D950-4C82-AAB3-786739597EE5}"/>
              </a:ext>
            </a:extLst>
          </p:cNvPr>
          <p:cNvSpPr txBox="1"/>
          <p:nvPr/>
        </p:nvSpPr>
        <p:spPr>
          <a:xfrm>
            <a:off x="5325356" y="4750514"/>
            <a:ext cx="426967" cy="830997"/>
          </a:xfrm>
          <a:prstGeom prst="rect">
            <a:avLst/>
          </a:prstGeom>
          <a:noFill/>
        </p:spPr>
        <p:txBody>
          <a:bodyPr wrap="none" lIns="36000" rIns="36000" rtlCol="0">
            <a:spAutoFit/>
          </a:bodyPr>
          <a:lstStyle/>
          <a:p>
            <a:pPr algn="l"/>
            <a:r>
              <a:rPr kumimoji="1" lang="en-US" altLang="ja-JP" sz="4800" b="1" dirty="0">
                <a:solidFill>
                  <a:schemeClr val="bg1"/>
                </a:solidFill>
              </a:rPr>
              <a:t>3</a:t>
            </a:r>
            <a:endParaRPr kumimoji="1" lang="ja-JP" altLang="en-US" sz="4800" b="1" dirty="0">
              <a:solidFill>
                <a:schemeClr val="bg1"/>
              </a:solidFill>
            </a:endParaRPr>
          </a:p>
        </p:txBody>
      </p:sp>
      <p:sp>
        <p:nvSpPr>
          <p:cNvPr id="7" name="フリーフォーム: 図形 6">
            <a:extLst>
              <a:ext uri="{FF2B5EF4-FFF2-40B4-BE49-F238E27FC236}">
                <a16:creationId xmlns:a16="http://schemas.microsoft.com/office/drawing/2014/main" id="{30D36990-91E4-4476-9301-A11132B3D4D2}"/>
              </a:ext>
            </a:extLst>
          </p:cNvPr>
          <p:cNvSpPr/>
          <p:nvPr/>
        </p:nvSpPr>
        <p:spPr>
          <a:xfrm>
            <a:off x="2434442" y="3303715"/>
            <a:ext cx="961901" cy="933401"/>
          </a:xfrm>
          <a:custGeom>
            <a:avLst/>
            <a:gdLst>
              <a:gd name="connsiteX0" fmla="*/ 2375 w 961901"/>
              <a:gd name="connsiteY0" fmla="*/ 0 h 933401"/>
              <a:gd name="connsiteX1" fmla="*/ 961901 w 961901"/>
              <a:gd name="connsiteY1" fmla="*/ 824148 h 933401"/>
              <a:gd name="connsiteX2" fmla="*/ 961901 w 961901"/>
              <a:gd name="connsiteY2" fmla="*/ 933401 h 933401"/>
              <a:gd name="connsiteX3" fmla="*/ 0 w 961901"/>
              <a:gd name="connsiteY3" fmla="*/ 619892 h 933401"/>
              <a:gd name="connsiteX4" fmla="*/ 2375 w 961901"/>
              <a:gd name="connsiteY4" fmla="*/ 0 h 93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901" h="933401">
                <a:moveTo>
                  <a:pt x="2375" y="0"/>
                </a:moveTo>
                <a:lnTo>
                  <a:pt x="961901" y="824148"/>
                </a:lnTo>
                <a:lnTo>
                  <a:pt x="961901" y="933401"/>
                </a:lnTo>
                <a:lnTo>
                  <a:pt x="0" y="619892"/>
                </a:lnTo>
                <a:cubicBezTo>
                  <a:pt x="792" y="413261"/>
                  <a:pt x="1583" y="206631"/>
                  <a:pt x="2375" y="0"/>
                </a:cubicBezTo>
                <a:close/>
              </a:path>
            </a:pathLst>
          </a:custGeom>
          <a:solidFill>
            <a:schemeClr val="bg2">
              <a:lumMod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8" name="フリーフォーム: 図形 7">
            <a:extLst>
              <a:ext uri="{FF2B5EF4-FFF2-40B4-BE49-F238E27FC236}">
                <a16:creationId xmlns:a16="http://schemas.microsoft.com/office/drawing/2014/main" id="{FD06277E-951E-4B4A-BBA7-64DCD92D6F86}"/>
              </a:ext>
            </a:extLst>
          </p:cNvPr>
          <p:cNvSpPr/>
          <p:nvPr/>
        </p:nvSpPr>
        <p:spPr>
          <a:xfrm>
            <a:off x="2434442" y="4039985"/>
            <a:ext cx="961901" cy="615142"/>
          </a:xfrm>
          <a:custGeom>
            <a:avLst/>
            <a:gdLst>
              <a:gd name="connsiteX0" fmla="*/ 0 w 961901"/>
              <a:gd name="connsiteY0" fmla="*/ 0 h 615142"/>
              <a:gd name="connsiteX1" fmla="*/ 961901 w 961901"/>
              <a:gd name="connsiteY1" fmla="*/ 230382 h 615142"/>
              <a:gd name="connsiteX2" fmla="*/ 961901 w 961901"/>
              <a:gd name="connsiteY2" fmla="*/ 337260 h 615142"/>
              <a:gd name="connsiteX3" fmla="*/ 0 w 961901"/>
              <a:gd name="connsiteY3" fmla="*/ 615142 h 615142"/>
              <a:gd name="connsiteX4" fmla="*/ 0 w 961901"/>
              <a:gd name="connsiteY4" fmla="*/ 0 h 615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901" h="615142">
                <a:moveTo>
                  <a:pt x="0" y="0"/>
                </a:moveTo>
                <a:lnTo>
                  <a:pt x="961901" y="230382"/>
                </a:lnTo>
                <a:lnTo>
                  <a:pt x="961901" y="337260"/>
                </a:lnTo>
                <a:lnTo>
                  <a:pt x="0" y="615142"/>
                </a:lnTo>
                <a:lnTo>
                  <a:pt x="0" y="0"/>
                </a:lnTo>
                <a:close/>
              </a:path>
            </a:pathLst>
          </a:custGeom>
          <a:solidFill>
            <a:schemeClr val="bg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0" name="フリーフォーム: 図形 9">
            <a:extLst>
              <a:ext uri="{FF2B5EF4-FFF2-40B4-BE49-F238E27FC236}">
                <a16:creationId xmlns:a16="http://schemas.microsoft.com/office/drawing/2014/main" id="{4629A837-7D9B-412C-80DA-AB567106BBE5}"/>
              </a:ext>
            </a:extLst>
          </p:cNvPr>
          <p:cNvSpPr/>
          <p:nvPr/>
        </p:nvSpPr>
        <p:spPr>
          <a:xfrm>
            <a:off x="2432066" y="4415246"/>
            <a:ext cx="964277" cy="964276"/>
          </a:xfrm>
          <a:custGeom>
            <a:avLst/>
            <a:gdLst>
              <a:gd name="connsiteX0" fmla="*/ 2376 w 964277"/>
              <a:gd name="connsiteY0" fmla="*/ 349134 h 964276"/>
              <a:gd name="connsiteX1" fmla="*/ 964277 w 964277"/>
              <a:gd name="connsiteY1" fmla="*/ 0 h 964276"/>
              <a:gd name="connsiteX2" fmla="*/ 964277 w 964277"/>
              <a:gd name="connsiteY2" fmla="*/ 106878 h 964276"/>
              <a:gd name="connsiteX3" fmla="*/ 0 w 964277"/>
              <a:gd name="connsiteY3" fmla="*/ 964276 h 964276"/>
              <a:gd name="connsiteX4" fmla="*/ 2376 w 964277"/>
              <a:gd name="connsiteY4" fmla="*/ 349134 h 964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277" h="964276">
                <a:moveTo>
                  <a:pt x="2376" y="349134"/>
                </a:moveTo>
                <a:lnTo>
                  <a:pt x="964277" y="0"/>
                </a:lnTo>
                <a:lnTo>
                  <a:pt x="964277" y="106878"/>
                </a:lnTo>
                <a:lnTo>
                  <a:pt x="0" y="964276"/>
                </a:lnTo>
                <a:lnTo>
                  <a:pt x="2376" y="349134"/>
                </a:lnTo>
                <a:close/>
              </a:path>
            </a:pathLst>
          </a:cu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29" name="正方形/長方形 28">
            <a:extLst>
              <a:ext uri="{FF2B5EF4-FFF2-40B4-BE49-F238E27FC236}">
                <a16:creationId xmlns:a16="http://schemas.microsoft.com/office/drawing/2014/main" id="{B2295062-5F8D-42F2-9853-B73317CEFA55}"/>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P332</a:t>
            </a:r>
          </a:p>
          <a:p>
            <a:pPr algn="ctr"/>
            <a:r>
              <a:rPr kumimoji="1" lang="en-US" altLang="ja-JP" dirty="0"/>
              <a:t>P351</a:t>
            </a:r>
          </a:p>
          <a:p>
            <a:pPr algn="ctr"/>
            <a:r>
              <a:rPr kumimoji="1" lang="en-US" altLang="ja-JP" dirty="0"/>
              <a:t>P366</a:t>
            </a:r>
          </a:p>
        </p:txBody>
      </p:sp>
    </p:spTree>
    <p:extLst>
      <p:ext uri="{BB962C8B-B14F-4D97-AF65-F5344CB8AC3E}">
        <p14:creationId xmlns:p14="http://schemas.microsoft.com/office/powerpoint/2010/main" val="4086992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D930AA-BBD1-4423-9874-86DE7E700924}"/>
              </a:ext>
            </a:extLst>
          </p:cNvPr>
          <p:cNvSpPr>
            <a:spLocks noGrp="1"/>
          </p:cNvSpPr>
          <p:nvPr>
            <p:ph type="title"/>
          </p:nvPr>
        </p:nvSpPr>
        <p:spPr>
          <a:xfrm>
            <a:off x="252000" y="252000"/>
            <a:ext cx="8640000" cy="540000"/>
          </a:xfrm>
        </p:spPr>
        <p:txBody>
          <a:bodyPr/>
          <a:lstStyle/>
          <a:p>
            <a:r>
              <a:rPr lang="en-US" altLang="ja-JP" dirty="0"/>
              <a:t>5. </a:t>
            </a:r>
            <a:r>
              <a:rPr lang="ja-JP" altLang="en-US" dirty="0"/>
              <a:t>プロジェクト実施の</a:t>
            </a:r>
            <a:r>
              <a:rPr lang="en-US" altLang="ja-JP" dirty="0"/>
              <a:t>5</a:t>
            </a:r>
            <a:r>
              <a:rPr lang="ja-JP" altLang="en-US" dirty="0"/>
              <a:t>つのポイント</a:t>
            </a:r>
          </a:p>
        </p:txBody>
      </p:sp>
      <p:sp>
        <p:nvSpPr>
          <p:cNvPr id="12" name="テキスト プレースホルダー 11">
            <a:extLst>
              <a:ext uri="{FF2B5EF4-FFF2-40B4-BE49-F238E27FC236}">
                <a16:creationId xmlns:a16="http://schemas.microsoft.com/office/drawing/2014/main" id="{4D45D239-9733-4738-B58B-88C75A646AD0}"/>
              </a:ext>
            </a:extLst>
          </p:cNvPr>
          <p:cNvSpPr>
            <a:spLocks noGrp="1"/>
          </p:cNvSpPr>
          <p:nvPr>
            <p:ph type="body" sz="quarter" idx="11"/>
          </p:nvPr>
        </p:nvSpPr>
        <p:spPr/>
        <p:txBody>
          <a:bodyPr/>
          <a:lstStyle/>
          <a:p>
            <a:r>
              <a:rPr lang="en-US" altLang="ja-JP" dirty="0"/>
              <a:t>1. </a:t>
            </a:r>
            <a:r>
              <a:rPr lang="ja-JP" altLang="en-US" dirty="0"/>
              <a:t>成長戦略プロジェクト発足の経緯</a:t>
            </a:r>
          </a:p>
        </p:txBody>
      </p:sp>
      <p:graphicFrame>
        <p:nvGraphicFramePr>
          <p:cNvPr id="3" name="表 2">
            <a:extLst>
              <a:ext uri="{FF2B5EF4-FFF2-40B4-BE49-F238E27FC236}">
                <a16:creationId xmlns:a16="http://schemas.microsoft.com/office/drawing/2014/main" id="{8CA350F5-25B7-45D6-8F23-31322B143E75}"/>
              </a:ext>
            </a:extLst>
          </p:cNvPr>
          <p:cNvGraphicFramePr>
            <a:graphicFrameLocks noGrp="1"/>
          </p:cNvGraphicFramePr>
          <p:nvPr/>
        </p:nvGraphicFramePr>
        <p:xfrm>
          <a:off x="2039397" y="3068220"/>
          <a:ext cx="900000" cy="118800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4074538820"/>
                    </a:ext>
                  </a:extLst>
                </a:gridCol>
              </a:tblGrid>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1815725525"/>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2852509"/>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extLst>
                  <a:ext uri="{0D108BD9-81ED-4DB2-BD59-A6C34878D82A}">
                    <a16:rowId xmlns:a16="http://schemas.microsoft.com/office/drawing/2014/main" val="998946308"/>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729416"/>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extLst>
                  <a:ext uri="{0D108BD9-81ED-4DB2-BD59-A6C34878D82A}">
                    <a16:rowId xmlns:a16="http://schemas.microsoft.com/office/drawing/2014/main" val="2628036785"/>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3501443"/>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510523618"/>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4105722"/>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3682236263"/>
                  </a:ext>
                </a:extLst>
              </a:tr>
            </a:tbl>
          </a:graphicData>
        </a:graphic>
      </p:graphicFrame>
      <p:graphicFrame>
        <p:nvGraphicFramePr>
          <p:cNvPr id="4" name="表 3">
            <a:extLst>
              <a:ext uri="{FF2B5EF4-FFF2-40B4-BE49-F238E27FC236}">
                <a16:creationId xmlns:a16="http://schemas.microsoft.com/office/drawing/2014/main" id="{B5017E67-FA4B-4702-8BB6-9A4D8595EB9A}"/>
              </a:ext>
            </a:extLst>
          </p:cNvPr>
          <p:cNvGraphicFramePr>
            <a:graphicFrameLocks noGrp="1"/>
          </p:cNvGraphicFramePr>
          <p:nvPr/>
        </p:nvGraphicFramePr>
        <p:xfrm>
          <a:off x="4104000" y="1502220"/>
          <a:ext cx="5040000" cy="4320000"/>
        </p:xfrm>
        <a:graphic>
          <a:graphicData uri="http://schemas.openxmlformats.org/drawingml/2006/table">
            <a:tbl>
              <a:tblPr bandRow="1">
                <a:tableStyleId>{5C22544A-7EE6-4342-B048-85BDC9FD1C3A}</a:tableStyleId>
              </a:tblPr>
              <a:tblGrid>
                <a:gridCol w="468000">
                  <a:extLst>
                    <a:ext uri="{9D8B030D-6E8A-4147-A177-3AD203B41FA5}">
                      <a16:colId xmlns:a16="http://schemas.microsoft.com/office/drawing/2014/main" val="2309399491"/>
                    </a:ext>
                  </a:extLst>
                </a:gridCol>
                <a:gridCol w="4572000">
                  <a:extLst>
                    <a:ext uri="{9D8B030D-6E8A-4147-A177-3AD203B41FA5}">
                      <a16:colId xmlns:a16="http://schemas.microsoft.com/office/drawing/2014/main" val="4074538820"/>
                    </a:ext>
                  </a:extLst>
                </a:gridCol>
              </a:tblGrid>
              <a:tr h="720000">
                <a:tc>
                  <a:txBody>
                    <a:bodyPr/>
                    <a:lstStyle/>
                    <a:p>
                      <a:pPr algn="ctr"/>
                      <a:r>
                        <a:rPr kumimoji="1" lang="en-US" altLang="ja-JP" sz="4000" b="1" dirty="0">
                          <a:solidFill>
                            <a:schemeClr val="bg1"/>
                          </a:solidFill>
                        </a:rPr>
                        <a:t>1</a:t>
                      </a:r>
                      <a:endParaRPr kumimoji="1" lang="ja-JP" altLang="en-US" sz="40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10000"/>
                      </a:schemeClr>
                    </a:solidFill>
                  </a:tcPr>
                </a:tc>
                <a:tc>
                  <a:txBody>
                    <a:bodyPr/>
                    <a:lstStyle/>
                    <a:p>
                      <a:r>
                        <a:rPr kumimoji="1" lang="ja-JP" altLang="en-US" sz="1800" dirty="0">
                          <a:solidFill>
                            <a:schemeClr val="bg1"/>
                          </a:solidFill>
                        </a:rPr>
                        <a:t>戦略事業の展開計画に基づく</a:t>
                      </a:r>
                      <a:endParaRPr kumimoji="1" lang="en-US" altLang="ja-JP" sz="1800" dirty="0">
                        <a:solidFill>
                          <a:schemeClr val="bg1"/>
                        </a:solidFill>
                      </a:endParaRPr>
                    </a:p>
                    <a:p>
                      <a:r>
                        <a:rPr kumimoji="1" lang="ja-JP" altLang="en-US" sz="1800" dirty="0">
                          <a:solidFill>
                            <a:schemeClr val="bg1"/>
                          </a:solidFill>
                        </a:rPr>
                        <a:t>リソースの最適化</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10000"/>
                      </a:schemeClr>
                    </a:solidFill>
                  </a:tcPr>
                </a:tc>
                <a:extLst>
                  <a:ext uri="{0D108BD9-81ED-4DB2-BD59-A6C34878D82A}">
                    <a16:rowId xmlns:a16="http://schemas.microsoft.com/office/drawing/2014/main" val="1815725525"/>
                  </a:ext>
                </a:extLst>
              </a:tr>
              <a:tr h="180000">
                <a:tc>
                  <a:txBody>
                    <a:bodyPr/>
                    <a:lstStyle/>
                    <a:p>
                      <a:pPr algn="ctr"/>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297130443"/>
                  </a:ext>
                </a:extLst>
              </a:tr>
              <a:tr h="720000">
                <a:tc>
                  <a:txBody>
                    <a:bodyPr/>
                    <a:lstStyle/>
                    <a:p>
                      <a:pPr algn="ctr"/>
                      <a:r>
                        <a:rPr kumimoji="1" lang="en-US" altLang="ja-JP" sz="4000" b="1" dirty="0">
                          <a:solidFill>
                            <a:schemeClr val="bg1"/>
                          </a:solidFill>
                        </a:rPr>
                        <a:t>2</a:t>
                      </a:r>
                      <a:endParaRPr kumimoji="1" lang="ja-JP" altLang="en-US" sz="40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5000"/>
                      </a:schemeClr>
                    </a:solidFill>
                  </a:tcPr>
                </a:tc>
                <a:tc>
                  <a:txBody>
                    <a:bodyPr/>
                    <a:lstStyle/>
                    <a:p>
                      <a:r>
                        <a:rPr kumimoji="1" lang="ja-JP" altLang="en-US" sz="1800" dirty="0">
                          <a:solidFill>
                            <a:schemeClr val="bg1"/>
                          </a:solidFill>
                        </a:rPr>
                        <a:t>円滑なプロジェクト推進を実現する</a:t>
                      </a:r>
                      <a:endParaRPr kumimoji="1" lang="en-US" altLang="ja-JP" sz="1800" dirty="0">
                        <a:solidFill>
                          <a:schemeClr val="bg1"/>
                        </a:solidFill>
                      </a:endParaRPr>
                    </a:p>
                    <a:p>
                      <a:r>
                        <a:rPr kumimoji="1" lang="ja-JP" altLang="en-US" sz="1800" dirty="0">
                          <a:solidFill>
                            <a:schemeClr val="bg1"/>
                          </a:solidFill>
                        </a:rPr>
                        <a:t>プロジェクト体制</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5000"/>
                      </a:schemeClr>
                    </a:solidFill>
                  </a:tcPr>
                </a:tc>
                <a:extLst>
                  <a:ext uri="{0D108BD9-81ED-4DB2-BD59-A6C34878D82A}">
                    <a16:rowId xmlns:a16="http://schemas.microsoft.com/office/drawing/2014/main" val="998946308"/>
                  </a:ext>
                </a:extLst>
              </a:tr>
              <a:tr h="180000">
                <a:tc>
                  <a:txBody>
                    <a:bodyPr/>
                    <a:lstStyle/>
                    <a:p>
                      <a:pPr algn="ctr"/>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946775407"/>
                  </a:ext>
                </a:extLst>
              </a:tr>
              <a:tr h="720000">
                <a:tc>
                  <a:txBody>
                    <a:bodyPr/>
                    <a:lstStyle/>
                    <a:p>
                      <a:pPr algn="ctr"/>
                      <a:r>
                        <a:rPr kumimoji="1" lang="en-US" altLang="ja-JP" sz="4000" b="1" dirty="0">
                          <a:solidFill>
                            <a:schemeClr val="bg1"/>
                          </a:solidFill>
                        </a:rPr>
                        <a:t>3</a:t>
                      </a:r>
                      <a:endParaRPr kumimoji="1" lang="ja-JP" altLang="en-US" sz="40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50000"/>
                      </a:schemeClr>
                    </a:solidFill>
                  </a:tcPr>
                </a:tc>
                <a:tc>
                  <a:txBody>
                    <a:bodyPr/>
                    <a:lstStyle/>
                    <a:p>
                      <a:r>
                        <a:rPr kumimoji="1" lang="ja-JP" altLang="en-US" sz="1800" dirty="0">
                          <a:solidFill>
                            <a:schemeClr val="bg1"/>
                          </a:solidFill>
                        </a:rPr>
                        <a:t>豊富な実績に基づく</a:t>
                      </a:r>
                      <a:endParaRPr kumimoji="1" lang="en-US" altLang="ja-JP" sz="1800" dirty="0">
                        <a:solidFill>
                          <a:schemeClr val="bg1"/>
                        </a:solidFill>
                      </a:endParaRPr>
                    </a:p>
                    <a:p>
                      <a:r>
                        <a:rPr kumimoji="1" lang="ja-JP" altLang="en-US" sz="1800" dirty="0">
                          <a:solidFill>
                            <a:schemeClr val="bg1"/>
                          </a:solidFill>
                        </a:rPr>
                        <a:t>信頼性の高いノウハウを採用</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50000"/>
                      </a:schemeClr>
                    </a:solidFill>
                  </a:tcPr>
                </a:tc>
                <a:extLst>
                  <a:ext uri="{0D108BD9-81ED-4DB2-BD59-A6C34878D82A}">
                    <a16:rowId xmlns:a16="http://schemas.microsoft.com/office/drawing/2014/main" val="2628036785"/>
                  </a:ext>
                </a:extLst>
              </a:tr>
              <a:tr h="180000">
                <a:tc>
                  <a:txBody>
                    <a:bodyPr/>
                    <a:lstStyle/>
                    <a:p>
                      <a:pPr algn="ctr"/>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690212590"/>
                  </a:ext>
                </a:extLst>
              </a:tr>
              <a:tr h="720000">
                <a:tc>
                  <a:txBody>
                    <a:bodyPr/>
                    <a:lstStyle/>
                    <a:p>
                      <a:pPr algn="ctr"/>
                      <a:r>
                        <a:rPr kumimoji="1" lang="en-US" altLang="ja-JP" sz="4000" b="1" dirty="0">
                          <a:solidFill>
                            <a:schemeClr val="bg1"/>
                          </a:solidFill>
                        </a:rPr>
                        <a:t>4</a:t>
                      </a:r>
                      <a:endParaRPr kumimoji="1" lang="ja-JP" altLang="en-US" sz="40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75000"/>
                      </a:schemeClr>
                    </a:solidFill>
                  </a:tcPr>
                </a:tc>
                <a:tc>
                  <a:txBody>
                    <a:bodyPr/>
                    <a:lstStyle/>
                    <a:p>
                      <a:r>
                        <a:rPr kumimoji="1" lang="ja-JP" altLang="en-US" sz="1800" dirty="0">
                          <a:solidFill>
                            <a:schemeClr val="bg1"/>
                          </a:solidFill>
                        </a:rPr>
                        <a:t>マネージメント層からエンドユーザまで</a:t>
                      </a:r>
                      <a:endParaRPr kumimoji="1" lang="en-US" altLang="ja-JP" sz="1800" dirty="0">
                        <a:solidFill>
                          <a:schemeClr val="bg1"/>
                        </a:solidFill>
                      </a:endParaRPr>
                    </a:p>
                    <a:p>
                      <a:r>
                        <a:rPr kumimoji="1" lang="ja-JP" altLang="en-US" sz="1800" dirty="0">
                          <a:solidFill>
                            <a:schemeClr val="bg1"/>
                          </a:solidFill>
                        </a:rPr>
                        <a:t>一気通貫の業務を考慮</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510523618"/>
                  </a:ext>
                </a:extLst>
              </a:tr>
              <a:tr h="180000">
                <a:tc>
                  <a:txBody>
                    <a:bodyPr/>
                    <a:lstStyle/>
                    <a:p>
                      <a:pPr algn="ctr"/>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kumimoji="1" lang="ja-JP" altLang="en-US" sz="7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91993810"/>
                  </a:ext>
                </a:extLst>
              </a:tr>
              <a:tr h="720000">
                <a:tc>
                  <a:txBody>
                    <a:bodyPr/>
                    <a:lstStyle/>
                    <a:p>
                      <a:pPr algn="ctr"/>
                      <a:r>
                        <a:rPr kumimoji="1" lang="en-US" altLang="ja-JP" sz="4000" b="1" dirty="0">
                          <a:solidFill>
                            <a:schemeClr val="bg1"/>
                          </a:solidFill>
                        </a:rPr>
                        <a:t>5</a:t>
                      </a:r>
                      <a:endParaRPr kumimoji="1" lang="ja-JP" altLang="en-US" sz="40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schemeClr>
                    </a:solidFill>
                  </a:tcPr>
                </a:tc>
                <a:tc>
                  <a:txBody>
                    <a:bodyPr/>
                    <a:lstStyle/>
                    <a:p>
                      <a:r>
                        <a:rPr kumimoji="0" lang="ja-JP" altLang="en-US" sz="1800" kern="0" dirty="0">
                          <a:solidFill>
                            <a:schemeClr val="bg1"/>
                          </a:solidFill>
                        </a:rPr>
                        <a:t>将来の業務拡張や連携先の追加・変更にも</a:t>
                      </a:r>
                      <a:endParaRPr kumimoji="0" lang="en-US" altLang="ja-JP" sz="1800" kern="0" dirty="0">
                        <a:solidFill>
                          <a:schemeClr val="bg1"/>
                        </a:solidFill>
                      </a:endParaRPr>
                    </a:p>
                    <a:p>
                      <a:r>
                        <a:rPr kumimoji="0" lang="ja-JP" altLang="en-US" sz="1800" kern="0" dirty="0">
                          <a:solidFill>
                            <a:schemeClr val="bg1"/>
                          </a:solidFill>
                        </a:rPr>
                        <a:t>柔軟に対応できる設計</a:t>
                      </a:r>
                      <a:endParaRPr kumimoji="1" lang="ja-JP" altLang="en-US" sz="1800"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682236263"/>
                  </a:ext>
                </a:extLst>
              </a:tr>
            </a:tbl>
          </a:graphicData>
        </a:graphic>
      </p:graphicFrame>
      <p:pic>
        <p:nvPicPr>
          <p:cNvPr id="6" name="グラフィックス 5" descr="アイデアが浮かんだ人">
            <a:extLst>
              <a:ext uri="{FF2B5EF4-FFF2-40B4-BE49-F238E27FC236}">
                <a16:creationId xmlns:a16="http://schemas.microsoft.com/office/drawing/2014/main" id="{A92D19F5-2B13-4BC0-B5F0-2A0DA33AE55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99285" y="2474724"/>
            <a:ext cx="1537200" cy="1537200"/>
          </a:xfrm>
          <a:prstGeom prst="rect">
            <a:avLst/>
          </a:prstGeom>
        </p:spPr>
      </p:pic>
      <p:sp>
        <p:nvSpPr>
          <p:cNvPr id="7" name="正方形/長方形 6">
            <a:extLst>
              <a:ext uri="{FF2B5EF4-FFF2-40B4-BE49-F238E27FC236}">
                <a16:creationId xmlns:a16="http://schemas.microsoft.com/office/drawing/2014/main" id="{FED48515-24E8-4841-AA65-7F0D6C30F9E8}"/>
              </a:ext>
            </a:extLst>
          </p:cNvPr>
          <p:cNvSpPr/>
          <p:nvPr/>
        </p:nvSpPr>
        <p:spPr>
          <a:xfrm>
            <a:off x="324000" y="3978180"/>
            <a:ext cx="1452642" cy="369332"/>
          </a:xfrm>
          <a:prstGeom prst="rect">
            <a:avLst/>
          </a:prstGeom>
        </p:spPr>
        <p:txBody>
          <a:bodyPr wrap="none">
            <a:spAutoFit/>
          </a:bodyPr>
          <a:lstStyle/>
          <a:p>
            <a:r>
              <a:rPr kumimoji="1" lang="en-US" altLang="ja-JP" b="1" dirty="0">
                <a:solidFill>
                  <a:schemeClr val="tx1">
                    <a:lumMod val="50000"/>
                    <a:lumOff val="50000"/>
                  </a:schemeClr>
                </a:solidFill>
              </a:rPr>
              <a:t>5</a:t>
            </a:r>
            <a:r>
              <a:rPr kumimoji="1" lang="ja-JP" altLang="en-US" b="1" dirty="0">
                <a:solidFill>
                  <a:schemeClr val="tx1">
                    <a:lumMod val="50000"/>
                    <a:lumOff val="50000"/>
                  </a:schemeClr>
                </a:solidFill>
              </a:rPr>
              <a:t>つのポイント</a:t>
            </a:r>
            <a:endParaRPr lang="ja-JP" altLang="en-US" b="1" dirty="0">
              <a:solidFill>
                <a:schemeClr val="tx1">
                  <a:lumMod val="50000"/>
                  <a:lumOff val="50000"/>
                </a:schemeClr>
              </a:solidFill>
            </a:endParaRPr>
          </a:p>
        </p:txBody>
      </p:sp>
      <p:sp>
        <p:nvSpPr>
          <p:cNvPr id="8" name="フリーフォーム: 図形 7">
            <a:extLst>
              <a:ext uri="{FF2B5EF4-FFF2-40B4-BE49-F238E27FC236}">
                <a16:creationId xmlns:a16="http://schemas.microsoft.com/office/drawing/2014/main" id="{AEB516DC-354C-4254-8A97-12F2F0041BDA}"/>
              </a:ext>
            </a:extLst>
          </p:cNvPr>
          <p:cNvSpPr/>
          <p:nvPr/>
        </p:nvSpPr>
        <p:spPr>
          <a:xfrm>
            <a:off x="2936691" y="1510476"/>
            <a:ext cx="1167186" cy="1738297"/>
          </a:xfrm>
          <a:custGeom>
            <a:avLst/>
            <a:gdLst>
              <a:gd name="connsiteX0" fmla="*/ 0 w 1167186"/>
              <a:gd name="connsiteY0" fmla="*/ 1557289 h 1738297"/>
              <a:gd name="connsiteX1" fmla="*/ 1167186 w 1167186"/>
              <a:gd name="connsiteY1" fmla="*/ 0 h 1738297"/>
              <a:gd name="connsiteX2" fmla="*/ 1167186 w 1167186"/>
              <a:gd name="connsiteY2" fmla="*/ 699064 h 1738297"/>
              <a:gd name="connsiteX3" fmla="*/ 0 w 1167186"/>
              <a:gd name="connsiteY3" fmla="*/ 1738297 h 1738297"/>
              <a:gd name="connsiteX4" fmla="*/ 0 w 1167186"/>
              <a:gd name="connsiteY4" fmla="*/ 1557289 h 1738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7186" h="1738297">
                <a:moveTo>
                  <a:pt x="0" y="1557289"/>
                </a:moveTo>
                <a:lnTo>
                  <a:pt x="1167186" y="0"/>
                </a:lnTo>
                <a:lnTo>
                  <a:pt x="1167186" y="699064"/>
                </a:lnTo>
                <a:lnTo>
                  <a:pt x="0" y="1738297"/>
                </a:lnTo>
                <a:lnTo>
                  <a:pt x="0" y="1557289"/>
                </a:lnTo>
                <a:close/>
              </a:path>
            </a:pathLst>
          </a:custGeom>
          <a:solidFill>
            <a:schemeClr val="bg2">
              <a:lumMod val="1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9" name="フリーフォーム: 図形 8">
            <a:extLst>
              <a:ext uri="{FF2B5EF4-FFF2-40B4-BE49-F238E27FC236}">
                <a16:creationId xmlns:a16="http://schemas.microsoft.com/office/drawing/2014/main" id="{F9C96C6F-8D01-4E6B-A0CF-26C3582182EA}"/>
              </a:ext>
            </a:extLst>
          </p:cNvPr>
          <p:cNvSpPr/>
          <p:nvPr/>
        </p:nvSpPr>
        <p:spPr>
          <a:xfrm>
            <a:off x="2936691" y="2406152"/>
            <a:ext cx="1167186" cy="1092286"/>
          </a:xfrm>
          <a:custGeom>
            <a:avLst/>
            <a:gdLst>
              <a:gd name="connsiteX0" fmla="*/ 3121 w 1167186"/>
              <a:gd name="connsiteY0" fmla="*/ 914400 h 1092286"/>
              <a:gd name="connsiteX1" fmla="*/ 1167186 w 1167186"/>
              <a:gd name="connsiteY1" fmla="*/ 0 h 1092286"/>
              <a:gd name="connsiteX2" fmla="*/ 1167186 w 1167186"/>
              <a:gd name="connsiteY2" fmla="*/ 705305 h 1092286"/>
              <a:gd name="connsiteX3" fmla="*/ 0 w 1167186"/>
              <a:gd name="connsiteY3" fmla="*/ 1092286 h 1092286"/>
              <a:gd name="connsiteX4" fmla="*/ 3121 w 1167186"/>
              <a:gd name="connsiteY4" fmla="*/ 914400 h 1092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7186" h="1092286">
                <a:moveTo>
                  <a:pt x="3121" y="914400"/>
                </a:moveTo>
                <a:lnTo>
                  <a:pt x="1167186" y="0"/>
                </a:lnTo>
                <a:lnTo>
                  <a:pt x="1167186" y="705305"/>
                </a:lnTo>
                <a:lnTo>
                  <a:pt x="0" y="1092286"/>
                </a:lnTo>
                <a:cubicBezTo>
                  <a:pt x="1040" y="1032991"/>
                  <a:pt x="2081" y="973695"/>
                  <a:pt x="3121" y="914400"/>
                </a:cubicBezTo>
                <a:close/>
              </a:path>
            </a:pathLst>
          </a:custGeom>
          <a:solidFill>
            <a:schemeClr val="bg2">
              <a:lumMod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0" name="フリーフォーム: 図形 9">
            <a:extLst>
              <a:ext uri="{FF2B5EF4-FFF2-40B4-BE49-F238E27FC236}">
                <a16:creationId xmlns:a16="http://schemas.microsoft.com/office/drawing/2014/main" id="{16D38299-23F3-44E2-9405-BFDA966B82DC}"/>
              </a:ext>
            </a:extLst>
          </p:cNvPr>
          <p:cNvSpPr/>
          <p:nvPr/>
        </p:nvSpPr>
        <p:spPr>
          <a:xfrm>
            <a:off x="2936691" y="3308068"/>
            <a:ext cx="1167186" cy="702185"/>
          </a:xfrm>
          <a:custGeom>
            <a:avLst/>
            <a:gdLst>
              <a:gd name="connsiteX0" fmla="*/ 0 w 1167186"/>
              <a:gd name="connsiteY0" fmla="*/ 268391 h 702185"/>
              <a:gd name="connsiteX1" fmla="*/ 1167186 w 1167186"/>
              <a:gd name="connsiteY1" fmla="*/ 0 h 702185"/>
              <a:gd name="connsiteX2" fmla="*/ 1167186 w 1167186"/>
              <a:gd name="connsiteY2" fmla="*/ 702185 h 702185"/>
              <a:gd name="connsiteX3" fmla="*/ 0 w 1167186"/>
              <a:gd name="connsiteY3" fmla="*/ 436915 h 702185"/>
              <a:gd name="connsiteX4" fmla="*/ 0 w 1167186"/>
              <a:gd name="connsiteY4" fmla="*/ 268391 h 702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7186" h="702185">
                <a:moveTo>
                  <a:pt x="0" y="268391"/>
                </a:moveTo>
                <a:lnTo>
                  <a:pt x="1167186" y="0"/>
                </a:lnTo>
                <a:lnTo>
                  <a:pt x="1167186" y="702185"/>
                </a:lnTo>
                <a:lnTo>
                  <a:pt x="0" y="436915"/>
                </a:lnTo>
                <a:lnTo>
                  <a:pt x="0" y="268391"/>
                </a:lnTo>
                <a:close/>
              </a:path>
            </a:pathLst>
          </a:custGeom>
          <a:solidFill>
            <a:schemeClr val="bg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1" name="フリーフォーム: 図形 10">
            <a:extLst>
              <a:ext uri="{FF2B5EF4-FFF2-40B4-BE49-F238E27FC236}">
                <a16:creationId xmlns:a16="http://schemas.microsoft.com/office/drawing/2014/main" id="{9E5DB399-92C0-4449-AEFE-F634EB570453}"/>
              </a:ext>
            </a:extLst>
          </p:cNvPr>
          <p:cNvSpPr/>
          <p:nvPr/>
        </p:nvSpPr>
        <p:spPr>
          <a:xfrm>
            <a:off x="2939812" y="3823003"/>
            <a:ext cx="1160944" cy="1086045"/>
          </a:xfrm>
          <a:custGeom>
            <a:avLst/>
            <a:gdLst>
              <a:gd name="connsiteX0" fmla="*/ 0 w 1160944"/>
              <a:gd name="connsiteY0" fmla="*/ 0 h 1086045"/>
              <a:gd name="connsiteX1" fmla="*/ 1160944 w 1160944"/>
              <a:gd name="connsiteY1" fmla="*/ 383861 h 1086045"/>
              <a:gd name="connsiteX2" fmla="*/ 1160944 w 1160944"/>
              <a:gd name="connsiteY2" fmla="*/ 1086045 h 1086045"/>
              <a:gd name="connsiteX3" fmla="*/ 0 w 1160944"/>
              <a:gd name="connsiteY3" fmla="*/ 174766 h 1086045"/>
              <a:gd name="connsiteX4" fmla="*/ 0 w 1160944"/>
              <a:gd name="connsiteY4" fmla="*/ 0 h 1086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0944" h="1086045">
                <a:moveTo>
                  <a:pt x="0" y="0"/>
                </a:moveTo>
                <a:lnTo>
                  <a:pt x="1160944" y="383861"/>
                </a:lnTo>
                <a:lnTo>
                  <a:pt x="1160944" y="1086045"/>
                </a:lnTo>
                <a:lnTo>
                  <a:pt x="0" y="174766"/>
                </a:lnTo>
                <a:lnTo>
                  <a:pt x="0" y="0"/>
                </a:lnTo>
                <a:close/>
              </a:path>
            </a:pathLst>
          </a:cu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3" name="フリーフォーム: 図形 12">
            <a:extLst>
              <a:ext uri="{FF2B5EF4-FFF2-40B4-BE49-F238E27FC236}">
                <a16:creationId xmlns:a16="http://schemas.microsoft.com/office/drawing/2014/main" id="{495FE335-B455-4D93-B38E-E72675B36568}"/>
              </a:ext>
            </a:extLst>
          </p:cNvPr>
          <p:cNvSpPr/>
          <p:nvPr/>
        </p:nvSpPr>
        <p:spPr>
          <a:xfrm>
            <a:off x="2936691" y="4075790"/>
            <a:ext cx="1170307" cy="1738296"/>
          </a:xfrm>
          <a:custGeom>
            <a:avLst/>
            <a:gdLst>
              <a:gd name="connsiteX0" fmla="*/ 3121 w 1170307"/>
              <a:gd name="connsiteY0" fmla="*/ 0 h 1738296"/>
              <a:gd name="connsiteX1" fmla="*/ 1170307 w 1170307"/>
              <a:gd name="connsiteY1" fmla="*/ 1029870 h 1738296"/>
              <a:gd name="connsiteX2" fmla="*/ 1170307 w 1170307"/>
              <a:gd name="connsiteY2" fmla="*/ 1738296 h 1738296"/>
              <a:gd name="connsiteX3" fmla="*/ 0 w 1170307"/>
              <a:gd name="connsiteY3" fmla="*/ 181007 h 1738296"/>
              <a:gd name="connsiteX4" fmla="*/ 3121 w 1170307"/>
              <a:gd name="connsiteY4" fmla="*/ 0 h 1738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307" h="1738296">
                <a:moveTo>
                  <a:pt x="3121" y="0"/>
                </a:moveTo>
                <a:lnTo>
                  <a:pt x="1170307" y="1029870"/>
                </a:lnTo>
                <a:lnTo>
                  <a:pt x="1170307" y="1738296"/>
                </a:lnTo>
                <a:lnTo>
                  <a:pt x="0" y="181007"/>
                </a:lnTo>
                <a:cubicBezTo>
                  <a:pt x="1040" y="120671"/>
                  <a:pt x="2081" y="60336"/>
                  <a:pt x="3121" y="0"/>
                </a:cubicBezTo>
                <a:close/>
              </a:path>
            </a:pathLst>
          </a:custGeom>
          <a:solidFill>
            <a:schemeClr val="bg2">
              <a:lumMod val="9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4" name="正方形/長方形 13">
            <a:extLst>
              <a:ext uri="{FF2B5EF4-FFF2-40B4-BE49-F238E27FC236}">
                <a16:creationId xmlns:a16="http://schemas.microsoft.com/office/drawing/2014/main" id="{C12F3E18-6FA2-4909-B359-E7909EC4C810}"/>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P332</a:t>
            </a:r>
          </a:p>
        </p:txBody>
      </p:sp>
    </p:spTree>
    <p:extLst>
      <p:ext uri="{BB962C8B-B14F-4D97-AF65-F5344CB8AC3E}">
        <p14:creationId xmlns:p14="http://schemas.microsoft.com/office/powerpoint/2010/main" val="482168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413" y="5580000"/>
            <a:ext cx="8640000" cy="756000"/>
          </a:xfrm>
        </p:spPr>
        <p:txBody>
          <a:bodyPr>
            <a:normAutofit/>
          </a:bodyPr>
          <a:lstStyle/>
          <a:p>
            <a:r>
              <a:rPr lang="en-US" altLang="ja-JP" dirty="0"/>
              <a:t>3</a:t>
            </a:r>
            <a:r>
              <a:rPr lang="ja-JP" altLang="en-US" dirty="0"/>
              <a:t>つのフォーカスエリアと</a:t>
            </a:r>
            <a:r>
              <a:rPr lang="en-US" altLang="ja-JP" dirty="0"/>
              <a:t>4</a:t>
            </a:r>
            <a:r>
              <a:rPr lang="ja-JP" altLang="en-US" dirty="0"/>
              <a:t>つのタスク</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p:txBody>
          <a:bodyPr rIns="72000" bIns="0"/>
          <a:lstStyle/>
          <a:p>
            <a:r>
              <a:rPr lang="en-US" altLang="ja-JP" dirty="0"/>
              <a:t>2</a:t>
            </a:r>
            <a:endParaRPr lang="ja-JP" altLang="en-US" dirty="0"/>
          </a:p>
        </p:txBody>
      </p:sp>
    </p:spTree>
    <p:extLst>
      <p:ext uri="{BB962C8B-B14F-4D97-AF65-F5344CB8AC3E}">
        <p14:creationId xmlns:p14="http://schemas.microsoft.com/office/powerpoint/2010/main" val="2463504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990252F-95EB-48C1-8090-14F6957D7105}"/>
              </a:ext>
            </a:extLst>
          </p:cNvPr>
          <p:cNvSpPr>
            <a:spLocks noGrp="1"/>
          </p:cNvSpPr>
          <p:nvPr>
            <p:ph type="title"/>
          </p:nvPr>
        </p:nvSpPr>
        <p:spPr>
          <a:xfrm>
            <a:off x="252000" y="252000"/>
            <a:ext cx="8640000" cy="540000"/>
          </a:xfrm>
        </p:spPr>
        <p:txBody>
          <a:bodyPr/>
          <a:lstStyle/>
          <a:p>
            <a:r>
              <a:rPr lang="en-US" altLang="ja-JP" dirty="0"/>
              <a:t>1. 4</a:t>
            </a:r>
            <a:r>
              <a:rPr lang="ja-JP" altLang="en-US" dirty="0"/>
              <a:t>つのタスク</a:t>
            </a:r>
          </a:p>
        </p:txBody>
      </p:sp>
      <p:sp>
        <p:nvSpPr>
          <p:cNvPr id="4" name="テキスト プレースホルダー 3">
            <a:extLst>
              <a:ext uri="{FF2B5EF4-FFF2-40B4-BE49-F238E27FC236}">
                <a16:creationId xmlns:a16="http://schemas.microsoft.com/office/drawing/2014/main" id="{DF244C2D-1406-4333-92AB-9D1FAA732E82}"/>
              </a:ext>
            </a:extLst>
          </p:cNvPr>
          <p:cNvSpPr>
            <a:spLocks noGrp="1"/>
          </p:cNvSpPr>
          <p:nvPr>
            <p:ph type="body" sz="quarter" idx="10"/>
          </p:nvPr>
        </p:nvSpPr>
        <p:spPr>
          <a:xfrm>
            <a:off x="252001" y="792000"/>
            <a:ext cx="8639174" cy="360000"/>
          </a:xfrm>
        </p:spPr>
        <p:txBody>
          <a:bodyPr/>
          <a:lstStyle/>
          <a:p>
            <a:r>
              <a:rPr lang="ja-JP" altLang="en-US" dirty="0"/>
              <a:t>成長戦略には</a:t>
            </a:r>
            <a:r>
              <a:rPr lang="en-US" altLang="ja-JP" dirty="0"/>
              <a:t>4</a:t>
            </a:r>
            <a:r>
              <a:rPr lang="ja-JP" altLang="en-US" dirty="0"/>
              <a:t>つのタスクを</a:t>
            </a:r>
            <a:r>
              <a:rPr lang="en-US" altLang="ja-JP" dirty="0"/>
              <a:t>2020</a:t>
            </a:r>
            <a:r>
              <a:rPr lang="ja-JP" altLang="en-US" dirty="0"/>
              <a:t>年末までに同時進行させ、結果の評価判定によってその後のアクションを決定します。</a:t>
            </a:r>
          </a:p>
        </p:txBody>
      </p:sp>
      <p:sp>
        <p:nvSpPr>
          <p:cNvPr id="8" name="テキスト プレースホルダー 7">
            <a:extLst>
              <a:ext uri="{FF2B5EF4-FFF2-40B4-BE49-F238E27FC236}">
                <a16:creationId xmlns:a16="http://schemas.microsoft.com/office/drawing/2014/main" id="{2B56A5BF-51CF-42ED-AFCF-2A2D083E18EF}"/>
              </a:ext>
            </a:extLst>
          </p:cNvPr>
          <p:cNvSpPr>
            <a:spLocks noGrp="1"/>
          </p:cNvSpPr>
          <p:nvPr>
            <p:ph type="body" sz="quarter" idx="11"/>
          </p:nvPr>
        </p:nvSpPr>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sp>
        <p:nvSpPr>
          <p:cNvPr id="11" name="正方形/長方形 10">
            <a:extLst>
              <a:ext uri="{FF2B5EF4-FFF2-40B4-BE49-F238E27FC236}">
                <a16:creationId xmlns:a16="http://schemas.microsoft.com/office/drawing/2014/main" id="{D03D3051-BF6F-43D1-B934-31F3248148C4}"/>
              </a:ext>
            </a:extLst>
          </p:cNvPr>
          <p:cNvSpPr/>
          <p:nvPr/>
        </p:nvSpPr>
        <p:spPr>
          <a:xfrm>
            <a:off x="216000" y="1636199"/>
            <a:ext cx="3132000" cy="504000"/>
          </a:xfrm>
          <a:prstGeom prst="rect">
            <a:avLst/>
          </a:prstGeom>
          <a:noFill/>
          <a:ln w="12700" cap="flat">
            <a:noFill/>
            <a:prstDash val="dash"/>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defTabSz="467532" hangingPunct="0">
              <a:lnSpc>
                <a:spcPct val="90000"/>
              </a:lnSpc>
            </a:pPr>
            <a:r>
              <a:rPr lang="ja-JP" altLang="en-US" sz="1600" dirty="0">
                <a:solidFill>
                  <a:schemeClr val="bg2">
                    <a:lumMod val="25000"/>
                  </a:schemeClr>
                </a:solidFill>
                <a:cs typeface="Arial"/>
                <a:sym typeface="Arial"/>
              </a:rPr>
              <a:t>ターゲットのお客様への</a:t>
            </a:r>
            <a:br>
              <a:rPr lang="en-US" altLang="ja-JP" sz="1600" dirty="0">
                <a:solidFill>
                  <a:schemeClr val="bg2">
                    <a:lumMod val="25000"/>
                  </a:schemeClr>
                </a:solidFill>
                <a:cs typeface="Arial"/>
                <a:sym typeface="Arial"/>
              </a:rPr>
            </a:br>
            <a:r>
              <a:rPr lang="ja-JP" altLang="en-US" sz="1600" dirty="0">
                <a:solidFill>
                  <a:schemeClr val="bg2">
                    <a:lumMod val="25000"/>
                  </a:schemeClr>
                </a:solidFill>
                <a:cs typeface="Arial"/>
                <a:sym typeface="Arial"/>
              </a:rPr>
              <a:t>ダイナミックなアプローチ・</a:t>
            </a:r>
            <a:r>
              <a:rPr kumimoji="0" lang="ja-JP" altLang="en-US" sz="1600" b="0" i="0" u="none" strike="noStrike" cap="none" spc="0" normalizeH="0" baseline="0" dirty="0">
                <a:ln>
                  <a:noFill/>
                </a:ln>
                <a:solidFill>
                  <a:schemeClr val="bg2">
                    <a:lumMod val="25000"/>
                  </a:schemeClr>
                </a:solidFill>
                <a:effectLst/>
                <a:uFillTx/>
                <a:ea typeface="+mn-ea"/>
                <a:cs typeface="Arial"/>
                <a:sym typeface="Arial"/>
              </a:rPr>
              <a:t>ロードマップ</a:t>
            </a:r>
          </a:p>
        </p:txBody>
      </p:sp>
      <p:sp>
        <p:nvSpPr>
          <p:cNvPr id="13" name="正方形/長方形 12">
            <a:extLst>
              <a:ext uri="{FF2B5EF4-FFF2-40B4-BE49-F238E27FC236}">
                <a16:creationId xmlns:a16="http://schemas.microsoft.com/office/drawing/2014/main" id="{5DB02756-75F6-48EB-AF21-90AD1374EBBF}"/>
              </a:ext>
            </a:extLst>
          </p:cNvPr>
          <p:cNvSpPr/>
          <p:nvPr/>
        </p:nvSpPr>
        <p:spPr>
          <a:xfrm>
            <a:off x="216000" y="2776196"/>
            <a:ext cx="3276000" cy="504000"/>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marL="0" marR="0" indent="0" defTabSz="467532" rtl="0" fontAlgn="auto" latinLnBrk="0" hangingPunct="0">
              <a:lnSpc>
                <a:spcPct val="90000"/>
              </a:lnSpc>
              <a:spcBef>
                <a:spcPts val="0"/>
              </a:spcBef>
              <a:spcAft>
                <a:spcPts val="0"/>
              </a:spcAft>
              <a:buClrTx/>
              <a:buSzTx/>
              <a:buFontTx/>
              <a:buNone/>
              <a:tabLst/>
            </a:pPr>
            <a:r>
              <a:rPr lang="ja-JP" altLang="en-US" sz="1600" b="0" dirty="0">
                <a:solidFill>
                  <a:schemeClr val="bg2">
                    <a:lumMod val="50000"/>
                  </a:schemeClr>
                </a:solidFill>
                <a:ea typeface="+mn-ea"/>
                <a:cs typeface="Arial"/>
                <a:sym typeface="Arial"/>
              </a:rPr>
              <a:t>ターゲットお客様層別の</a:t>
            </a:r>
            <a:endParaRPr lang="en-US" altLang="ja-JP" sz="1600" b="0" dirty="0">
              <a:solidFill>
                <a:schemeClr val="bg2">
                  <a:lumMod val="50000"/>
                </a:schemeClr>
              </a:solidFill>
              <a:ea typeface="+mn-ea"/>
              <a:cs typeface="Arial"/>
              <a:sym typeface="Arial"/>
            </a:endParaRPr>
          </a:p>
          <a:p>
            <a:pPr marL="0" marR="0" indent="0" defTabSz="467532" rtl="0" fontAlgn="auto" latinLnBrk="0" hangingPunct="0">
              <a:lnSpc>
                <a:spcPct val="90000"/>
              </a:lnSpc>
              <a:spcBef>
                <a:spcPts val="0"/>
              </a:spcBef>
              <a:spcAft>
                <a:spcPts val="0"/>
              </a:spcAft>
              <a:buClrTx/>
              <a:buSzTx/>
              <a:buFontTx/>
              <a:buNone/>
              <a:tabLst/>
            </a:pPr>
            <a:r>
              <a:rPr lang="ja-JP" altLang="en-US" sz="1600" b="0" dirty="0">
                <a:solidFill>
                  <a:schemeClr val="bg2">
                    <a:lumMod val="50000"/>
                  </a:schemeClr>
                </a:solidFill>
                <a:ea typeface="+mn-ea"/>
                <a:cs typeface="Arial"/>
                <a:sym typeface="Arial"/>
              </a:rPr>
              <a:t>マーケティングシナリオ</a:t>
            </a:r>
            <a:endParaRPr kumimoji="0" lang="ja-JP" altLang="en-US" sz="1600" b="0" i="0" u="none" strike="noStrike" cap="none" spc="0" normalizeH="0" baseline="0" dirty="0">
              <a:ln>
                <a:noFill/>
              </a:ln>
              <a:solidFill>
                <a:schemeClr val="bg2">
                  <a:lumMod val="50000"/>
                </a:schemeClr>
              </a:solidFill>
              <a:effectLst/>
              <a:uFillTx/>
              <a:ea typeface="+mn-ea"/>
              <a:cs typeface="Arial"/>
              <a:sym typeface="Arial"/>
            </a:endParaRPr>
          </a:p>
        </p:txBody>
      </p:sp>
      <p:sp>
        <p:nvSpPr>
          <p:cNvPr id="14" name="正方形/長方形 13">
            <a:extLst>
              <a:ext uri="{FF2B5EF4-FFF2-40B4-BE49-F238E27FC236}">
                <a16:creationId xmlns:a16="http://schemas.microsoft.com/office/drawing/2014/main" id="{974CD37D-0F3C-4C16-8406-D50BF1FDEFE9}"/>
              </a:ext>
            </a:extLst>
          </p:cNvPr>
          <p:cNvSpPr/>
          <p:nvPr/>
        </p:nvSpPr>
        <p:spPr>
          <a:xfrm>
            <a:off x="216000" y="3916193"/>
            <a:ext cx="3132000" cy="504000"/>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marL="0" marR="0" indent="0" defTabSz="467532" rtl="0" fontAlgn="auto" latinLnBrk="0" hangingPunct="0">
              <a:lnSpc>
                <a:spcPct val="90000"/>
              </a:lnSpc>
              <a:spcBef>
                <a:spcPts val="0"/>
              </a:spcBef>
              <a:spcAft>
                <a:spcPts val="0"/>
              </a:spcAft>
              <a:buClrTx/>
              <a:buSzTx/>
              <a:buFontTx/>
              <a:buNone/>
              <a:tabLst/>
            </a:pPr>
            <a:r>
              <a:rPr lang="ja-JP" altLang="en-US" sz="1600" b="0" dirty="0">
                <a:solidFill>
                  <a:schemeClr val="bg2">
                    <a:lumMod val="75000"/>
                  </a:schemeClr>
                </a:solidFill>
                <a:ea typeface="+mn-ea"/>
                <a:cs typeface="Arial"/>
                <a:sym typeface="Arial"/>
              </a:rPr>
              <a:t>シナリオ達成に必要な</a:t>
            </a:r>
            <a:endParaRPr lang="en-US" altLang="ja-JP" sz="1600" b="0" dirty="0">
              <a:solidFill>
                <a:schemeClr val="bg2">
                  <a:lumMod val="75000"/>
                </a:schemeClr>
              </a:solidFill>
              <a:ea typeface="+mn-ea"/>
              <a:cs typeface="Arial"/>
              <a:sym typeface="Arial"/>
            </a:endParaRPr>
          </a:p>
          <a:p>
            <a:pPr marL="0" marR="0" indent="0" defTabSz="467532" rtl="0" fontAlgn="auto" latinLnBrk="0" hangingPunct="0">
              <a:lnSpc>
                <a:spcPct val="90000"/>
              </a:lnSpc>
              <a:spcBef>
                <a:spcPts val="0"/>
              </a:spcBef>
              <a:spcAft>
                <a:spcPts val="0"/>
              </a:spcAft>
              <a:buClrTx/>
              <a:buSzTx/>
              <a:buFontTx/>
              <a:buNone/>
              <a:tabLst/>
            </a:pPr>
            <a:r>
              <a:rPr lang="ja-JP" altLang="en-US" sz="1600" b="0" dirty="0">
                <a:solidFill>
                  <a:schemeClr val="bg2">
                    <a:lumMod val="75000"/>
                  </a:schemeClr>
                </a:solidFill>
                <a:ea typeface="+mn-ea"/>
                <a:cs typeface="Arial"/>
                <a:sym typeface="Arial"/>
              </a:rPr>
              <a:t>業務・情報システムの構築</a:t>
            </a:r>
            <a:endParaRPr kumimoji="0" lang="ja-JP" altLang="en-US" sz="1600" b="0" i="0" u="none" strike="noStrike" cap="none" spc="0" normalizeH="0" baseline="0" dirty="0">
              <a:ln>
                <a:noFill/>
              </a:ln>
              <a:solidFill>
                <a:schemeClr val="bg2">
                  <a:lumMod val="75000"/>
                </a:schemeClr>
              </a:solidFill>
              <a:effectLst/>
              <a:uFillTx/>
              <a:ea typeface="+mn-ea"/>
              <a:cs typeface="Arial"/>
              <a:sym typeface="Arial"/>
            </a:endParaRPr>
          </a:p>
        </p:txBody>
      </p:sp>
      <p:sp>
        <p:nvSpPr>
          <p:cNvPr id="15" name="正方形/長方形 14">
            <a:extLst>
              <a:ext uri="{FF2B5EF4-FFF2-40B4-BE49-F238E27FC236}">
                <a16:creationId xmlns:a16="http://schemas.microsoft.com/office/drawing/2014/main" id="{AD11F21F-FFF3-44D1-97B0-D753A12AC7A2}"/>
              </a:ext>
            </a:extLst>
          </p:cNvPr>
          <p:cNvSpPr/>
          <p:nvPr/>
        </p:nvSpPr>
        <p:spPr>
          <a:xfrm>
            <a:off x="216000" y="5056191"/>
            <a:ext cx="3132000" cy="504000"/>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marL="0" marR="0" indent="0" defTabSz="467532" rtl="0" fontAlgn="auto" latinLnBrk="0" hangingPunct="0">
              <a:lnSpc>
                <a:spcPct val="90000"/>
              </a:lnSpc>
              <a:spcBef>
                <a:spcPts val="0"/>
              </a:spcBef>
              <a:spcAft>
                <a:spcPts val="0"/>
              </a:spcAft>
              <a:buClrTx/>
              <a:buSzTx/>
              <a:buFontTx/>
              <a:buNone/>
              <a:tabLst/>
            </a:pPr>
            <a:r>
              <a:rPr kumimoji="0" lang="ja-JP" altLang="en-US" sz="1600" b="0" i="0" u="none" strike="noStrike" cap="none" spc="0" normalizeH="0" baseline="0" dirty="0">
                <a:ln>
                  <a:noFill/>
                </a:ln>
                <a:solidFill>
                  <a:schemeClr val="bg2">
                    <a:lumMod val="90000"/>
                  </a:schemeClr>
                </a:solidFill>
                <a:effectLst/>
                <a:uFillTx/>
                <a:ea typeface="+mn-ea"/>
                <a:cs typeface="Arial"/>
                <a:sym typeface="Arial"/>
              </a:rPr>
              <a:t>定性・定量効果の算定と</a:t>
            </a:r>
            <a:endParaRPr kumimoji="0" lang="en-US" altLang="ja-JP" sz="1600" b="0" i="0" u="none" strike="noStrike" cap="none" spc="0" normalizeH="0" baseline="0" dirty="0">
              <a:ln>
                <a:noFill/>
              </a:ln>
              <a:solidFill>
                <a:schemeClr val="bg2">
                  <a:lumMod val="90000"/>
                </a:schemeClr>
              </a:solidFill>
              <a:effectLst/>
              <a:uFillTx/>
              <a:ea typeface="+mn-ea"/>
              <a:cs typeface="Arial"/>
              <a:sym typeface="Arial"/>
            </a:endParaRPr>
          </a:p>
          <a:p>
            <a:pPr defTabSz="467532" hangingPunct="0">
              <a:lnSpc>
                <a:spcPct val="90000"/>
              </a:lnSpc>
            </a:pPr>
            <a:r>
              <a:rPr lang="ja-JP" altLang="en-US" sz="1600" b="0" dirty="0">
                <a:solidFill>
                  <a:schemeClr val="bg2">
                    <a:lumMod val="90000"/>
                  </a:schemeClr>
                </a:solidFill>
                <a:ea typeface="+mn-ea"/>
                <a:cs typeface="Arial"/>
                <a:sym typeface="Arial"/>
              </a:rPr>
              <a:t>次の</a:t>
            </a:r>
            <a:r>
              <a:rPr lang="ja-JP" altLang="en-US" sz="1600" dirty="0">
                <a:solidFill>
                  <a:schemeClr val="bg2">
                    <a:lumMod val="90000"/>
                  </a:schemeClr>
                </a:solidFill>
                <a:cs typeface="Arial"/>
                <a:sym typeface="Arial"/>
              </a:rPr>
              <a:t>フェーズのロードマップ策定</a:t>
            </a:r>
            <a:endParaRPr kumimoji="0" lang="ja-JP" altLang="en-US" sz="1600" b="0" i="0" u="none" strike="noStrike" cap="none" spc="0" normalizeH="0" baseline="0" dirty="0">
              <a:ln>
                <a:noFill/>
              </a:ln>
              <a:solidFill>
                <a:schemeClr val="bg2">
                  <a:lumMod val="90000"/>
                </a:schemeClr>
              </a:solidFill>
              <a:effectLst/>
              <a:uFillTx/>
              <a:cs typeface="Arial"/>
              <a:sym typeface="Arial"/>
            </a:endParaRPr>
          </a:p>
        </p:txBody>
      </p:sp>
      <p:graphicFrame>
        <p:nvGraphicFramePr>
          <p:cNvPr id="16" name="Chart 14">
            <a:extLst>
              <a:ext uri="{FF2B5EF4-FFF2-40B4-BE49-F238E27FC236}">
                <a16:creationId xmlns:a16="http://schemas.microsoft.com/office/drawing/2014/main" id="{4E0BA6A8-7FA6-49AA-A242-BBA3C427B950}"/>
              </a:ext>
            </a:extLst>
          </p:cNvPr>
          <p:cNvGraphicFramePr>
            <a:graphicFrameLocks/>
          </p:cNvGraphicFramePr>
          <p:nvPr>
            <p:extLst>
              <p:ext uri="{D42A27DB-BD31-4B8C-83A1-F6EECF244321}">
                <p14:modId xmlns:p14="http://schemas.microsoft.com/office/powerpoint/2010/main" val="2553404851"/>
              </p:ext>
            </p:extLst>
          </p:nvPr>
        </p:nvGraphicFramePr>
        <p:xfrm>
          <a:off x="3376865" y="1137365"/>
          <a:ext cx="4454365" cy="4638826"/>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直線コネクタ 6">
            <a:extLst>
              <a:ext uri="{FF2B5EF4-FFF2-40B4-BE49-F238E27FC236}">
                <a16:creationId xmlns:a16="http://schemas.microsoft.com/office/drawing/2014/main" id="{7A04CB99-CEF6-4A3F-881E-51BB4505C9E2}"/>
              </a:ext>
            </a:extLst>
          </p:cNvPr>
          <p:cNvCxnSpPr/>
          <p:nvPr/>
        </p:nvCxnSpPr>
        <p:spPr>
          <a:xfrm>
            <a:off x="3240000" y="1989000"/>
            <a:ext cx="1800000"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2101A1D2-469F-479C-A64E-454860A6AA44}"/>
              </a:ext>
            </a:extLst>
          </p:cNvPr>
          <p:cNvCxnSpPr>
            <a:cxnSpLocks/>
          </p:cNvCxnSpPr>
          <p:nvPr/>
        </p:nvCxnSpPr>
        <p:spPr>
          <a:xfrm flipH="1">
            <a:off x="3239999" y="5416191"/>
            <a:ext cx="1440000"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33A6C269-A931-41A5-816D-3D2140C27B91}"/>
              </a:ext>
            </a:extLst>
          </p:cNvPr>
          <p:cNvCxnSpPr/>
          <p:nvPr/>
        </p:nvCxnSpPr>
        <p:spPr>
          <a:xfrm>
            <a:off x="3240000" y="4221000"/>
            <a:ext cx="562154"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2FE4873C-7859-4CA8-8308-64319D92B939}"/>
              </a:ext>
            </a:extLst>
          </p:cNvPr>
          <p:cNvCxnSpPr/>
          <p:nvPr/>
        </p:nvCxnSpPr>
        <p:spPr>
          <a:xfrm>
            <a:off x="3240000" y="2997000"/>
            <a:ext cx="620308"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8A779A05-9D07-425E-8107-3A8242717954}"/>
              </a:ext>
            </a:extLst>
          </p:cNvPr>
          <p:cNvSpPr/>
          <p:nvPr/>
        </p:nvSpPr>
        <p:spPr>
          <a:xfrm>
            <a:off x="6445395" y="2900530"/>
            <a:ext cx="2662908" cy="1015663"/>
          </a:xfrm>
          <a:prstGeom prst="rect">
            <a:avLst/>
          </a:prstGeom>
        </p:spPr>
        <p:txBody>
          <a:bodyPr wrap="none">
            <a:spAutoFit/>
          </a:bodyPr>
          <a:lstStyle/>
          <a:p>
            <a:r>
              <a:rPr lang="en-US" altLang="ja-JP" sz="2000" b="1" dirty="0">
                <a:solidFill>
                  <a:schemeClr val="tx1">
                    <a:lumMod val="50000"/>
                    <a:lumOff val="50000"/>
                  </a:schemeClr>
                </a:solidFill>
              </a:rPr>
              <a:t>4</a:t>
            </a:r>
            <a:r>
              <a:rPr lang="ja-JP" altLang="en-US" sz="2000" b="1" dirty="0">
                <a:solidFill>
                  <a:schemeClr val="tx1">
                    <a:lumMod val="50000"/>
                    <a:lumOff val="50000"/>
                  </a:schemeClr>
                </a:solidFill>
              </a:rPr>
              <a:t>つのタスクで</a:t>
            </a:r>
            <a:endParaRPr lang="en-US" altLang="ja-JP" sz="2000" b="1" dirty="0">
              <a:solidFill>
                <a:schemeClr val="tx1">
                  <a:lumMod val="50000"/>
                  <a:lumOff val="50000"/>
                </a:schemeClr>
              </a:solidFill>
            </a:endParaRPr>
          </a:p>
          <a:p>
            <a:r>
              <a:rPr lang="ja-JP" altLang="en-US" sz="2000" b="1" dirty="0">
                <a:solidFill>
                  <a:schemeClr val="tx1">
                    <a:lumMod val="50000"/>
                    <a:lumOff val="50000"/>
                  </a:schemeClr>
                </a:solidFill>
              </a:rPr>
              <a:t>お客様の</a:t>
            </a:r>
            <a:endParaRPr lang="en-US" altLang="ja-JP" sz="2000" b="1" dirty="0">
              <a:solidFill>
                <a:schemeClr val="tx1">
                  <a:lumMod val="50000"/>
                  <a:lumOff val="50000"/>
                </a:schemeClr>
              </a:solidFill>
            </a:endParaRPr>
          </a:p>
          <a:p>
            <a:r>
              <a:rPr lang="ja-JP" altLang="en-US" sz="2000" b="1" dirty="0">
                <a:solidFill>
                  <a:schemeClr val="tx1">
                    <a:lumMod val="50000"/>
                    <a:lumOff val="50000"/>
                  </a:schemeClr>
                </a:solidFill>
              </a:rPr>
              <a:t>価値体験向上を目指す</a:t>
            </a:r>
          </a:p>
        </p:txBody>
      </p:sp>
      <p:sp>
        <p:nvSpPr>
          <p:cNvPr id="18" name="正方形/長方形 17">
            <a:extLst>
              <a:ext uri="{FF2B5EF4-FFF2-40B4-BE49-F238E27FC236}">
                <a16:creationId xmlns:a16="http://schemas.microsoft.com/office/drawing/2014/main" id="{53223299-0E96-4338-B13D-917E529FFEC6}"/>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P359</a:t>
            </a:r>
          </a:p>
        </p:txBody>
      </p:sp>
    </p:spTree>
    <p:extLst>
      <p:ext uri="{BB962C8B-B14F-4D97-AF65-F5344CB8AC3E}">
        <p14:creationId xmlns:p14="http://schemas.microsoft.com/office/powerpoint/2010/main" val="3187818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4BECF6-04ED-4C68-8EBE-B06DC58CA90D}"/>
              </a:ext>
            </a:extLst>
          </p:cNvPr>
          <p:cNvSpPr>
            <a:spLocks noGrp="1"/>
          </p:cNvSpPr>
          <p:nvPr>
            <p:ph type="title"/>
          </p:nvPr>
        </p:nvSpPr>
        <p:spPr>
          <a:xfrm>
            <a:off x="252000" y="252000"/>
            <a:ext cx="8640000" cy="540000"/>
          </a:xfrm>
        </p:spPr>
        <p:txBody>
          <a:bodyPr>
            <a:normAutofit/>
          </a:bodyPr>
          <a:lstStyle/>
          <a:p>
            <a:r>
              <a:rPr lang="en-US" altLang="ja-JP" dirty="0"/>
              <a:t>2. 3</a:t>
            </a:r>
            <a:r>
              <a:rPr lang="ja-JP" altLang="en-US" dirty="0"/>
              <a:t>つのフォーカスエリアと</a:t>
            </a:r>
            <a:r>
              <a:rPr lang="en-US" altLang="ja-JP" dirty="0"/>
              <a:t>4</a:t>
            </a:r>
            <a:r>
              <a:rPr lang="ja-JP" altLang="en-US" dirty="0"/>
              <a:t>つのタスク</a:t>
            </a:r>
          </a:p>
        </p:txBody>
      </p:sp>
      <p:sp>
        <p:nvSpPr>
          <p:cNvPr id="3" name="テキスト プレースホルダー 2">
            <a:extLst>
              <a:ext uri="{FF2B5EF4-FFF2-40B4-BE49-F238E27FC236}">
                <a16:creationId xmlns:a16="http://schemas.microsoft.com/office/drawing/2014/main" id="{502265F4-F5CF-4FE3-B533-052987CE67BD}"/>
              </a:ext>
            </a:extLst>
          </p:cNvPr>
          <p:cNvSpPr>
            <a:spLocks noGrp="1"/>
          </p:cNvSpPr>
          <p:nvPr>
            <p:ph type="body" sz="quarter" idx="10"/>
          </p:nvPr>
        </p:nvSpPr>
        <p:spPr>
          <a:xfrm>
            <a:off x="252001" y="792000"/>
            <a:ext cx="8639174" cy="360000"/>
          </a:xfrm>
        </p:spPr>
        <p:txBody>
          <a:bodyPr/>
          <a:lstStyle/>
          <a:p>
            <a:r>
              <a:rPr lang="en-US" altLang="ja-JP" dirty="0"/>
              <a:t>3</a:t>
            </a:r>
            <a:r>
              <a:rPr lang="ja-JP" altLang="en-US" dirty="0"/>
              <a:t>つのフォーカスエリアと</a:t>
            </a:r>
            <a:r>
              <a:rPr lang="en-US" altLang="ja-JP" dirty="0"/>
              <a:t>4</a:t>
            </a:r>
            <a:r>
              <a:rPr lang="ja-JP" altLang="en-US" dirty="0"/>
              <a:t>つのタスクを関連付け、仮説の検証による軌道修正を常時行います。</a:t>
            </a:r>
          </a:p>
        </p:txBody>
      </p:sp>
      <p:sp>
        <p:nvSpPr>
          <p:cNvPr id="7" name="テキスト プレースホルダー 6">
            <a:extLst>
              <a:ext uri="{FF2B5EF4-FFF2-40B4-BE49-F238E27FC236}">
                <a16:creationId xmlns:a16="http://schemas.microsoft.com/office/drawing/2014/main" id="{481D7376-F471-461A-AB33-B283B9BB69F1}"/>
              </a:ext>
            </a:extLst>
          </p:cNvPr>
          <p:cNvSpPr>
            <a:spLocks noGrp="1"/>
          </p:cNvSpPr>
          <p:nvPr>
            <p:ph type="body" sz="quarter" idx="11"/>
          </p:nvPr>
        </p:nvSpPr>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grpSp>
        <p:nvGrpSpPr>
          <p:cNvPr id="21" name="グループ化 20">
            <a:extLst>
              <a:ext uri="{FF2B5EF4-FFF2-40B4-BE49-F238E27FC236}">
                <a16:creationId xmlns:a16="http://schemas.microsoft.com/office/drawing/2014/main" id="{0542A0DA-2FDD-43CA-8984-6E13752A58C5}"/>
              </a:ext>
            </a:extLst>
          </p:cNvPr>
          <p:cNvGrpSpPr>
            <a:grpSpLocks noChangeAspect="1"/>
          </p:cNvGrpSpPr>
          <p:nvPr/>
        </p:nvGrpSpPr>
        <p:grpSpPr>
          <a:xfrm>
            <a:off x="-108000" y="1539000"/>
            <a:ext cx="4320000" cy="2880000"/>
            <a:chOff x="540000" y="1125000"/>
            <a:chExt cx="4320000" cy="2880000"/>
          </a:xfrm>
        </p:grpSpPr>
        <p:graphicFrame>
          <p:nvGraphicFramePr>
            <p:cNvPr id="22" name="グラフ 21">
              <a:extLst>
                <a:ext uri="{FF2B5EF4-FFF2-40B4-BE49-F238E27FC236}">
                  <a16:creationId xmlns:a16="http://schemas.microsoft.com/office/drawing/2014/main" id="{2DAE2CC9-99FD-4D99-9653-DF1B8B427979}"/>
                </a:ext>
              </a:extLst>
            </p:cNvPr>
            <p:cNvGraphicFramePr>
              <a:graphicFrameLocks noChangeAspect="1"/>
            </p:cNvGraphicFramePr>
            <p:nvPr/>
          </p:nvGraphicFramePr>
          <p:xfrm>
            <a:off x="540000" y="1125000"/>
            <a:ext cx="43200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グラフ 22">
              <a:extLst>
                <a:ext uri="{FF2B5EF4-FFF2-40B4-BE49-F238E27FC236}">
                  <a16:creationId xmlns:a16="http://schemas.microsoft.com/office/drawing/2014/main" id="{768B64BB-B260-431C-8E37-CF2C35842065}"/>
                </a:ext>
              </a:extLst>
            </p:cNvPr>
            <p:cNvGraphicFramePr>
              <a:graphicFrameLocks noChangeAspect="1"/>
            </p:cNvGraphicFramePr>
            <p:nvPr/>
          </p:nvGraphicFramePr>
          <p:xfrm>
            <a:off x="1269000" y="1611000"/>
            <a:ext cx="2862000" cy="1908000"/>
          </p:xfrm>
          <a:graphic>
            <a:graphicData uri="http://schemas.openxmlformats.org/drawingml/2006/chart">
              <c:chart xmlns:c="http://schemas.openxmlformats.org/drawingml/2006/chart" xmlns:r="http://schemas.openxmlformats.org/officeDocument/2006/relationships" r:id="rId4"/>
            </a:graphicData>
          </a:graphic>
        </p:graphicFrame>
      </p:grpSp>
      <p:sp>
        <p:nvSpPr>
          <p:cNvPr id="33" name="Rounded Rectangle 1">
            <a:extLst>
              <a:ext uri="{FF2B5EF4-FFF2-40B4-BE49-F238E27FC236}">
                <a16:creationId xmlns:a16="http://schemas.microsoft.com/office/drawing/2014/main" id="{904E8DF7-0680-41E7-B359-2B4CB5D5C314}"/>
              </a:ext>
            </a:extLst>
          </p:cNvPr>
          <p:cNvSpPr>
            <a:spLocks noChangeArrowheads="1"/>
          </p:cNvSpPr>
          <p:nvPr/>
        </p:nvSpPr>
        <p:spPr bwMode="auto">
          <a:xfrm>
            <a:off x="322122" y="2529000"/>
            <a:ext cx="2124000" cy="900000"/>
          </a:xfrm>
          <a:prstGeom prst="roundRect">
            <a:avLst>
              <a:gd name="adj" fmla="val 50000"/>
            </a:avLst>
          </a:prstGeom>
          <a:solidFill>
            <a:schemeClr val="bg1"/>
          </a:solidFill>
          <a:ln w="28575" algn="ctr">
            <a:solidFill>
              <a:schemeClr val="bg2"/>
            </a:solidFill>
            <a:round/>
            <a:headEnd/>
            <a:tailEnd/>
          </a:ln>
          <a:effectLst/>
        </p:spPr>
        <p:txBody>
          <a:bodyPr wrap="none" lIns="0" tIns="46800" rIns="0" bIns="46800" anchor="ctr"/>
          <a:lstStyle/>
          <a:p>
            <a:pPr algn="ctr" eaLnBrk="1" hangingPunct="1">
              <a:lnSpc>
                <a:spcPct val="90000"/>
              </a:lnSpc>
              <a:tabLst>
                <a:tab pos="749300" algn="l"/>
              </a:tabLst>
            </a:pPr>
            <a:r>
              <a:rPr lang="en-US" altLang="ja-JP" b="1" dirty="0">
                <a:solidFill>
                  <a:schemeClr val="bg1">
                    <a:lumMod val="50000"/>
                  </a:schemeClr>
                </a:solidFill>
              </a:rPr>
              <a:t>3</a:t>
            </a:r>
            <a:r>
              <a:rPr lang="ja-JP" altLang="en-US" b="1" dirty="0">
                <a:solidFill>
                  <a:schemeClr val="bg1">
                    <a:lumMod val="50000"/>
                  </a:schemeClr>
                </a:solidFill>
              </a:rPr>
              <a:t>つのフォーカスエリア</a:t>
            </a:r>
          </a:p>
        </p:txBody>
      </p:sp>
      <p:graphicFrame>
        <p:nvGraphicFramePr>
          <p:cNvPr id="5" name="表 8">
            <a:extLst>
              <a:ext uri="{FF2B5EF4-FFF2-40B4-BE49-F238E27FC236}">
                <a16:creationId xmlns:a16="http://schemas.microsoft.com/office/drawing/2014/main" id="{B3CA0BC8-FC13-431E-A044-D7F23A0DB818}"/>
              </a:ext>
            </a:extLst>
          </p:cNvPr>
          <p:cNvGraphicFramePr>
            <a:graphicFrameLocks noGrp="1"/>
          </p:cNvGraphicFramePr>
          <p:nvPr>
            <p:extLst>
              <p:ext uri="{D42A27DB-BD31-4B8C-83A1-F6EECF244321}">
                <p14:modId xmlns:p14="http://schemas.microsoft.com/office/powerpoint/2010/main" val="112681953"/>
              </p:ext>
            </p:extLst>
          </p:nvPr>
        </p:nvGraphicFramePr>
        <p:xfrm>
          <a:off x="3512001" y="1589940"/>
          <a:ext cx="2664000" cy="609600"/>
        </p:xfrm>
        <a:graphic>
          <a:graphicData uri="http://schemas.openxmlformats.org/drawingml/2006/table">
            <a:tbl>
              <a:tblPr bandRow="1">
                <a:tableStyleId>{5C22544A-7EE6-4342-B048-85BDC9FD1C3A}</a:tableStyleId>
              </a:tblPr>
              <a:tblGrid>
                <a:gridCol w="396000">
                  <a:extLst>
                    <a:ext uri="{9D8B030D-6E8A-4147-A177-3AD203B41FA5}">
                      <a16:colId xmlns:a16="http://schemas.microsoft.com/office/drawing/2014/main" val="3906898582"/>
                    </a:ext>
                  </a:extLst>
                </a:gridCol>
                <a:gridCol w="2268000">
                  <a:extLst>
                    <a:ext uri="{9D8B030D-6E8A-4147-A177-3AD203B41FA5}">
                      <a16:colId xmlns:a16="http://schemas.microsoft.com/office/drawing/2014/main" val="626785993"/>
                    </a:ext>
                  </a:extLst>
                </a:gridCol>
              </a:tblGrid>
              <a:tr h="370840">
                <a:tc>
                  <a:txBody>
                    <a:bodyPr/>
                    <a:lstStyle/>
                    <a:p>
                      <a:r>
                        <a:rPr kumimoji="1" lang="en-US" altLang="ja-JP" sz="4000" b="1" dirty="0">
                          <a:solidFill>
                            <a:schemeClr val="bg2">
                              <a:lumMod val="25000"/>
                            </a:schemeClr>
                          </a:solidFill>
                        </a:rPr>
                        <a:t>1</a:t>
                      </a:r>
                      <a:endParaRPr kumimoji="1" lang="ja-JP" altLang="en-US" sz="4000" b="1" dirty="0">
                        <a:solidFill>
                          <a:schemeClr val="bg2">
                            <a:lumMod val="25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eaLnBrk="1" hangingPunct="1">
                        <a:lnSpc>
                          <a:spcPct val="90000"/>
                        </a:lnSpc>
                        <a:buClr>
                          <a:srgbClr val="011893"/>
                        </a:buClr>
                      </a:pPr>
                      <a:r>
                        <a:rPr lang="ja-JP" altLang="en-US" sz="1800" b="1" dirty="0">
                          <a:solidFill>
                            <a:schemeClr val="bg2">
                              <a:lumMod val="25000"/>
                            </a:schemeClr>
                          </a:solidFill>
                          <a:latin typeface="+mn-lt"/>
                          <a:ea typeface="+mn-ea"/>
                        </a:rPr>
                        <a:t>フォーカスするお客様の</a:t>
                      </a:r>
                      <a:endParaRPr lang="en-US" altLang="ja-JP" sz="1800" b="1" dirty="0">
                        <a:solidFill>
                          <a:schemeClr val="bg2">
                            <a:lumMod val="25000"/>
                          </a:schemeClr>
                        </a:solidFill>
                        <a:latin typeface="+mn-lt"/>
                        <a:ea typeface="+mn-ea"/>
                      </a:endParaRPr>
                    </a:p>
                    <a:p>
                      <a:pPr marL="0" indent="0" eaLnBrk="1" hangingPunct="1">
                        <a:lnSpc>
                          <a:spcPct val="90000"/>
                        </a:lnSpc>
                        <a:buClr>
                          <a:srgbClr val="011893"/>
                        </a:buClr>
                      </a:pPr>
                      <a:r>
                        <a:rPr lang="ja-JP" altLang="en-US" sz="1800" b="1" dirty="0">
                          <a:solidFill>
                            <a:schemeClr val="bg2">
                              <a:lumMod val="25000"/>
                            </a:schemeClr>
                          </a:solidFill>
                          <a:latin typeface="+mn-lt"/>
                          <a:ea typeface="+mn-ea"/>
                        </a:rPr>
                        <a:t>ペルソナ像の設定</a:t>
                      </a:r>
                      <a:endParaRPr lang="ja-JP" altLang="en-US" dirty="0">
                        <a:solidFill>
                          <a:srgbClr val="020102"/>
                        </a:solidFill>
                        <a:latin typeface="+mn-lt"/>
                        <a:ea typeface="+mn-ea"/>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15225250"/>
                  </a:ext>
                </a:extLst>
              </a:tr>
            </a:tbl>
          </a:graphicData>
        </a:graphic>
      </p:graphicFrame>
      <p:graphicFrame>
        <p:nvGraphicFramePr>
          <p:cNvPr id="26" name="表 8">
            <a:extLst>
              <a:ext uri="{FF2B5EF4-FFF2-40B4-BE49-F238E27FC236}">
                <a16:creationId xmlns:a16="http://schemas.microsoft.com/office/drawing/2014/main" id="{8056B151-C407-4220-8C67-F0AA8A2BC012}"/>
              </a:ext>
            </a:extLst>
          </p:cNvPr>
          <p:cNvGraphicFramePr>
            <a:graphicFrameLocks noGrp="1"/>
          </p:cNvGraphicFramePr>
          <p:nvPr>
            <p:extLst>
              <p:ext uri="{D42A27DB-BD31-4B8C-83A1-F6EECF244321}">
                <p14:modId xmlns:p14="http://schemas.microsoft.com/office/powerpoint/2010/main" val="2194013656"/>
              </p:ext>
            </p:extLst>
          </p:nvPr>
        </p:nvGraphicFramePr>
        <p:xfrm>
          <a:off x="3512001" y="2680794"/>
          <a:ext cx="2664000" cy="609600"/>
        </p:xfrm>
        <a:graphic>
          <a:graphicData uri="http://schemas.openxmlformats.org/drawingml/2006/table">
            <a:tbl>
              <a:tblPr bandRow="1">
                <a:tableStyleId>{5C22544A-7EE6-4342-B048-85BDC9FD1C3A}</a:tableStyleId>
              </a:tblPr>
              <a:tblGrid>
                <a:gridCol w="396000">
                  <a:extLst>
                    <a:ext uri="{9D8B030D-6E8A-4147-A177-3AD203B41FA5}">
                      <a16:colId xmlns:a16="http://schemas.microsoft.com/office/drawing/2014/main" val="3906898582"/>
                    </a:ext>
                  </a:extLst>
                </a:gridCol>
                <a:gridCol w="2268000">
                  <a:extLst>
                    <a:ext uri="{9D8B030D-6E8A-4147-A177-3AD203B41FA5}">
                      <a16:colId xmlns:a16="http://schemas.microsoft.com/office/drawing/2014/main" val="626785993"/>
                    </a:ext>
                  </a:extLst>
                </a:gridCol>
              </a:tblGrid>
              <a:tr h="370840">
                <a:tc>
                  <a:txBody>
                    <a:bodyPr/>
                    <a:lstStyle/>
                    <a:p>
                      <a:r>
                        <a:rPr kumimoji="1" lang="en-US" altLang="ja-JP" sz="4000" b="1">
                          <a:solidFill>
                            <a:schemeClr val="bg2">
                              <a:lumMod val="50000"/>
                            </a:schemeClr>
                          </a:solidFill>
                        </a:rPr>
                        <a:t>2</a:t>
                      </a:r>
                      <a:endParaRPr kumimoji="1" lang="ja-JP" altLang="en-US" sz="4000" b="1" dirty="0">
                        <a:solidFill>
                          <a:schemeClr val="bg2">
                            <a:lumMod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eaLnBrk="1" hangingPunct="1">
                        <a:lnSpc>
                          <a:spcPct val="90000"/>
                        </a:lnSpc>
                        <a:buClr>
                          <a:srgbClr val="011893"/>
                        </a:buClr>
                      </a:pPr>
                      <a:r>
                        <a:rPr lang="ja-JP" altLang="en-US" sz="1800" b="1" dirty="0">
                          <a:solidFill>
                            <a:schemeClr val="bg2">
                              <a:lumMod val="50000"/>
                            </a:schemeClr>
                          </a:solidFill>
                          <a:latin typeface="+mn-lt"/>
                          <a:ea typeface="+mn-ea"/>
                        </a:rPr>
                        <a:t>お客様への「売り」となる</a:t>
                      </a:r>
                    </a:p>
                    <a:p>
                      <a:pPr marL="0" indent="0" eaLnBrk="1" hangingPunct="1">
                        <a:lnSpc>
                          <a:spcPct val="90000"/>
                        </a:lnSpc>
                        <a:buClr>
                          <a:srgbClr val="011893"/>
                        </a:buClr>
                      </a:pPr>
                      <a:r>
                        <a:rPr lang="ja-JP" altLang="en-US" sz="1800" b="1" dirty="0">
                          <a:solidFill>
                            <a:schemeClr val="bg2">
                              <a:lumMod val="50000"/>
                            </a:schemeClr>
                          </a:solidFill>
                          <a:latin typeface="+mn-lt"/>
                          <a:ea typeface="+mn-ea"/>
                        </a:rPr>
                        <a:t>価値の明確化</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15225250"/>
                  </a:ext>
                </a:extLst>
              </a:tr>
            </a:tbl>
          </a:graphicData>
        </a:graphic>
      </p:graphicFrame>
      <p:graphicFrame>
        <p:nvGraphicFramePr>
          <p:cNvPr id="27" name="表 8">
            <a:extLst>
              <a:ext uri="{FF2B5EF4-FFF2-40B4-BE49-F238E27FC236}">
                <a16:creationId xmlns:a16="http://schemas.microsoft.com/office/drawing/2014/main" id="{998D1E67-E0E4-4A9E-B72F-A815A5A665F5}"/>
              </a:ext>
            </a:extLst>
          </p:cNvPr>
          <p:cNvGraphicFramePr>
            <a:graphicFrameLocks noGrp="1"/>
          </p:cNvGraphicFramePr>
          <p:nvPr>
            <p:extLst>
              <p:ext uri="{D42A27DB-BD31-4B8C-83A1-F6EECF244321}">
                <p14:modId xmlns:p14="http://schemas.microsoft.com/office/powerpoint/2010/main" val="2896892410"/>
              </p:ext>
            </p:extLst>
          </p:nvPr>
        </p:nvGraphicFramePr>
        <p:xfrm>
          <a:off x="3512001" y="3771647"/>
          <a:ext cx="2664000" cy="609600"/>
        </p:xfrm>
        <a:graphic>
          <a:graphicData uri="http://schemas.openxmlformats.org/drawingml/2006/table">
            <a:tbl>
              <a:tblPr bandRow="1">
                <a:tableStyleId>{5C22544A-7EE6-4342-B048-85BDC9FD1C3A}</a:tableStyleId>
              </a:tblPr>
              <a:tblGrid>
                <a:gridCol w="396000">
                  <a:extLst>
                    <a:ext uri="{9D8B030D-6E8A-4147-A177-3AD203B41FA5}">
                      <a16:colId xmlns:a16="http://schemas.microsoft.com/office/drawing/2014/main" val="3906898582"/>
                    </a:ext>
                  </a:extLst>
                </a:gridCol>
                <a:gridCol w="2268000">
                  <a:extLst>
                    <a:ext uri="{9D8B030D-6E8A-4147-A177-3AD203B41FA5}">
                      <a16:colId xmlns:a16="http://schemas.microsoft.com/office/drawing/2014/main" val="626785993"/>
                    </a:ext>
                  </a:extLst>
                </a:gridCol>
              </a:tblGrid>
              <a:tr h="370840">
                <a:tc>
                  <a:txBody>
                    <a:bodyPr/>
                    <a:lstStyle/>
                    <a:p>
                      <a:r>
                        <a:rPr kumimoji="1" lang="en-US" altLang="ja-JP" sz="4000" b="1" dirty="0">
                          <a:solidFill>
                            <a:schemeClr val="bg2">
                              <a:lumMod val="75000"/>
                            </a:schemeClr>
                          </a:solidFill>
                        </a:rPr>
                        <a:t>3</a:t>
                      </a:r>
                      <a:endParaRPr kumimoji="1" lang="ja-JP" altLang="en-US" sz="4000" b="1" dirty="0">
                        <a:solidFill>
                          <a:schemeClr val="bg2">
                            <a:lumMod val="75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eaLnBrk="1" hangingPunct="1">
                        <a:lnSpc>
                          <a:spcPct val="90000"/>
                        </a:lnSpc>
                        <a:buClr>
                          <a:srgbClr val="011893"/>
                        </a:buClr>
                      </a:pPr>
                      <a:r>
                        <a:rPr lang="ja-JP" altLang="en-US" sz="1800" b="1" dirty="0">
                          <a:solidFill>
                            <a:schemeClr val="bg2">
                              <a:lumMod val="75000"/>
                            </a:schemeClr>
                          </a:solidFill>
                          <a:latin typeface="+mn-lt"/>
                          <a:ea typeface="+mn-ea"/>
                        </a:rPr>
                        <a:t>お客様への</a:t>
                      </a:r>
                    </a:p>
                    <a:p>
                      <a:pPr marL="0" indent="0" eaLnBrk="1" hangingPunct="1">
                        <a:lnSpc>
                          <a:spcPct val="90000"/>
                        </a:lnSpc>
                        <a:buClr>
                          <a:srgbClr val="011893"/>
                        </a:buClr>
                      </a:pPr>
                      <a:r>
                        <a:rPr lang="ja-JP" altLang="en-US" sz="1800" b="1" dirty="0">
                          <a:solidFill>
                            <a:schemeClr val="bg2">
                              <a:lumMod val="75000"/>
                            </a:schemeClr>
                          </a:solidFill>
                          <a:latin typeface="+mn-lt"/>
                          <a:ea typeface="+mn-ea"/>
                        </a:rPr>
                        <a:t>アピールポイントの整理</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15225250"/>
                  </a:ext>
                </a:extLst>
              </a:tr>
            </a:tbl>
          </a:graphicData>
        </a:graphic>
      </p:graphicFrame>
      <p:sp>
        <p:nvSpPr>
          <p:cNvPr id="30" name="Oval 110">
            <a:extLst>
              <a:ext uri="{FF2B5EF4-FFF2-40B4-BE49-F238E27FC236}">
                <a16:creationId xmlns:a16="http://schemas.microsoft.com/office/drawing/2014/main" id="{583445E1-B36D-40A0-8F36-320570A4A3CB}"/>
              </a:ext>
            </a:extLst>
          </p:cNvPr>
          <p:cNvSpPr>
            <a:spLocks noChangeAspect="1"/>
          </p:cNvSpPr>
          <p:nvPr/>
        </p:nvSpPr>
        <p:spPr bwMode="auto">
          <a:xfrm>
            <a:off x="6572712" y="1171725"/>
            <a:ext cx="1116000" cy="1116000"/>
          </a:xfrm>
          <a:prstGeom prst="ellipse">
            <a:avLst/>
          </a:prstGeom>
          <a:gradFill flip="none" rotWithShape="1">
            <a:gsLst>
              <a:gs pos="100000">
                <a:srgbClr val="0070C0"/>
              </a:gs>
              <a:gs pos="47000">
                <a:srgbClr val="003C82"/>
              </a:gs>
              <a:gs pos="0">
                <a:srgbClr val="002060"/>
              </a:gs>
            </a:gsLst>
            <a:lin ang="5400000" scaled="1"/>
            <a:tileRect/>
          </a:gradFill>
          <a:ln w="9525" cap="flat" cmpd="sng" algn="ctr">
            <a:noFill/>
            <a:prstDash val="solid"/>
            <a:round/>
            <a:headEnd type="none" w="med" len="med"/>
            <a:tailEnd type="none" w="med" len="med"/>
          </a:ln>
          <a:effectLst/>
        </p:spPr>
        <p:txBody>
          <a:bodyPr vert="horz" wrap="none" lIns="0" tIns="468000" rIns="0" bIns="0" numCol="1" rtlCol="0" anchor="t" anchorCtr="0" compatLnSpc="1">
            <a:prstTxWarp prst="textNoShape">
              <a:avLst/>
            </a:prstTxWarp>
          </a:bodyPr>
          <a:lstStyle/>
          <a:p>
            <a:pPr algn="ctr">
              <a:buFont typeface="Wingdings" pitchFamily="2" charset="2"/>
              <a:buNone/>
            </a:pPr>
            <a:r>
              <a:rPr lang="ja-JP" altLang="en-US" sz="1200" dirty="0">
                <a:solidFill>
                  <a:schemeClr val="bg1"/>
                </a:solidFill>
                <a:latin typeface="HGPｺﾞｼｯｸE" pitchFamily="50" charset="-128"/>
              </a:rPr>
              <a:t>お客様情報の</a:t>
            </a:r>
            <a:endParaRPr lang="en-US" altLang="ja-JP" sz="1200" dirty="0">
              <a:solidFill>
                <a:schemeClr val="bg1"/>
              </a:solidFill>
              <a:latin typeface="HGPｺﾞｼｯｸE" pitchFamily="50" charset="-128"/>
            </a:endParaRPr>
          </a:p>
          <a:p>
            <a:pPr algn="ctr">
              <a:buFont typeface="Wingdings" pitchFamily="2" charset="2"/>
              <a:buNone/>
            </a:pPr>
            <a:r>
              <a:rPr lang="ja-JP" altLang="en-US" sz="1200" dirty="0">
                <a:solidFill>
                  <a:schemeClr val="bg1"/>
                </a:solidFill>
                <a:latin typeface="HGPｺﾞｼｯｸE" pitchFamily="50" charset="-128"/>
              </a:rPr>
              <a:t>蓄積・活用</a:t>
            </a:r>
          </a:p>
        </p:txBody>
      </p:sp>
      <p:sp>
        <p:nvSpPr>
          <p:cNvPr id="35" name="Oval 111">
            <a:extLst>
              <a:ext uri="{FF2B5EF4-FFF2-40B4-BE49-F238E27FC236}">
                <a16:creationId xmlns:a16="http://schemas.microsoft.com/office/drawing/2014/main" id="{D4D48513-CB84-4BC3-A2E5-E387A6869EA5}"/>
              </a:ext>
            </a:extLst>
          </p:cNvPr>
          <p:cNvSpPr>
            <a:spLocks noChangeAspect="1"/>
          </p:cNvSpPr>
          <p:nvPr/>
        </p:nvSpPr>
        <p:spPr bwMode="auto">
          <a:xfrm>
            <a:off x="6572712" y="2426363"/>
            <a:ext cx="1116000" cy="1116000"/>
          </a:xfrm>
          <a:prstGeom prst="ellipse">
            <a:avLst/>
          </a:prstGeom>
          <a:gradFill flip="none" rotWithShape="1">
            <a:gsLst>
              <a:gs pos="0">
                <a:srgbClr val="0070C0"/>
              </a:gs>
              <a:gs pos="100000">
                <a:srgbClr val="0070C0"/>
              </a:gs>
            </a:gsLst>
            <a:lin ang="5400000" scaled="1"/>
            <a:tileRect/>
          </a:gradFill>
          <a:ln w="9525" cap="flat" cmpd="sng" algn="ctr">
            <a:noFill/>
            <a:prstDash val="solid"/>
            <a:round/>
            <a:headEnd type="none" w="med" len="med"/>
            <a:tailEnd type="none" w="med" len="med"/>
          </a:ln>
          <a:effectLst/>
        </p:spPr>
        <p:txBody>
          <a:bodyPr vert="horz" wrap="none" lIns="0" tIns="468000" rIns="0" bIns="0" numCol="1" rtlCol="0" anchor="t" anchorCtr="0" compatLnSpc="1">
            <a:prstTxWarp prst="textNoShape">
              <a:avLst/>
            </a:prstTxWarp>
          </a:bodyPr>
          <a:lstStyle/>
          <a:p>
            <a:pPr algn="ctr">
              <a:lnSpc>
                <a:spcPct val="90000"/>
              </a:lnSpc>
            </a:pPr>
            <a:r>
              <a:rPr kumimoji="0" lang="ja-JP" altLang="en-US" sz="1200" dirty="0">
                <a:solidFill>
                  <a:schemeClr val="bg1"/>
                </a:solidFill>
                <a:latin typeface="HelvNeue Light for IBM" pitchFamily="34" charset="0"/>
              </a:rPr>
              <a:t>価値訴求ポイント</a:t>
            </a:r>
            <a:endParaRPr kumimoji="0" lang="en-US" altLang="ja-JP" sz="1200" dirty="0">
              <a:solidFill>
                <a:schemeClr val="bg1"/>
              </a:solidFill>
              <a:latin typeface="HelvNeue Light for IBM" pitchFamily="34" charset="0"/>
            </a:endParaRPr>
          </a:p>
          <a:p>
            <a:pPr algn="ctr">
              <a:lnSpc>
                <a:spcPct val="90000"/>
              </a:lnSpc>
            </a:pPr>
            <a:r>
              <a:rPr lang="ja-JP" altLang="en-US" sz="1200" dirty="0">
                <a:solidFill>
                  <a:schemeClr val="bg1"/>
                </a:solidFill>
                <a:latin typeface="HelvNeue Light for IBM" pitchFamily="34" charset="0"/>
              </a:rPr>
              <a:t>明確化</a:t>
            </a:r>
            <a:endParaRPr kumimoji="0" lang="ja-JP" altLang="en-US" sz="1200" dirty="0">
              <a:solidFill>
                <a:schemeClr val="bg1"/>
              </a:solidFill>
              <a:latin typeface="HelvNeue Light for IBM" pitchFamily="34" charset="0"/>
            </a:endParaRPr>
          </a:p>
        </p:txBody>
      </p:sp>
      <p:sp>
        <p:nvSpPr>
          <p:cNvPr id="40" name="Oval 112">
            <a:extLst>
              <a:ext uri="{FF2B5EF4-FFF2-40B4-BE49-F238E27FC236}">
                <a16:creationId xmlns:a16="http://schemas.microsoft.com/office/drawing/2014/main" id="{D0A2AE15-A517-4330-A922-C74F0C5A5BA9}"/>
              </a:ext>
            </a:extLst>
          </p:cNvPr>
          <p:cNvSpPr>
            <a:spLocks noChangeAspect="1"/>
          </p:cNvSpPr>
          <p:nvPr/>
        </p:nvSpPr>
        <p:spPr bwMode="auto">
          <a:xfrm>
            <a:off x="6572712" y="3681000"/>
            <a:ext cx="1116000" cy="1116000"/>
          </a:xfrm>
          <a:prstGeom prst="ellipse">
            <a:avLst/>
          </a:prstGeom>
          <a:gradFill flip="none" rotWithShape="1">
            <a:gsLst>
              <a:gs pos="0">
                <a:srgbClr val="0070C0"/>
              </a:gs>
              <a:gs pos="100000">
                <a:srgbClr val="66CCFF"/>
              </a:gs>
            </a:gsLst>
            <a:lin ang="5400000" scaled="1"/>
            <a:tileRect/>
          </a:gradFill>
          <a:ln w="9525" cap="flat" cmpd="sng" algn="ctr">
            <a:noFill/>
            <a:prstDash val="solid"/>
            <a:round/>
            <a:headEnd type="none" w="med" len="med"/>
            <a:tailEnd type="none" w="med" len="med"/>
          </a:ln>
          <a:effectLst/>
        </p:spPr>
        <p:txBody>
          <a:bodyPr vert="horz" wrap="none" lIns="0" tIns="468000" rIns="0" bIns="0" numCol="1" rtlCol="0" anchor="t" anchorCtr="0" compatLnSpc="1">
            <a:prstTxWarp prst="textNoShape">
              <a:avLst/>
            </a:prstTxWarp>
          </a:bodyPr>
          <a:lstStyle/>
          <a:p>
            <a:pPr algn="ctr">
              <a:lnSpc>
                <a:spcPct val="90000"/>
              </a:lnSpc>
            </a:pPr>
            <a:r>
              <a:rPr kumimoji="0" lang="ja-JP" altLang="en-US" sz="1200" dirty="0">
                <a:solidFill>
                  <a:schemeClr val="bg1"/>
                </a:solidFill>
                <a:latin typeface="HelvNeue Light for IBM" pitchFamily="34" charset="0"/>
              </a:rPr>
              <a:t>販売実行戦略の</a:t>
            </a:r>
            <a:endParaRPr kumimoji="0" lang="en-US" altLang="ja-JP" sz="1200" dirty="0">
              <a:solidFill>
                <a:schemeClr val="bg1"/>
              </a:solidFill>
              <a:latin typeface="HelvNeue Light for IBM" pitchFamily="34" charset="0"/>
            </a:endParaRPr>
          </a:p>
          <a:p>
            <a:pPr algn="ctr">
              <a:lnSpc>
                <a:spcPct val="90000"/>
              </a:lnSpc>
            </a:pPr>
            <a:r>
              <a:rPr lang="ja-JP" altLang="en-US" sz="1200" dirty="0">
                <a:solidFill>
                  <a:schemeClr val="bg1"/>
                </a:solidFill>
                <a:latin typeface="HelvNeue Light for IBM" pitchFamily="34" charset="0"/>
              </a:rPr>
              <a:t>強化</a:t>
            </a:r>
            <a:endParaRPr kumimoji="0" lang="ja-JP" altLang="en-US" sz="1200" dirty="0">
              <a:solidFill>
                <a:schemeClr val="bg1"/>
              </a:solidFill>
              <a:latin typeface="HelvNeue Light for IBM" pitchFamily="34" charset="0"/>
            </a:endParaRPr>
          </a:p>
        </p:txBody>
      </p:sp>
      <p:pic>
        <p:nvPicPr>
          <p:cNvPr id="12" name="グラフィックス 11" descr="リサーチ">
            <a:extLst>
              <a:ext uri="{FF2B5EF4-FFF2-40B4-BE49-F238E27FC236}">
                <a16:creationId xmlns:a16="http://schemas.microsoft.com/office/drawing/2014/main" id="{4BF4237B-85D6-419D-9012-97694BF15FA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18266" y="1202307"/>
            <a:ext cx="637125" cy="637125"/>
          </a:xfrm>
          <a:prstGeom prst="rect">
            <a:avLst/>
          </a:prstGeom>
        </p:spPr>
      </p:pic>
      <p:pic>
        <p:nvPicPr>
          <p:cNvPr id="20" name="グラフィックス 19" descr="コメント: いいね!">
            <a:extLst>
              <a:ext uri="{FF2B5EF4-FFF2-40B4-BE49-F238E27FC236}">
                <a16:creationId xmlns:a16="http://schemas.microsoft.com/office/drawing/2014/main" id="{B2A8685F-398D-4B84-8316-D0F5A5D532E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779245" y="2457000"/>
            <a:ext cx="703615" cy="703615"/>
          </a:xfrm>
          <a:prstGeom prst="rect">
            <a:avLst/>
          </a:prstGeom>
        </p:spPr>
      </p:pic>
      <p:pic>
        <p:nvPicPr>
          <p:cNvPr id="25" name="グラフィックス 24" descr="指数的グラフ">
            <a:extLst>
              <a:ext uri="{FF2B5EF4-FFF2-40B4-BE49-F238E27FC236}">
                <a16:creationId xmlns:a16="http://schemas.microsoft.com/office/drawing/2014/main" id="{5195114A-8ED6-4CB4-B7B4-A5CF886A750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831663" y="3726047"/>
            <a:ext cx="601200" cy="601200"/>
          </a:xfrm>
          <a:prstGeom prst="rect">
            <a:avLst/>
          </a:prstGeom>
        </p:spPr>
      </p:pic>
      <p:sp>
        <p:nvSpPr>
          <p:cNvPr id="50" name="正方形/長方形 49">
            <a:extLst>
              <a:ext uri="{FF2B5EF4-FFF2-40B4-BE49-F238E27FC236}">
                <a16:creationId xmlns:a16="http://schemas.microsoft.com/office/drawing/2014/main" id="{E151C065-2257-4923-8452-7A11C3CD3F28}"/>
              </a:ext>
            </a:extLst>
          </p:cNvPr>
          <p:cNvSpPr/>
          <p:nvPr/>
        </p:nvSpPr>
        <p:spPr>
          <a:xfrm>
            <a:off x="1" y="4831378"/>
            <a:ext cx="9143999" cy="2026621"/>
          </a:xfrm>
          <a:prstGeom prst="rect">
            <a:avLst/>
          </a:prstGeom>
          <a:gradFill flip="none" rotWithShape="1">
            <a:gsLst>
              <a:gs pos="100000">
                <a:srgbClr val="002060"/>
              </a:gs>
              <a:gs pos="0">
                <a:schemeClr val="accent2">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80000" rIns="72000" rtlCol="0" anchor="t"/>
          <a:lstStyle/>
          <a:p>
            <a:pPr marL="0" lvl="1">
              <a:lnSpc>
                <a:spcPct val="90000"/>
              </a:lnSpc>
              <a:spcAft>
                <a:spcPts val="600"/>
              </a:spcAft>
            </a:pPr>
            <a:r>
              <a:rPr lang="en-US" altLang="ja-JP" sz="2400" b="1" dirty="0"/>
              <a:t>4</a:t>
            </a:r>
            <a:r>
              <a:rPr lang="ja-JP" altLang="en-US" sz="2400" b="1" dirty="0"/>
              <a:t>つのタスク</a:t>
            </a:r>
            <a:endParaRPr lang="ja-JP" altLang="en-US" sz="2400" dirty="0"/>
          </a:p>
        </p:txBody>
      </p:sp>
      <p:graphicFrame>
        <p:nvGraphicFramePr>
          <p:cNvPr id="52" name="表 51">
            <a:extLst>
              <a:ext uri="{FF2B5EF4-FFF2-40B4-BE49-F238E27FC236}">
                <a16:creationId xmlns:a16="http://schemas.microsoft.com/office/drawing/2014/main" id="{F12CBE0E-02FB-445C-91FD-FBCD34F90039}"/>
              </a:ext>
            </a:extLst>
          </p:cNvPr>
          <p:cNvGraphicFramePr>
            <a:graphicFrameLocks noGrp="1"/>
          </p:cNvGraphicFramePr>
          <p:nvPr/>
        </p:nvGraphicFramePr>
        <p:xfrm>
          <a:off x="250823" y="5508000"/>
          <a:ext cx="8640000" cy="1054368"/>
        </p:xfrm>
        <a:graphic>
          <a:graphicData uri="http://schemas.openxmlformats.org/drawingml/2006/table">
            <a:tbl>
              <a:tblPr firstRow="1" bandRow="1">
                <a:tableStyleId>{5C22544A-7EE6-4342-B048-85BDC9FD1C3A}</a:tableStyleId>
              </a:tblPr>
              <a:tblGrid>
                <a:gridCol w="2085275">
                  <a:extLst>
                    <a:ext uri="{9D8B030D-6E8A-4147-A177-3AD203B41FA5}">
                      <a16:colId xmlns:a16="http://schemas.microsoft.com/office/drawing/2014/main" val="20000"/>
                    </a:ext>
                  </a:extLst>
                </a:gridCol>
                <a:gridCol w="73168">
                  <a:extLst>
                    <a:ext uri="{9D8B030D-6E8A-4147-A177-3AD203B41FA5}">
                      <a16:colId xmlns:a16="http://schemas.microsoft.com/office/drawing/2014/main" val="3864849331"/>
                    </a:ext>
                  </a:extLst>
                </a:gridCol>
                <a:gridCol w="2054919">
                  <a:extLst>
                    <a:ext uri="{9D8B030D-6E8A-4147-A177-3AD203B41FA5}">
                      <a16:colId xmlns:a16="http://schemas.microsoft.com/office/drawing/2014/main" val="20001"/>
                    </a:ext>
                  </a:extLst>
                </a:gridCol>
                <a:gridCol w="73168">
                  <a:extLst>
                    <a:ext uri="{9D8B030D-6E8A-4147-A177-3AD203B41FA5}">
                      <a16:colId xmlns:a16="http://schemas.microsoft.com/office/drawing/2014/main" val="3025986353"/>
                    </a:ext>
                  </a:extLst>
                </a:gridCol>
                <a:gridCol w="2195027">
                  <a:extLst>
                    <a:ext uri="{9D8B030D-6E8A-4147-A177-3AD203B41FA5}">
                      <a16:colId xmlns:a16="http://schemas.microsoft.com/office/drawing/2014/main" val="20002"/>
                    </a:ext>
                  </a:extLst>
                </a:gridCol>
                <a:gridCol w="73168">
                  <a:extLst>
                    <a:ext uri="{9D8B030D-6E8A-4147-A177-3AD203B41FA5}">
                      <a16:colId xmlns:a16="http://schemas.microsoft.com/office/drawing/2014/main" val="4218689657"/>
                    </a:ext>
                  </a:extLst>
                </a:gridCol>
                <a:gridCol w="2085275">
                  <a:extLst>
                    <a:ext uri="{9D8B030D-6E8A-4147-A177-3AD203B41FA5}">
                      <a16:colId xmlns:a16="http://schemas.microsoft.com/office/drawing/2014/main" val="20003"/>
                    </a:ext>
                  </a:extLst>
                </a:gridCol>
              </a:tblGrid>
              <a:tr h="396000">
                <a:tc>
                  <a:txBody>
                    <a:bodyPr/>
                    <a:lstStyle/>
                    <a:p>
                      <a:r>
                        <a:rPr kumimoji="1" lang="en-US" altLang="ja-JP" sz="2400" dirty="0"/>
                        <a:t>1</a:t>
                      </a:r>
                      <a:endParaRPr kumimoji="1" lang="ja-JP" altLang="en-US" sz="24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2400" dirty="0"/>
                        <a:t>2</a:t>
                      </a:r>
                      <a:endParaRPr kumimoji="1" lang="ja-JP" altLang="en-US" sz="24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2400" dirty="0"/>
                        <a:t>3</a:t>
                      </a:r>
                      <a:endParaRPr kumimoji="1" lang="ja-JP" altLang="en-US" sz="24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2400" dirty="0"/>
                        <a:t>4</a:t>
                      </a:r>
                      <a:endParaRPr kumimoji="1" lang="ja-JP" altLang="en-US" sz="24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21200">
                <a:tc>
                  <a:txBody>
                    <a:bodyPr/>
                    <a:lstStyle/>
                    <a:p>
                      <a:pPr>
                        <a:lnSpc>
                          <a:spcPct val="90000"/>
                        </a:lnSpc>
                      </a:pPr>
                      <a:r>
                        <a:rPr lang="ja-JP" altLang="en-US" sz="1600" dirty="0">
                          <a:solidFill>
                            <a:schemeClr val="bg1"/>
                          </a:solidFill>
                          <a:latin typeface="+mn-ea"/>
                          <a:ea typeface="+mn-ea"/>
                          <a:cs typeface="Meiryo UI" charset="-128"/>
                        </a:rPr>
                        <a:t>ターゲットのお客様への</a:t>
                      </a:r>
                      <a:br>
                        <a:rPr lang="ja-JP" altLang="en-US" sz="1600" dirty="0">
                          <a:solidFill>
                            <a:schemeClr val="bg1"/>
                          </a:solidFill>
                          <a:latin typeface="+mn-ea"/>
                          <a:ea typeface="+mn-ea"/>
                          <a:cs typeface="Meiryo UI" charset="-128"/>
                        </a:rPr>
                      </a:br>
                      <a:r>
                        <a:rPr lang="ja-JP" altLang="en-US" sz="1600" dirty="0">
                          <a:solidFill>
                            <a:schemeClr val="bg1"/>
                          </a:solidFill>
                          <a:latin typeface="+mn-ea"/>
                          <a:ea typeface="+mn-ea"/>
                          <a:cs typeface="Meiryo UI" charset="-128"/>
                        </a:rPr>
                        <a:t>ダイナミックなアプローチ・ロードマップ</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kumimoji="1" lang="ja-JP" altLang="en-US" sz="1600" dirty="0">
                          <a:solidFill>
                            <a:schemeClr val="bg1"/>
                          </a:solidFill>
                          <a:latin typeface="+mn-ea"/>
                          <a:ea typeface="+mn-ea"/>
                        </a:rPr>
                        <a:t>ターゲットお客様層別の</a:t>
                      </a:r>
                    </a:p>
                    <a:p>
                      <a:pPr>
                        <a:lnSpc>
                          <a:spcPct val="90000"/>
                        </a:lnSpc>
                      </a:pPr>
                      <a:r>
                        <a:rPr kumimoji="1" lang="ja-JP" altLang="en-US" sz="1600" dirty="0">
                          <a:solidFill>
                            <a:schemeClr val="bg1"/>
                          </a:solidFill>
                          <a:latin typeface="+mn-ea"/>
                          <a:ea typeface="+mn-ea"/>
                        </a:rPr>
                        <a:t>マーケティングシナリオ</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lang="ja-JP" altLang="en-US" sz="1600" dirty="0">
                          <a:solidFill>
                            <a:schemeClr val="bg1"/>
                          </a:solidFill>
                          <a:latin typeface="Meiryo UI" charset="-128"/>
                          <a:ea typeface="Meiryo UI" charset="-128"/>
                          <a:cs typeface="Meiryo UI" charset="-128"/>
                        </a:rPr>
                        <a:t>シナリオ達成に必要な</a:t>
                      </a:r>
                    </a:p>
                    <a:p>
                      <a:pPr>
                        <a:lnSpc>
                          <a:spcPct val="90000"/>
                        </a:lnSpc>
                      </a:pPr>
                      <a:r>
                        <a:rPr lang="ja-JP" altLang="en-US" sz="1600" dirty="0">
                          <a:solidFill>
                            <a:schemeClr val="bg1"/>
                          </a:solidFill>
                          <a:latin typeface="Meiryo UI" charset="-128"/>
                          <a:ea typeface="Meiryo UI" charset="-128"/>
                          <a:cs typeface="Meiryo UI" charset="-128"/>
                        </a:rPr>
                        <a:t>業務・情報システムの構築</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ea"/>
                          <a:ea typeface="+mn-ea"/>
                        </a:rPr>
                        <a:t>定性・定量効果の算定と次のフェーズのロードマップ策定</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cxnSp>
        <p:nvCxnSpPr>
          <p:cNvPr id="46" name="直線矢印コネクタ 45">
            <a:extLst>
              <a:ext uri="{FF2B5EF4-FFF2-40B4-BE49-F238E27FC236}">
                <a16:creationId xmlns:a16="http://schemas.microsoft.com/office/drawing/2014/main" id="{C872EEB3-4213-4809-A023-D940F60675A2}"/>
              </a:ext>
            </a:extLst>
          </p:cNvPr>
          <p:cNvCxnSpPr/>
          <p:nvPr/>
        </p:nvCxnSpPr>
        <p:spPr>
          <a:xfrm>
            <a:off x="900000" y="3467813"/>
            <a:ext cx="0" cy="1332000"/>
          </a:xfrm>
          <a:prstGeom prst="straightConnector1">
            <a:avLst/>
          </a:prstGeom>
          <a:ln w="73025" cap="rnd">
            <a:solidFill>
              <a:schemeClr val="bg2"/>
            </a:solidFill>
            <a:prstDash val="sysDot"/>
            <a:round/>
            <a:tailEnd type="triangle" w="med" len="med"/>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ECE4D45C-269C-49F4-A331-EF9F602B4BF2}"/>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P276</a:t>
            </a:r>
          </a:p>
          <a:p>
            <a:pPr algn="ctr"/>
            <a:r>
              <a:rPr kumimoji="1" lang="en-US" altLang="ja-JP" dirty="0"/>
              <a:t>P361</a:t>
            </a:r>
          </a:p>
        </p:txBody>
      </p:sp>
    </p:spTree>
    <p:extLst>
      <p:ext uri="{BB962C8B-B14F-4D97-AF65-F5344CB8AC3E}">
        <p14:creationId xmlns:p14="http://schemas.microsoft.com/office/powerpoint/2010/main" val="2039341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9C844E39-F4C9-4938-B3A8-CF1BA5BA3AA9}"/>
              </a:ext>
            </a:extLst>
          </p:cNvPr>
          <p:cNvSpPr>
            <a:spLocks noGrp="1"/>
          </p:cNvSpPr>
          <p:nvPr>
            <p:ph type="title"/>
          </p:nvPr>
        </p:nvSpPr>
        <p:spPr>
          <a:xfrm>
            <a:off x="252000" y="252000"/>
            <a:ext cx="8640000" cy="540000"/>
          </a:xfrm>
        </p:spPr>
        <p:txBody>
          <a:bodyPr/>
          <a:lstStyle/>
          <a:p>
            <a:r>
              <a:rPr lang="en-US" altLang="ja-JP" dirty="0"/>
              <a:t>3. </a:t>
            </a:r>
            <a:r>
              <a:rPr lang="ja-JP" altLang="en-US" dirty="0"/>
              <a:t>取り組みの</a:t>
            </a:r>
            <a:r>
              <a:rPr lang="en-US" altLang="ja-JP" dirty="0"/>
              <a:t>Step</a:t>
            </a:r>
            <a:endParaRPr lang="ja-JP" altLang="en-US" dirty="0"/>
          </a:p>
        </p:txBody>
      </p:sp>
      <p:sp>
        <p:nvSpPr>
          <p:cNvPr id="11" name="テキスト プレースホルダー 10">
            <a:extLst>
              <a:ext uri="{FF2B5EF4-FFF2-40B4-BE49-F238E27FC236}">
                <a16:creationId xmlns:a16="http://schemas.microsoft.com/office/drawing/2014/main" id="{9C313211-21D8-4F34-A624-EDCA54F1EBF4}"/>
              </a:ext>
            </a:extLst>
          </p:cNvPr>
          <p:cNvSpPr>
            <a:spLocks noGrp="1"/>
          </p:cNvSpPr>
          <p:nvPr>
            <p:ph type="body" sz="quarter" idx="10"/>
          </p:nvPr>
        </p:nvSpPr>
        <p:spPr>
          <a:xfrm>
            <a:off x="252415" y="792000"/>
            <a:ext cx="8639174" cy="360000"/>
          </a:xfrm>
        </p:spPr>
        <p:txBody>
          <a:bodyPr/>
          <a:lstStyle/>
          <a:p>
            <a:r>
              <a:rPr lang="en-US" altLang="ja-JP" dirty="0"/>
              <a:t>3</a:t>
            </a:r>
            <a:r>
              <a:rPr lang="ja-JP" altLang="en-US" dirty="0"/>
              <a:t>つのフォーカスエリアと</a:t>
            </a:r>
            <a:r>
              <a:rPr lang="en-US" altLang="ja-JP" dirty="0"/>
              <a:t>4</a:t>
            </a:r>
            <a:r>
              <a:rPr lang="ja-JP" altLang="en-US" dirty="0"/>
              <a:t>つのタスクを以下の</a:t>
            </a:r>
            <a:r>
              <a:rPr lang="en-US" altLang="ja-JP" dirty="0"/>
              <a:t>Step</a:t>
            </a:r>
            <a:r>
              <a:rPr lang="ja-JP" altLang="en-US" dirty="0"/>
              <a:t>で同時進行させます。</a:t>
            </a:r>
          </a:p>
        </p:txBody>
      </p:sp>
      <p:graphicFrame>
        <p:nvGraphicFramePr>
          <p:cNvPr id="7" name="表 7">
            <a:extLst>
              <a:ext uri="{FF2B5EF4-FFF2-40B4-BE49-F238E27FC236}">
                <a16:creationId xmlns:a16="http://schemas.microsoft.com/office/drawing/2014/main" id="{B515C088-F038-49B0-B755-572626239850}"/>
              </a:ext>
            </a:extLst>
          </p:cNvPr>
          <p:cNvGraphicFramePr>
            <a:graphicFrameLocks noGrp="1"/>
          </p:cNvGraphicFramePr>
          <p:nvPr>
            <p:ph sz="quarter" idx="11"/>
            <p:extLst>
              <p:ext uri="{D42A27DB-BD31-4B8C-83A1-F6EECF244321}">
                <p14:modId xmlns:p14="http://schemas.microsoft.com/office/powerpoint/2010/main" val="3990150224"/>
              </p:ext>
            </p:extLst>
          </p:nvPr>
        </p:nvGraphicFramePr>
        <p:xfrm>
          <a:off x="252413" y="1260475"/>
          <a:ext cx="8640000" cy="4404615"/>
        </p:xfrm>
        <a:graphic>
          <a:graphicData uri="http://schemas.openxmlformats.org/drawingml/2006/table">
            <a:tbl>
              <a:tblPr bandRow="1">
                <a:tableStyleId>{5C22544A-7EE6-4342-B048-85BDC9FD1C3A}</a:tableStyleId>
              </a:tblPr>
              <a:tblGrid>
                <a:gridCol w="1348860">
                  <a:extLst>
                    <a:ext uri="{9D8B030D-6E8A-4147-A177-3AD203B41FA5}">
                      <a16:colId xmlns:a16="http://schemas.microsoft.com/office/drawing/2014/main" val="332577105"/>
                    </a:ext>
                  </a:extLst>
                </a:gridCol>
                <a:gridCol w="109368">
                  <a:extLst>
                    <a:ext uri="{9D8B030D-6E8A-4147-A177-3AD203B41FA5}">
                      <a16:colId xmlns:a16="http://schemas.microsoft.com/office/drawing/2014/main" val="2976509352"/>
                    </a:ext>
                  </a:extLst>
                </a:gridCol>
                <a:gridCol w="1348860">
                  <a:extLst>
                    <a:ext uri="{9D8B030D-6E8A-4147-A177-3AD203B41FA5}">
                      <a16:colId xmlns:a16="http://schemas.microsoft.com/office/drawing/2014/main" val="231305406"/>
                    </a:ext>
                  </a:extLst>
                </a:gridCol>
                <a:gridCol w="109368">
                  <a:extLst>
                    <a:ext uri="{9D8B030D-6E8A-4147-A177-3AD203B41FA5}">
                      <a16:colId xmlns:a16="http://schemas.microsoft.com/office/drawing/2014/main" val="2735841903"/>
                    </a:ext>
                  </a:extLst>
                </a:gridCol>
                <a:gridCol w="1348860">
                  <a:extLst>
                    <a:ext uri="{9D8B030D-6E8A-4147-A177-3AD203B41FA5}">
                      <a16:colId xmlns:a16="http://schemas.microsoft.com/office/drawing/2014/main" val="2276469115"/>
                    </a:ext>
                  </a:extLst>
                </a:gridCol>
                <a:gridCol w="109368">
                  <a:extLst>
                    <a:ext uri="{9D8B030D-6E8A-4147-A177-3AD203B41FA5}">
                      <a16:colId xmlns:a16="http://schemas.microsoft.com/office/drawing/2014/main" val="598650622"/>
                    </a:ext>
                  </a:extLst>
                </a:gridCol>
                <a:gridCol w="1348860">
                  <a:extLst>
                    <a:ext uri="{9D8B030D-6E8A-4147-A177-3AD203B41FA5}">
                      <a16:colId xmlns:a16="http://schemas.microsoft.com/office/drawing/2014/main" val="2173100040"/>
                    </a:ext>
                  </a:extLst>
                </a:gridCol>
                <a:gridCol w="109368">
                  <a:extLst>
                    <a:ext uri="{9D8B030D-6E8A-4147-A177-3AD203B41FA5}">
                      <a16:colId xmlns:a16="http://schemas.microsoft.com/office/drawing/2014/main" val="1278426"/>
                    </a:ext>
                  </a:extLst>
                </a:gridCol>
                <a:gridCol w="1348860">
                  <a:extLst>
                    <a:ext uri="{9D8B030D-6E8A-4147-A177-3AD203B41FA5}">
                      <a16:colId xmlns:a16="http://schemas.microsoft.com/office/drawing/2014/main" val="1394065766"/>
                    </a:ext>
                  </a:extLst>
                </a:gridCol>
                <a:gridCol w="109368">
                  <a:extLst>
                    <a:ext uri="{9D8B030D-6E8A-4147-A177-3AD203B41FA5}">
                      <a16:colId xmlns:a16="http://schemas.microsoft.com/office/drawing/2014/main" val="800371959"/>
                    </a:ext>
                  </a:extLst>
                </a:gridCol>
                <a:gridCol w="1348860">
                  <a:extLst>
                    <a:ext uri="{9D8B030D-6E8A-4147-A177-3AD203B41FA5}">
                      <a16:colId xmlns:a16="http://schemas.microsoft.com/office/drawing/2014/main" val="2391962821"/>
                    </a:ext>
                  </a:extLst>
                </a:gridCol>
              </a:tblGrid>
              <a:tr h="288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1877139666"/>
                  </a:ext>
                </a:extLst>
              </a:tr>
              <a:tr h="288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2486474679"/>
                  </a:ext>
                </a:extLst>
              </a:tr>
              <a:tr h="288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3464085958"/>
                  </a:ext>
                </a:extLst>
              </a:tr>
              <a:tr h="288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295585664"/>
                  </a:ext>
                </a:extLst>
              </a:tr>
              <a:tr h="288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3769673422"/>
                  </a:ext>
                </a:extLst>
              </a:tr>
              <a:tr h="115200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4800" baseline="0" dirty="0">
                          <a:solidFill>
                            <a:schemeClr val="tx1">
                              <a:lumMod val="50000"/>
                              <a:lumOff val="50000"/>
                            </a:schemeClr>
                          </a:solidFill>
                          <a:latin typeface="+mn-lt"/>
                          <a:ea typeface="+mn-ea"/>
                          <a:cs typeface="Meiryo UI" charset="-128"/>
                        </a:rPr>
                        <a:t>1</a:t>
                      </a:r>
                      <a:endParaRPr kumimoji="1" lang="ja-JP" altLang="en-US" sz="4800" baseline="0" dirty="0">
                        <a:solidFill>
                          <a:schemeClr val="tx1">
                            <a:lumMod val="50000"/>
                            <a:lumOff val="50000"/>
                          </a:schemeClr>
                        </a:solidFill>
                        <a:latin typeface="+mn-lt"/>
                        <a:ea typeface="+mn-ea"/>
                        <a:cs typeface="Meiryo UI" charset="-128"/>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r>
                        <a:rPr kumimoji="1" lang="en-US" altLang="ja-JP" sz="4800" baseline="0" dirty="0">
                          <a:solidFill>
                            <a:schemeClr val="bg1"/>
                          </a:solidFill>
                          <a:latin typeface="+mn-lt"/>
                          <a:ea typeface="+mn-ea"/>
                          <a:cs typeface="Meiryo UI" charset="-128"/>
                        </a:rPr>
                        <a:t>2</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4800" dirty="0">
                          <a:solidFill>
                            <a:schemeClr val="bg1"/>
                          </a:solidFill>
                          <a:latin typeface="+mn-lt"/>
                          <a:ea typeface="+mn-ea"/>
                          <a:cs typeface="Meiryo UI" charset="-128"/>
                        </a:rPr>
                        <a:t>3</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4800" dirty="0">
                          <a:solidFill>
                            <a:schemeClr val="bg1"/>
                          </a:solidFill>
                          <a:latin typeface="+mn-lt"/>
                          <a:ea typeface="+mn-ea"/>
                          <a:cs typeface="Meiryo UI" charset="-128"/>
                        </a:rPr>
                        <a:t>4</a:t>
                      </a:r>
                      <a:endParaRPr kumimoji="1" lang="ja-JP" altLang="en-US" sz="4800" dirty="0">
                        <a:solidFill>
                          <a:schemeClr val="bg1"/>
                        </a:solidFill>
                        <a:latin typeface="+mn-lt"/>
                        <a:ea typeface="+mn-ea"/>
                        <a:cs typeface="Meiryo UI" charset="-128"/>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1" lang="en-US" altLang="ja-JP" sz="100" dirty="0">
                        <a:solidFill>
                          <a:schemeClr val="bg1"/>
                        </a:solidFill>
                        <a:latin typeface="+mn-lt"/>
                        <a:ea typeface="+mn-ea"/>
                        <a:cs typeface="Meiryo UI" charset="-128"/>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4800" dirty="0">
                          <a:solidFill>
                            <a:schemeClr val="bg1"/>
                          </a:solidFill>
                          <a:latin typeface="+mn-lt"/>
                          <a:ea typeface="+mn-ea"/>
                          <a:cs typeface="Meiryo UI" charset="-128"/>
                        </a:rPr>
                        <a:t>5</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4800" dirty="0">
                          <a:solidFill>
                            <a:schemeClr val="bg1"/>
                          </a:solidFill>
                          <a:latin typeface="+mn-lt"/>
                          <a:ea typeface="+mn-ea"/>
                          <a:cs typeface="Meiryo UI" charset="-128"/>
                        </a:rPr>
                        <a:t>6</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3824591933"/>
                  </a:ext>
                </a:extLst>
              </a:tr>
              <a:tr h="46800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baseline="0" dirty="0">
                          <a:solidFill>
                            <a:schemeClr val="tx1">
                              <a:lumMod val="50000"/>
                              <a:lumOff val="50000"/>
                            </a:schemeClr>
                          </a:solidFill>
                          <a:latin typeface="+mn-lt"/>
                          <a:ea typeface="+mn-ea"/>
                          <a:cs typeface="Meiryo UI" charset="-128"/>
                        </a:rPr>
                        <a:t>業務構造の</a:t>
                      </a:r>
                      <a:br>
                        <a:rPr kumimoji="1" lang="en-US" altLang="ja-JP" sz="1600" baseline="0" dirty="0">
                          <a:solidFill>
                            <a:schemeClr val="tx1">
                              <a:lumMod val="50000"/>
                              <a:lumOff val="50000"/>
                            </a:schemeClr>
                          </a:solidFill>
                          <a:latin typeface="+mn-lt"/>
                          <a:ea typeface="+mn-ea"/>
                          <a:cs typeface="Meiryo UI" charset="-128"/>
                        </a:rPr>
                      </a:br>
                      <a:r>
                        <a:rPr kumimoji="1" lang="ja-JP" altLang="en-US" sz="1600" baseline="0" dirty="0">
                          <a:solidFill>
                            <a:schemeClr val="tx1">
                              <a:lumMod val="50000"/>
                              <a:lumOff val="50000"/>
                            </a:schemeClr>
                          </a:solidFill>
                          <a:latin typeface="+mn-lt"/>
                          <a:ea typeface="+mn-ea"/>
                          <a:cs typeface="Meiryo UI" charset="-128"/>
                        </a:rPr>
                        <a:t>理解</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r>
                        <a:rPr kumimoji="1" lang="ja-JP" altLang="en-US" sz="1600" baseline="0" dirty="0">
                          <a:solidFill>
                            <a:schemeClr val="bg1"/>
                          </a:solidFill>
                          <a:latin typeface="+mn-lt"/>
                          <a:ea typeface="+mn-ea"/>
                          <a:cs typeface="Meiryo UI" charset="-128"/>
                        </a:rPr>
                        <a:t>課題仮説設定</a:t>
                      </a:r>
                      <a:r>
                        <a:rPr kumimoji="1" lang="en-US" altLang="ja-JP" sz="1600" baseline="0" dirty="0">
                          <a:solidFill>
                            <a:schemeClr val="bg1"/>
                          </a:solidFill>
                          <a:latin typeface="+mn-lt"/>
                          <a:ea typeface="+mn-ea"/>
                          <a:cs typeface="Meiryo UI" charset="-128"/>
                        </a:rPr>
                        <a:t>/</a:t>
                      </a:r>
                    </a:p>
                    <a:p>
                      <a:pPr>
                        <a:lnSpc>
                          <a:spcPct val="90000"/>
                        </a:lnSpc>
                      </a:pPr>
                      <a:r>
                        <a:rPr kumimoji="1" lang="ja-JP" altLang="en-US" sz="1600" baseline="0" dirty="0">
                          <a:solidFill>
                            <a:schemeClr val="bg1"/>
                          </a:solidFill>
                          <a:latin typeface="+mn-lt"/>
                          <a:ea typeface="+mn-ea"/>
                          <a:cs typeface="Meiryo UI" charset="-128"/>
                        </a:rPr>
                        <a:t>分析結果</a:t>
                      </a:r>
                      <a:endParaRPr kumimoji="1" lang="en-US" altLang="ja-JP" sz="1600" baseline="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現状との</a:t>
                      </a:r>
                      <a:br>
                        <a:rPr kumimoji="1" lang="en-US" altLang="ja-JP" sz="1600" dirty="0">
                          <a:solidFill>
                            <a:schemeClr val="bg1"/>
                          </a:solidFill>
                          <a:latin typeface="+mn-lt"/>
                          <a:ea typeface="+mn-ea"/>
                          <a:cs typeface="Meiryo UI" charset="-128"/>
                        </a:rPr>
                      </a:br>
                      <a:r>
                        <a:rPr kumimoji="1" lang="ja-JP" altLang="en-US" sz="1600" dirty="0">
                          <a:solidFill>
                            <a:schemeClr val="bg1"/>
                          </a:solidFill>
                          <a:latin typeface="+mn-lt"/>
                          <a:ea typeface="+mn-ea"/>
                          <a:cs typeface="Meiryo UI" charset="-128"/>
                        </a:rPr>
                        <a:t>課題分析</a:t>
                      </a:r>
                      <a:endParaRPr kumimoji="1" lang="en-US" altLang="ja-JP" sz="16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検証</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1" lang="en-US" altLang="ja-JP" sz="1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結果評価</a:t>
                      </a:r>
                      <a:endParaRPr kumimoji="1" lang="en-US" altLang="ja-JP" sz="16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実行計画の</a:t>
                      </a:r>
                      <a:br>
                        <a:rPr kumimoji="1" lang="en-US" altLang="ja-JP" sz="1600" dirty="0">
                          <a:solidFill>
                            <a:schemeClr val="bg1"/>
                          </a:solidFill>
                          <a:latin typeface="+mn-lt"/>
                          <a:ea typeface="+mn-ea"/>
                          <a:cs typeface="Meiryo UI" charset="-128"/>
                        </a:rPr>
                      </a:br>
                      <a:r>
                        <a:rPr kumimoji="1" lang="ja-JP" altLang="en-US" sz="1600" dirty="0">
                          <a:solidFill>
                            <a:schemeClr val="bg1"/>
                          </a:solidFill>
                          <a:latin typeface="+mn-lt"/>
                          <a:ea typeface="+mn-ea"/>
                          <a:cs typeface="Meiryo UI" charset="-128"/>
                        </a:rPr>
                        <a:t>策定</a:t>
                      </a:r>
                      <a:endParaRPr kumimoji="1" lang="en-US" altLang="ja-JP" sz="16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860292429"/>
                  </a:ext>
                </a:extLst>
              </a:tr>
              <a:tr h="108000">
                <a:tc>
                  <a:txBody>
                    <a:bodyPr/>
                    <a:lstStyle/>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 dirty="0">
                        <a:solidFill>
                          <a:schemeClr val="tx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7719070"/>
                  </a:ext>
                </a:extLst>
              </a:tr>
              <a:tr h="1236615">
                <a:tc>
                  <a:txBody>
                    <a:bodyPr/>
                    <a:lstStyle/>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業務の全体像の</a:t>
                      </a:r>
                      <a:br>
                        <a:rPr kumimoji="1" lang="en-US" altLang="ja-JP" sz="1200" dirty="0">
                          <a:solidFill>
                            <a:schemeClr val="tx1"/>
                          </a:solidFill>
                          <a:effectLst/>
                          <a:latin typeface="+mn-lt"/>
                          <a:ea typeface="+mn-ea"/>
                          <a:cs typeface="Meiryo UI" charset="-128"/>
                        </a:rPr>
                      </a:br>
                      <a:r>
                        <a:rPr kumimoji="1" lang="ja-JP" altLang="en-US" sz="1200" dirty="0">
                          <a:solidFill>
                            <a:schemeClr val="tx1"/>
                          </a:solidFill>
                          <a:effectLst/>
                          <a:latin typeface="+mn-lt"/>
                          <a:ea typeface="+mn-ea"/>
                          <a:cs typeface="Meiryo UI" charset="-128"/>
                        </a:rPr>
                        <a:t>把握</a:t>
                      </a:r>
                      <a:endParaRPr kumimoji="1" lang="en-US" altLang="ja-JP" sz="1200" dirty="0">
                        <a:solidFill>
                          <a:schemeClr val="tx1"/>
                        </a:solidFill>
                        <a:effectLst/>
                        <a:latin typeface="+mn-lt"/>
                        <a:ea typeface="+mn-ea"/>
                        <a:cs typeface="Meiryo UI" charset="-128"/>
                      </a:endParaRPr>
                    </a:p>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業務間の関連の</a:t>
                      </a:r>
                      <a:br>
                        <a:rPr kumimoji="1" lang="en-US" altLang="ja-JP" sz="1200" dirty="0">
                          <a:solidFill>
                            <a:schemeClr val="tx1"/>
                          </a:solidFill>
                          <a:effectLst/>
                          <a:latin typeface="+mn-lt"/>
                          <a:ea typeface="+mn-ea"/>
                          <a:cs typeface="Meiryo UI" charset="-128"/>
                        </a:rPr>
                      </a:br>
                      <a:r>
                        <a:rPr kumimoji="1" lang="ja-JP" altLang="en-US" sz="1200" dirty="0">
                          <a:solidFill>
                            <a:schemeClr val="tx1"/>
                          </a:solidFill>
                          <a:effectLst/>
                          <a:latin typeface="+mn-lt"/>
                          <a:ea typeface="+mn-ea"/>
                          <a:cs typeface="Meiryo UI" charset="-128"/>
                        </a:rPr>
                        <a:t>確認</a:t>
                      </a:r>
                      <a:endParaRPr kumimoji="1" lang="en-US" altLang="ja-JP" sz="1200" dirty="0">
                        <a:solidFill>
                          <a:schemeClr val="tx1"/>
                        </a:solidFill>
                        <a:effectLst/>
                        <a:latin typeface="+mn-lt"/>
                        <a:ea typeface="+mn-ea"/>
                        <a:cs typeface="Meiryo UI" charset="-128"/>
                      </a:endParaRPr>
                    </a:p>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各業務における</a:t>
                      </a:r>
                      <a:br>
                        <a:rPr kumimoji="1" lang="en-US" altLang="ja-JP" sz="1200" dirty="0">
                          <a:solidFill>
                            <a:schemeClr val="tx1"/>
                          </a:solidFill>
                          <a:effectLst/>
                          <a:latin typeface="+mn-lt"/>
                          <a:ea typeface="+mn-ea"/>
                          <a:cs typeface="Meiryo UI" charset="-128"/>
                        </a:rPr>
                      </a:br>
                      <a:r>
                        <a:rPr kumimoji="1" lang="ja-JP" altLang="en-US" sz="1200" dirty="0">
                          <a:solidFill>
                            <a:schemeClr val="tx1"/>
                          </a:solidFill>
                          <a:effectLst/>
                          <a:latin typeface="+mn-lt"/>
                          <a:ea typeface="+mn-ea"/>
                          <a:cs typeface="Meiryo UI" charset="-128"/>
                        </a:rPr>
                        <a:t>組織構造の確認</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課題仮設の設定からの目指すべき姿の策定</a:t>
                      </a:r>
                      <a:endParaRPr kumimoji="1" lang="en-US" altLang="ja-JP" sz="12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200" b="0" i="0" u="none" strike="noStrike" cap="none" normalizeH="0" baseline="0" dirty="0">
                          <a:ln>
                            <a:noFill/>
                          </a:ln>
                          <a:solidFill>
                            <a:schemeClr val="tx1"/>
                          </a:solidFill>
                          <a:effectLst/>
                          <a:latin typeface="+mn-lt"/>
                          <a:ea typeface="+mn-ea"/>
                          <a:cs typeface="メイリオ" panose="020B0604030504040204" pitchFamily="50" charset="-128"/>
                        </a:rPr>
                        <a:t>業務プロセス、体制等の課題抽出と要件の整理</a:t>
                      </a:r>
                      <a:endParaRPr kumimoji="1" lang="en-US" altLang="ja-JP" sz="1200" b="0" i="0" u="none" strike="noStrike" cap="none" normalizeH="0" baseline="0" dirty="0">
                        <a:ln>
                          <a:noFill/>
                        </a:ln>
                        <a:solidFill>
                          <a:schemeClr val="tx1"/>
                        </a:solidFill>
                        <a:effectLst/>
                        <a:latin typeface="+mn-lt"/>
                        <a:ea typeface="+mn-ea"/>
                        <a:cs typeface="メイリオ" panose="020B0604030504040204" pitchFamily="50" charset="-128"/>
                      </a:endParaRPr>
                    </a:p>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必要なデータ要件と現状との課題を整理</a:t>
                      </a:r>
                      <a:endParaRPr kumimoji="1" lang="en-US" altLang="ja-JP" sz="12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100000"/>
                        </a:lnSpc>
                        <a:spcBef>
                          <a:spcPts val="0"/>
                        </a:spcBef>
                        <a:spcAft>
                          <a:spcPts val="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効果測定に向けたテストの実施</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 dirty="0">
                        <a:solidFill>
                          <a:schemeClr val="tx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分析結果から得られる考察の整理</a:t>
                      </a:r>
                      <a:endParaRPr kumimoji="1" lang="en-US" altLang="ja-JP" sz="1200" dirty="0">
                        <a:solidFill>
                          <a:schemeClr val="tx1"/>
                        </a:solidFill>
                        <a:effectLst/>
                        <a:latin typeface="+mn-lt"/>
                        <a:ea typeface="+mn-ea"/>
                        <a:cs typeface="Meiryo UI" charset="-128"/>
                      </a:endParaRPr>
                    </a:p>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効果の評価</a:t>
                      </a:r>
                      <a:endParaRPr kumimoji="1" lang="en-US" altLang="ja-JP" sz="12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100000"/>
                        </a:lnSpc>
                        <a:spcBef>
                          <a:spcPts val="0"/>
                        </a:spcBef>
                        <a:spcAft>
                          <a:spcPts val="0"/>
                        </a:spcAft>
                        <a:buClr>
                          <a:schemeClr val="accent2">
                            <a:lumMod val="40000"/>
                            <a:lumOff val="60000"/>
                          </a:schemeClr>
                        </a:buClr>
                        <a:buSzTx/>
                        <a:buFont typeface="Arial" panose="020B0604020202020204" pitchFamily="34" charset="0"/>
                        <a:buChar char="•"/>
                        <a:tabLst/>
                        <a:defRPr/>
                      </a:pPr>
                      <a:r>
                        <a:rPr kumimoji="1" lang="ja-JP" altLang="en-US" sz="1200" dirty="0">
                          <a:solidFill>
                            <a:schemeClr val="tx1"/>
                          </a:solidFill>
                          <a:effectLst/>
                          <a:latin typeface="+mn-lt"/>
                          <a:ea typeface="+mn-ea"/>
                          <a:cs typeface="Meiryo UI" charset="-128"/>
                        </a:rPr>
                        <a:t>優先順位に基づく</a:t>
                      </a:r>
                      <a:br>
                        <a:rPr kumimoji="1" lang="en-US" altLang="ja-JP" sz="1200" dirty="0">
                          <a:solidFill>
                            <a:schemeClr val="tx1"/>
                          </a:solidFill>
                          <a:effectLst/>
                          <a:latin typeface="+mn-lt"/>
                          <a:ea typeface="+mn-ea"/>
                          <a:cs typeface="Meiryo UI" charset="-128"/>
                        </a:rPr>
                      </a:br>
                      <a:r>
                        <a:rPr kumimoji="1" lang="ja-JP" altLang="en-US" sz="1200" dirty="0">
                          <a:solidFill>
                            <a:schemeClr val="tx1"/>
                          </a:solidFill>
                          <a:effectLst/>
                          <a:latin typeface="+mn-lt"/>
                          <a:ea typeface="+mn-ea"/>
                          <a:cs typeface="Meiryo UI" charset="-128"/>
                        </a:rPr>
                        <a:t>実行計画の作成</a:t>
                      </a:r>
                      <a:endParaRPr kumimoji="1" lang="en-US" altLang="ja-JP" sz="12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80859838"/>
                  </a:ext>
                </a:extLst>
              </a:tr>
            </a:tbl>
          </a:graphicData>
        </a:graphic>
      </p:graphicFrame>
      <p:sp>
        <p:nvSpPr>
          <p:cNvPr id="5" name="テキスト プレースホルダー 4">
            <a:extLst>
              <a:ext uri="{FF2B5EF4-FFF2-40B4-BE49-F238E27FC236}">
                <a16:creationId xmlns:a16="http://schemas.microsoft.com/office/drawing/2014/main" id="{1E1740DF-0112-421F-97BB-A360EBEEAA5B}"/>
              </a:ext>
            </a:extLst>
          </p:cNvPr>
          <p:cNvSpPr>
            <a:spLocks noGrp="1"/>
          </p:cNvSpPr>
          <p:nvPr>
            <p:ph type="body" sz="quarter" idx="12"/>
          </p:nvPr>
        </p:nvSpPr>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cxnSp>
        <p:nvCxnSpPr>
          <p:cNvPr id="12" name="直線矢印コネクタ 11">
            <a:extLst>
              <a:ext uri="{FF2B5EF4-FFF2-40B4-BE49-F238E27FC236}">
                <a16:creationId xmlns:a16="http://schemas.microsoft.com/office/drawing/2014/main" id="{45D193DF-2B09-4209-932A-2D6AC1110E07}"/>
              </a:ext>
            </a:extLst>
          </p:cNvPr>
          <p:cNvCxnSpPr>
            <a:cxnSpLocks/>
          </p:cNvCxnSpPr>
          <p:nvPr/>
        </p:nvCxnSpPr>
        <p:spPr>
          <a:xfrm flipV="1">
            <a:off x="540000" y="1485000"/>
            <a:ext cx="8280000" cy="1656000"/>
          </a:xfrm>
          <a:prstGeom prst="straightConnector1">
            <a:avLst/>
          </a:prstGeom>
          <a:ln w="171450">
            <a:solidFill>
              <a:schemeClr val="bg1">
                <a:lumMod val="95000"/>
                <a:alpha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51A4738A-8868-4284-AE46-407C0E85B417}"/>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P336</a:t>
            </a:r>
          </a:p>
        </p:txBody>
      </p:sp>
    </p:spTree>
    <p:extLst>
      <p:ext uri="{BB962C8B-B14F-4D97-AF65-F5344CB8AC3E}">
        <p14:creationId xmlns:p14="http://schemas.microsoft.com/office/powerpoint/2010/main" val="3267647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252000" y="252000"/>
            <a:ext cx="8640000" cy="540000"/>
          </a:xfrm>
        </p:spPr>
        <p:txBody>
          <a:bodyPr>
            <a:normAutofit/>
          </a:bodyPr>
          <a:lstStyle/>
          <a:p>
            <a:r>
              <a:rPr lang="en-US" altLang="ja-JP" dirty="0"/>
              <a:t>4. </a:t>
            </a:r>
            <a:r>
              <a:rPr lang="ja-JP" altLang="en-US" dirty="0"/>
              <a:t>作業内容・役割分担・作成物</a:t>
            </a:r>
            <a:r>
              <a:rPr lang="en-US" altLang="ja-JP" dirty="0"/>
              <a:t> </a:t>
            </a:r>
            <a:endParaRPr lang="ja-JP" altLang="en-US" dirty="0"/>
          </a:p>
        </p:txBody>
      </p:sp>
      <p:sp>
        <p:nvSpPr>
          <p:cNvPr id="3" name="テキスト プレースホルダー 2">
            <a:extLst>
              <a:ext uri="{FF2B5EF4-FFF2-40B4-BE49-F238E27FC236}">
                <a16:creationId xmlns:a16="http://schemas.microsoft.com/office/drawing/2014/main" id="{C156F195-E95F-4C7B-9372-006839404890}"/>
              </a:ext>
            </a:extLst>
          </p:cNvPr>
          <p:cNvSpPr>
            <a:spLocks noGrp="1"/>
          </p:cNvSpPr>
          <p:nvPr>
            <p:ph type="body" sz="quarter" idx="11"/>
          </p:nvPr>
        </p:nvSpPr>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graphicFrame>
        <p:nvGraphicFramePr>
          <p:cNvPr id="4" name="表 3">
            <a:extLst>
              <a:ext uri="{FF2B5EF4-FFF2-40B4-BE49-F238E27FC236}">
                <a16:creationId xmlns:a16="http://schemas.microsoft.com/office/drawing/2014/main" id="{42616ABC-AAAC-5546-AF3F-1AED5917E280}"/>
              </a:ext>
            </a:extLst>
          </p:cNvPr>
          <p:cNvGraphicFramePr>
            <a:graphicFrameLocks noGrp="1"/>
          </p:cNvGraphicFramePr>
          <p:nvPr>
            <p:extLst>
              <p:ext uri="{D42A27DB-BD31-4B8C-83A1-F6EECF244321}">
                <p14:modId xmlns:p14="http://schemas.microsoft.com/office/powerpoint/2010/main" val="2539825168"/>
              </p:ext>
            </p:extLst>
          </p:nvPr>
        </p:nvGraphicFramePr>
        <p:xfrm>
          <a:off x="252000" y="900000"/>
          <a:ext cx="8640002" cy="5760000"/>
        </p:xfrm>
        <a:graphic>
          <a:graphicData uri="http://schemas.openxmlformats.org/drawingml/2006/table">
            <a:tbl>
              <a:tblPr firstRow="1" bandRow="1">
                <a:noFill/>
              </a:tblPr>
              <a:tblGrid>
                <a:gridCol w="249918">
                  <a:extLst>
                    <a:ext uri="{9D8B030D-6E8A-4147-A177-3AD203B41FA5}">
                      <a16:colId xmlns:a16="http://schemas.microsoft.com/office/drawing/2014/main" val="20000"/>
                    </a:ext>
                  </a:extLst>
                </a:gridCol>
                <a:gridCol w="1392396">
                  <a:extLst>
                    <a:ext uri="{9D8B030D-6E8A-4147-A177-3AD203B41FA5}">
                      <a16:colId xmlns:a16="http://schemas.microsoft.com/office/drawing/2014/main" val="20001"/>
                    </a:ext>
                  </a:extLst>
                </a:gridCol>
                <a:gridCol w="1749422">
                  <a:extLst>
                    <a:ext uri="{9D8B030D-6E8A-4147-A177-3AD203B41FA5}">
                      <a16:colId xmlns:a16="http://schemas.microsoft.com/office/drawing/2014/main" val="20005"/>
                    </a:ext>
                  </a:extLst>
                </a:gridCol>
                <a:gridCol w="1749422">
                  <a:extLst>
                    <a:ext uri="{9D8B030D-6E8A-4147-A177-3AD203B41FA5}">
                      <a16:colId xmlns:a16="http://schemas.microsoft.com/office/drawing/2014/main" val="20002"/>
                    </a:ext>
                  </a:extLst>
                </a:gridCol>
                <a:gridCol w="1749422">
                  <a:extLst>
                    <a:ext uri="{9D8B030D-6E8A-4147-A177-3AD203B41FA5}">
                      <a16:colId xmlns:a16="http://schemas.microsoft.com/office/drawing/2014/main" val="20003"/>
                    </a:ext>
                  </a:extLst>
                </a:gridCol>
                <a:gridCol w="1749422">
                  <a:extLst>
                    <a:ext uri="{9D8B030D-6E8A-4147-A177-3AD203B41FA5}">
                      <a16:colId xmlns:a16="http://schemas.microsoft.com/office/drawing/2014/main" val="20004"/>
                    </a:ext>
                  </a:extLst>
                </a:gridCol>
              </a:tblGrid>
              <a:tr h="232597">
                <a:tc>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endParaRPr kumimoji="1" lang="ja-JP" altLang="en-US" sz="1050" b="0" dirty="0">
                        <a:solidFill>
                          <a:schemeClr val="bg1"/>
                        </a:solidFill>
                        <a:latin typeface="Meiryo UI" charset="-128"/>
                        <a:ea typeface="Meiryo UI" charset="-128"/>
                        <a:cs typeface="Meiryo UI" charset="-128"/>
                      </a:endParaRPr>
                    </a:p>
                  </a:txBody>
                  <a:tcPr marL="36000" marR="36000" marT="36000" marB="36000"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r>
                        <a:rPr kumimoji="1" lang="ja-JP" altLang="en-US" sz="1050" b="0" dirty="0">
                          <a:solidFill>
                            <a:schemeClr val="bg1"/>
                          </a:solidFill>
                          <a:latin typeface="Meiryo UI" charset="-128"/>
                          <a:ea typeface="Meiryo UI" charset="-128"/>
                          <a:cs typeface="Meiryo UI" charset="-128"/>
                        </a:rPr>
                        <a:t>作業タスク</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r>
                        <a:rPr kumimoji="1" lang="ja-JP" altLang="en-US" sz="1050" b="0" dirty="0">
                          <a:solidFill>
                            <a:schemeClr val="bg1"/>
                          </a:solidFill>
                          <a:latin typeface="Meiryo UI" charset="-128"/>
                          <a:ea typeface="Meiryo UI" charset="-128"/>
                          <a:cs typeface="Meiryo UI" charset="-128"/>
                        </a:rPr>
                        <a:t>作業内容</a:t>
                      </a:r>
                      <a:endParaRPr kumimoji="1" lang="en-US" altLang="ja-JP" sz="105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gridSpan="2">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r>
                        <a:rPr kumimoji="1" lang="ja-JP" altLang="en-US" sz="1050" b="0" dirty="0">
                          <a:solidFill>
                            <a:schemeClr val="bg1"/>
                          </a:solidFill>
                          <a:latin typeface="Meiryo UI" charset="-128"/>
                          <a:ea typeface="Meiryo UI" charset="-128"/>
                          <a:cs typeface="Meiryo UI" charset="-128"/>
                        </a:rPr>
                        <a:t>作業タスク</a:t>
                      </a:r>
                      <a:endParaRPr kumimoji="1" lang="en-US" altLang="ja-JP" sz="105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hMerge="1">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endParaRPr kumimoji="1" lang="ja-JP" altLang="en-US" sz="12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r>
                        <a:rPr kumimoji="1" lang="ja-JP" altLang="en-US" sz="1050" b="0" dirty="0">
                          <a:solidFill>
                            <a:schemeClr val="bg1"/>
                          </a:solidFill>
                          <a:latin typeface="Meiryo UI" charset="-128"/>
                          <a:ea typeface="Meiryo UI" charset="-128"/>
                          <a:cs typeface="Meiryo UI" charset="-128"/>
                        </a:rPr>
                        <a:t>成果物</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232597">
                <a:tc>
                  <a:txBody>
                    <a:bodyPr/>
                    <a:lstStyle/>
                    <a:p>
                      <a:pPr algn="l">
                        <a:lnSpc>
                          <a:spcPct val="90000"/>
                        </a:lnSpc>
                      </a:pPr>
                      <a:endParaRPr kumimoji="1" lang="ja-JP" altLang="en-US" sz="1050" b="0" dirty="0">
                        <a:solidFill>
                          <a:schemeClr val="bg1"/>
                        </a:solidFill>
                        <a:latin typeface="Meiryo UI" charset="-128"/>
                        <a:ea typeface="Meiryo UI" charset="-128"/>
                        <a:cs typeface="Meiryo UI" charset="-128"/>
                      </a:endParaRPr>
                    </a:p>
                  </a:txBody>
                  <a:tcPr marL="36000" marR="36000" marT="36000" marB="36000"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endParaRPr kumimoji="1" lang="ja-JP" altLang="en-US" sz="105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endParaRPr kumimoji="1" lang="en-US" altLang="ja-JP" sz="105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r>
                        <a:rPr kumimoji="1" lang="ja-JP" altLang="en-US" sz="1050" b="0" dirty="0">
                          <a:solidFill>
                            <a:schemeClr val="bg1"/>
                          </a:solidFill>
                          <a:latin typeface="Meiryo UI" charset="-128"/>
                          <a:ea typeface="Meiryo UI" charset="-128"/>
                          <a:cs typeface="Meiryo UI" charset="-128"/>
                        </a:rPr>
                        <a:t>関連部署チーム</a:t>
                      </a:r>
                      <a:endParaRPr kumimoji="1" lang="en-US" altLang="ja-JP" sz="105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lnSpc>
                          <a:spcPct val="90000"/>
                        </a:lnSpc>
                      </a:pPr>
                      <a:r>
                        <a:rPr kumimoji="1" lang="ja-JP" altLang="en-US" sz="1050" b="0" dirty="0">
                          <a:solidFill>
                            <a:schemeClr val="bg1"/>
                          </a:solidFill>
                          <a:latin typeface="Meiryo UI" charset="-128"/>
                          <a:ea typeface="Meiryo UI" charset="-128"/>
                          <a:cs typeface="Meiryo UI" charset="-128"/>
                        </a:rPr>
                        <a:t>プロジェクトチーム</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lnSpc>
                          <a:spcPct val="90000"/>
                        </a:lnSpc>
                      </a:pPr>
                      <a:endParaRPr kumimoji="1" lang="ja-JP" altLang="en-US" sz="105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2508340223"/>
                  </a:ext>
                </a:extLst>
              </a:tr>
              <a:tr h="779846">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gn="r">
                        <a:lnSpc>
                          <a:spcPct val="90000"/>
                        </a:lnSpc>
                      </a:pPr>
                      <a:r>
                        <a:rPr kumimoji="1" lang="en-US" altLang="ja-JP" sz="1050" dirty="0">
                          <a:solidFill>
                            <a:schemeClr val="tx1"/>
                          </a:solidFill>
                          <a:latin typeface="Meiryo UI" charset="-128"/>
                          <a:ea typeface="Meiryo UI" charset="-128"/>
                          <a:cs typeface="Meiryo UI" charset="-128"/>
                        </a:rPr>
                        <a:t>1</a:t>
                      </a:r>
                      <a:endParaRPr kumimoji="1" lang="ja-JP" altLang="en-US" sz="1050" dirty="0">
                        <a:solidFill>
                          <a:schemeClr val="tx1"/>
                        </a:solidFill>
                        <a:latin typeface="Meiryo UI" charset="-128"/>
                        <a:ea typeface="Meiryo UI" charset="-128"/>
                        <a:cs typeface="Meiryo UI" charset="-128"/>
                      </a:endParaRP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nSpc>
                          <a:spcPct val="90000"/>
                        </a:lnSpc>
                      </a:pPr>
                      <a:r>
                        <a:rPr kumimoji="1" lang="ja-JP" altLang="en-US" sz="1050" dirty="0">
                          <a:solidFill>
                            <a:schemeClr val="tx1"/>
                          </a:solidFill>
                          <a:latin typeface="Meiryo UI" charset="-128"/>
                          <a:ea typeface="Meiryo UI" charset="-128"/>
                          <a:cs typeface="Meiryo UI" charset="-128"/>
                        </a:rPr>
                        <a:t>業務構造の理解</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業務の全体像の把握</a:t>
                      </a:r>
                      <a:endParaRPr kumimoji="1" lang="en-US" altLang="ja-JP" sz="105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業務間の関連の確認</a:t>
                      </a:r>
                      <a:endParaRPr kumimoji="1" lang="en-US" altLang="ja-JP" sz="105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各業務における組織構造の確認</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組織図、業務記述書、過去の社内資料</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社内資料の整理</a:t>
                      </a:r>
                      <a:endParaRPr kumimoji="1" lang="en-US" altLang="ja-JP" sz="105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課題仮説検討資料</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課題仮説検討資料</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79846">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gn="r">
                        <a:lnSpc>
                          <a:spcPct val="90000"/>
                        </a:lnSpc>
                      </a:pPr>
                      <a:r>
                        <a:rPr kumimoji="1" lang="en-US" altLang="ja-JP" sz="1050" dirty="0">
                          <a:solidFill>
                            <a:schemeClr val="tx1"/>
                          </a:solidFill>
                          <a:latin typeface="Meiryo UI" charset="-128"/>
                          <a:ea typeface="Meiryo UI" charset="-128"/>
                          <a:cs typeface="Meiryo UI" charset="-128"/>
                        </a:rPr>
                        <a:t>2</a:t>
                      </a:r>
                      <a:endParaRPr kumimoji="1" lang="ja-JP" altLang="en-US" sz="1050" dirty="0">
                        <a:solidFill>
                          <a:schemeClr val="tx1"/>
                        </a:solidFill>
                        <a:latin typeface="Meiryo UI" charset="-128"/>
                        <a:ea typeface="Meiryo UI" charset="-128"/>
                        <a:cs typeface="Meiryo UI" charset="-128"/>
                      </a:endParaRP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nSpc>
                          <a:spcPct val="90000"/>
                        </a:lnSpc>
                      </a:pPr>
                      <a:r>
                        <a:rPr kumimoji="1" lang="ja-JP" altLang="en-US" sz="1050" dirty="0">
                          <a:solidFill>
                            <a:schemeClr val="tx1"/>
                          </a:solidFill>
                          <a:latin typeface="Meiryo UI" charset="-128"/>
                          <a:ea typeface="Meiryo UI" charset="-128"/>
                          <a:cs typeface="Meiryo UI" charset="-128"/>
                        </a:rPr>
                        <a:t>課題仮説設定</a:t>
                      </a:r>
                      <a:r>
                        <a:rPr kumimoji="1" lang="en-US" altLang="ja-JP" sz="1050" dirty="0">
                          <a:solidFill>
                            <a:schemeClr val="tx1"/>
                          </a:solidFill>
                          <a:latin typeface="Meiryo UI" charset="-128"/>
                          <a:ea typeface="Meiryo UI" charset="-128"/>
                          <a:cs typeface="Meiryo UI" charset="-128"/>
                        </a:rPr>
                        <a:t>/</a:t>
                      </a:r>
                    </a:p>
                    <a:p>
                      <a:pPr>
                        <a:lnSpc>
                          <a:spcPct val="90000"/>
                        </a:lnSpc>
                      </a:pPr>
                      <a:r>
                        <a:rPr kumimoji="1" lang="ja-JP" altLang="en-US" sz="1050" dirty="0">
                          <a:solidFill>
                            <a:schemeClr val="tx1"/>
                          </a:solidFill>
                          <a:latin typeface="Meiryo UI" charset="-128"/>
                          <a:ea typeface="Meiryo UI" charset="-128"/>
                          <a:cs typeface="Meiryo UI" charset="-128"/>
                        </a:rPr>
                        <a:t>分析結果</a:t>
                      </a:r>
                      <a:endParaRPr kumimoji="1" lang="en-US" altLang="ja-JP" sz="105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課題仮設の設定からの目指すべき姿の策定</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定例会議の出席</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課題仮説、目指す姿に対する確認と合意</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不足情報の提供</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定例会議の議事進行</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課題仮設の検証、目指す姿の提示</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必要データの整理</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課題仮説検討資料</a:t>
                      </a:r>
                      <a:endParaRPr kumimoji="1" lang="en-US" altLang="ja-JP" sz="105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課題仮設分析結果</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779846">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algn="r">
                        <a:lnSpc>
                          <a:spcPct val="90000"/>
                        </a:lnSpc>
                      </a:pPr>
                      <a:r>
                        <a:rPr kumimoji="1" lang="en-US" altLang="ja-JP" sz="1050" dirty="0">
                          <a:solidFill>
                            <a:schemeClr val="tx1"/>
                          </a:solidFill>
                          <a:latin typeface="Meiryo UI" charset="-128"/>
                          <a:ea typeface="Meiryo UI" charset="-128"/>
                          <a:cs typeface="Meiryo UI" charset="-128"/>
                        </a:rPr>
                        <a:t>3</a:t>
                      </a:r>
                      <a:endParaRPr kumimoji="1" lang="ja-JP" altLang="en-US" sz="1050" dirty="0">
                        <a:solidFill>
                          <a:schemeClr val="tx1"/>
                        </a:solidFill>
                        <a:latin typeface="Meiryo UI" charset="-128"/>
                        <a:ea typeface="Meiryo UI" charset="-128"/>
                        <a:cs typeface="Meiryo UI" charset="-128"/>
                      </a:endParaRP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a:lnSpc>
                          <a:spcPct val="90000"/>
                        </a:lnSpc>
                      </a:pPr>
                      <a:r>
                        <a:rPr kumimoji="1" lang="ja-JP" altLang="en-US" sz="1050" dirty="0">
                          <a:solidFill>
                            <a:schemeClr val="tx1"/>
                          </a:solidFill>
                          <a:latin typeface="Meiryo UI" charset="-128"/>
                          <a:ea typeface="Meiryo UI" charset="-128"/>
                          <a:cs typeface="Meiryo UI" charset="-128"/>
                        </a:rPr>
                        <a:t>現状との課題分析</a:t>
                      </a:r>
                      <a:endParaRPr kumimoji="1" lang="en-US" altLang="ja-JP" sz="105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b="0" i="0" u="none" strike="noStrike" cap="none" normalizeH="0" baseline="0" dirty="0">
                          <a:ln>
                            <a:noFill/>
                          </a:ln>
                          <a:solidFill>
                            <a:schemeClr val="tx1"/>
                          </a:solidFill>
                          <a:effectLst/>
                          <a:latin typeface="Meiryo UI" panose="020B0604030504040204" pitchFamily="34" charset="-128"/>
                          <a:ea typeface="Meiryo UI" panose="020B0604030504040204" pitchFamily="34" charset="-128"/>
                          <a:cs typeface="メイリオ" panose="020B0604030504040204" pitchFamily="50" charset="-128"/>
                        </a:rPr>
                        <a:t>業務プロセス、体制等の課題抽出と要件の整理</a:t>
                      </a:r>
                      <a:endParaRPr kumimoji="1" lang="en-US" altLang="ja-JP" sz="1050" b="0" i="0" u="none" strike="noStrike" cap="none" normalizeH="0" baseline="0" dirty="0">
                        <a:ln>
                          <a:noFill/>
                        </a:ln>
                        <a:solidFill>
                          <a:schemeClr val="tx1"/>
                        </a:solidFill>
                        <a:effectLst/>
                        <a:latin typeface="Meiryo UI" panose="020B0604030504040204" pitchFamily="34" charset="-128"/>
                        <a:ea typeface="Meiryo UI" panose="020B0604030504040204" pitchFamily="34" charset="-128"/>
                        <a:cs typeface="メイリオ" panose="020B0604030504040204" pitchFamily="50"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必要なデータ要件と現状との課題を整理</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定例会議の出席</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分析結果に対する確認と合意</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不足情報の提供</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定例会議の結果から課題の取りまとめ</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対応策の作成</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対応策の効果の策定</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分析結果</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583752">
                <a:tc>
                  <a:txBody>
                    <a:bodyPr/>
                    <a:lstStyle/>
                    <a:p>
                      <a:pPr algn="r">
                        <a:lnSpc>
                          <a:spcPct val="90000"/>
                        </a:lnSpc>
                      </a:pPr>
                      <a:r>
                        <a:rPr kumimoji="1" lang="ja-JP" altLang="en-US" sz="1050" dirty="0">
                          <a:solidFill>
                            <a:schemeClr val="tx1"/>
                          </a:solidFill>
                          <a:latin typeface="Meiryo UI" charset="-128"/>
                          <a:ea typeface="Meiryo UI" charset="-128"/>
                          <a:cs typeface="Meiryo UI" charset="-128"/>
                        </a:rPr>
                        <a:t>４</a:t>
                      </a: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nSpc>
                          <a:spcPct val="90000"/>
                        </a:lnSpc>
                      </a:pPr>
                      <a:r>
                        <a:rPr kumimoji="1" lang="ja-JP" altLang="en-US" sz="1050" dirty="0">
                          <a:solidFill>
                            <a:schemeClr val="tx1"/>
                          </a:solidFill>
                          <a:latin typeface="Meiryo UI" charset="-128"/>
                          <a:ea typeface="Meiryo UI" charset="-128"/>
                          <a:cs typeface="Meiryo UI" charset="-128"/>
                        </a:rPr>
                        <a:t>検証</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効果測定に向けたテストの実施</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検証データと業務データの連携内容の確認</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検証データと業務データの連携テストの実施</a:t>
                      </a:r>
                      <a:endParaRPr kumimoji="1" lang="en-US" altLang="ja-JP" sz="105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調整作業の実施</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tab pos="87313" algn="l"/>
                        </a:tabLst>
                        <a:defRPr/>
                      </a:pPr>
                      <a:r>
                        <a:rPr kumimoji="1" lang="ja-JP" altLang="en-US" sz="1050" dirty="0">
                          <a:solidFill>
                            <a:schemeClr val="tx1"/>
                          </a:solidFill>
                          <a:effectLst/>
                          <a:latin typeface="Meiryo UI" charset="-128"/>
                          <a:ea typeface="Meiryo UI" charset="-128"/>
                          <a:cs typeface="Meiryo UI" charset="-128"/>
                        </a:rPr>
                        <a:t>仮説検証システム</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83752">
                <a:tc>
                  <a:txBody>
                    <a:bodyPr/>
                    <a:lstStyle/>
                    <a:p>
                      <a:pPr algn="r">
                        <a:lnSpc>
                          <a:spcPct val="90000"/>
                        </a:lnSpc>
                      </a:pPr>
                      <a:r>
                        <a:rPr kumimoji="1" lang="ja-JP" altLang="en-US" sz="1050" dirty="0">
                          <a:solidFill>
                            <a:schemeClr val="tx1"/>
                          </a:solidFill>
                          <a:latin typeface="Meiryo UI" charset="-128"/>
                          <a:ea typeface="Meiryo UI" charset="-128"/>
                          <a:cs typeface="Meiryo UI" charset="-128"/>
                        </a:rPr>
                        <a:t>５</a:t>
                      </a: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050" dirty="0">
                          <a:solidFill>
                            <a:schemeClr val="tx1"/>
                          </a:solidFill>
                          <a:latin typeface="Meiryo UI" charset="-128"/>
                          <a:ea typeface="Meiryo UI" charset="-128"/>
                          <a:cs typeface="Meiryo UI" charset="-128"/>
                        </a:rPr>
                        <a:t>結果評価</a:t>
                      </a:r>
                      <a:endParaRPr kumimoji="1" lang="en-US" altLang="ja-JP" sz="105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分析結果から得られる考察の整理</a:t>
                      </a:r>
                      <a:endParaRPr kumimoji="1" lang="en-US" altLang="ja-JP" sz="105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効果の評価</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考察に関する確認と合意</a:t>
                      </a:r>
                      <a:endParaRPr kumimoji="1" lang="en-US" altLang="ja-JP" sz="105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効果に対する確認と合意</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結果から得られる考察の整理、取りまとめ</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定量効果の算出</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結果報告書</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83752">
                <a:tc>
                  <a:txBody>
                    <a:bodyPr/>
                    <a:lstStyle/>
                    <a:p>
                      <a:pPr algn="r">
                        <a:lnSpc>
                          <a:spcPct val="90000"/>
                        </a:lnSpc>
                      </a:pPr>
                      <a:r>
                        <a:rPr kumimoji="1" lang="ja-JP" altLang="en-US" sz="1050" dirty="0">
                          <a:solidFill>
                            <a:schemeClr val="tx1"/>
                          </a:solidFill>
                          <a:latin typeface="Meiryo UI" charset="-128"/>
                          <a:ea typeface="Meiryo UI" charset="-128"/>
                          <a:cs typeface="Meiryo UI" charset="-128"/>
                        </a:rPr>
                        <a:t>６</a:t>
                      </a: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050" dirty="0">
                          <a:solidFill>
                            <a:schemeClr val="tx1"/>
                          </a:solidFill>
                          <a:latin typeface="Meiryo UI" charset="-128"/>
                          <a:ea typeface="Meiryo UI" charset="-128"/>
                          <a:cs typeface="Meiryo UI" charset="-128"/>
                        </a:rPr>
                        <a:t>実行計画の策定</a:t>
                      </a:r>
                      <a:endParaRPr kumimoji="1" lang="en-US" altLang="ja-JP" sz="105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優先順位に基づく実行計画の作成</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実行計画の確認と合意</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優先順位に基づく施策の策定、整理、取りまとめ</a:t>
                      </a:r>
                      <a:endParaRPr kumimoji="1" lang="en-US" altLang="ja-JP" sz="105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実行計画の作成</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優先順位に基づく施策の一覧表</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実行計画</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32597">
                <a:tc>
                  <a:txBody>
                    <a:bodyPr/>
                    <a:lstStyle/>
                    <a:p>
                      <a:pPr algn="r">
                        <a:lnSpc>
                          <a:spcPct val="90000"/>
                        </a:lnSpc>
                      </a:pPr>
                      <a:r>
                        <a:rPr kumimoji="1" lang="en-US" altLang="ja-JP" sz="1050" dirty="0">
                          <a:solidFill>
                            <a:schemeClr val="tx1"/>
                          </a:solidFill>
                          <a:latin typeface="Meiryo UI" charset="-128"/>
                          <a:ea typeface="Meiryo UI" charset="-128"/>
                          <a:cs typeface="Meiryo UI" charset="-128"/>
                        </a:rPr>
                        <a:t>…</a:t>
                      </a:r>
                      <a:endParaRPr kumimoji="1" lang="ja-JP" altLang="en-US" sz="1050" dirty="0">
                        <a:solidFill>
                          <a:schemeClr val="tx1"/>
                        </a:solidFill>
                        <a:latin typeface="Meiryo UI" charset="-128"/>
                        <a:ea typeface="Meiryo UI" charset="-128"/>
                        <a:cs typeface="Meiryo UI" charset="-128"/>
                      </a:endParaRP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en-US" altLang="ja-JP" sz="1050" dirty="0">
                          <a:solidFill>
                            <a:schemeClr val="tx1"/>
                          </a:solidFill>
                          <a:latin typeface="Meiryo UI" charset="-128"/>
                          <a:ea typeface="Meiryo UI" charset="-128"/>
                          <a:cs typeface="Meiryo UI" charset="-128"/>
                        </a:rPr>
                        <a:t>…</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90000"/>
                        </a:lnSpc>
                        <a:spcBef>
                          <a:spcPts val="0"/>
                        </a:spcBef>
                        <a:spcAft>
                          <a:spcPts val="300"/>
                        </a:spcAft>
                        <a:buClr>
                          <a:schemeClr val="accent2">
                            <a:lumMod val="40000"/>
                            <a:lumOff val="60000"/>
                          </a:schemeClr>
                        </a:buClr>
                        <a:buSzTx/>
                        <a:buFontTx/>
                        <a:buNone/>
                        <a:tabLst/>
                        <a:defRPr/>
                      </a:pPr>
                      <a:r>
                        <a:rPr kumimoji="1" lang="en-US" altLang="ja-JP" sz="1050" dirty="0">
                          <a:solidFill>
                            <a:schemeClr val="tx1"/>
                          </a:solidFill>
                          <a:latin typeface="Meiryo UI" charset="-128"/>
                          <a:ea typeface="Meiryo UI" charset="-128"/>
                          <a:cs typeface="Meiryo UI" charset="-128"/>
                        </a:rPr>
                        <a:t>…</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90000"/>
                        </a:lnSpc>
                        <a:spcBef>
                          <a:spcPts val="0"/>
                        </a:spcBef>
                        <a:spcAft>
                          <a:spcPts val="300"/>
                        </a:spcAft>
                        <a:buClr>
                          <a:schemeClr val="accent2">
                            <a:lumMod val="40000"/>
                            <a:lumOff val="60000"/>
                          </a:schemeClr>
                        </a:buClr>
                        <a:buSzTx/>
                        <a:buFontTx/>
                        <a:buNone/>
                        <a:tabLst/>
                        <a:defRPr/>
                      </a:pPr>
                      <a:r>
                        <a:rPr kumimoji="1" lang="en-US" altLang="ja-JP" sz="1050" dirty="0">
                          <a:solidFill>
                            <a:schemeClr val="tx1"/>
                          </a:solidFill>
                          <a:latin typeface="Meiryo UI" charset="-128"/>
                          <a:ea typeface="Meiryo UI" charset="-128"/>
                          <a:cs typeface="Meiryo UI" charset="-128"/>
                        </a:rPr>
                        <a:t>…</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90000"/>
                        </a:lnSpc>
                        <a:spcBef>
                          <a:spcPts val="0"/>
                        </a:spcBef>
                        <a:spcAft>
                          <a:spcPts val="300"/>
                        </a:spcAft>
                        <a:buClr>
                          <a:schemeClr val="accent2">
                            <a:lumMod val="40000"/>
                            <a:lumOff val="60000"/>
                          </a:schemeClr>
                        </a:buClr>
                        <a:buSzTx/>
                        <a:buFontTx/>
                        <a:buNone/>
                        <a:tabLst/>
                        <a:defRPr/>
                      </a:pPr>
                      <a:r>
                        <a:rPr kumimoji="1" lang="en-US" altLang="ja-JP" sz="1050" dirty="0">
                          <a:solidFill>
                            <a:schemeClr val="tx1"/>
                          </a:solidFill>
                          <a:latin typeface="Meiryo UI" charset="-128"/>
                          <a:ea typeface="Meiryo UI" charset="-128"/>
                          <a:cs typeface="Meiryo UI" charset="-128"/>
                        </a:rPr>
                        <a:t>…</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nSpc>
                          <a:spcPct val="90000"/>
                        </a:lnSpc>
                        <a:spcAft>
                          <a:spcPts val="300"/>
                        </a:spcAft>
                        <a:buClr>
                          <a:schemeClr val="accent2">
                            <a:lumMod val="40000"/>
                            <a:lumOff val="60000"/>
                          </a:schemeClr>
                        </a:buClr>
                        <a:buFontTx/>
                        <a:buNone/>
                        <a:tabLst/>
                      </a:pPr>
                      <a:r>
                        <a:rPr kumimoji="1" lang="en-US" altLang="ja-JP" sz="1050" dirty="0">
                          <a:solidFill>
                            <a:schemeClr val="tx1"/>
                          </a:solidFill>
                          <a:latin typeface="Meiryo UI" charset="-128"/>
                          <a:ea typeface="Meiryo UI" charset="-128"/>
                          <a:cs typeface="Meiryo UI" charset="-128"/>
                        </a:rPr>
                        <a:t>…</a:t>
                      </a:r>
                      <a:endParaRPr kumimoji="1" lang="ja-JP" altLang="en-US"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52010473"/>
                  </a:ext>
                </a:extLst>
              </a:tr>
              <a:tr h="387663">
                <a:tc>
                  <a:txBody>
                    <a:bodyPr/>
                    <a:lstStyle/>
                    <a:p>
                      <a:pPr algn="r">
                        <a:lnSpc>
                          <a:spcPct val="90000"/>
                        </a:lnSpc>
                      </a:pPr>
                      <a:r>
                        <a:rPr kumimoji="1" lang="en-US" altLang="ja-JP" sz="1050" dirty="0">
                          <a:solidFill>
                            <a:schemeClr val="tx1"/>
                          </a:solidFill>
                          <a:latin typeface="Meiryo UI" charset="-128"/>
                          <a:ea typeface="Meiryo UI" charset="-128"/>
                          <a:cs typeface="Meiryo UI" charset="-128"/>
                        </a:rPr>
                        <a:t>10</a:t>
                      </a:r>
                      <a:endParaRPr kumimoji="1" lang="ja-JP" altLang="en-US" sz="1050" dirty="0">
                        <a:solidFill>
                          <a:schemeClr val="tx1"/>
                        </a:solidFill>
                        <a:latin typeface="Meiryo UI" charset="-128"/>
                        <a:ea typeface="Meiryo UI" charset="-128"/>
                        <a:cs typeface="Meiryo UI" charset="-128"/>
                      </a:endParaRP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050" dirty="0">
                          <a:solidFill>
                            <a:schemeClr val="tx1"/>
                          </a:solidFill>
                          <a:latin typeface="Meiryo UI" charset="-128"/>
                          <a:ea typeface="Meiryo UI" charset="-128"/>
                          <a:cs typeface="Meiryo UI" charset="-128"/>
                        </a:rPr>
                        <a:t>施策の優先順位の設定</a:t>
                      </a:r>
                      <a:endParaRPr kumimoji="1" lang="en-US" altLang="ja-JP" sz="105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目指すべき姿を実現する施策の優先順位の設定</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優先順位の意見と確認・合意</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結果から導き出される優先順位の設定</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課題仮説、分析シナリオへの優先度付け</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6126520"/>
                  </a:ext>
                </a:extLst>
              </a:tr>
              <a:tr h="583752">
                <a:tc>
                  <a:txBody>
                    <a:bodyPr/>
                    <a:lstStyle/>
                    <a:p>
                      <a:pPr algn="r">
                        <a:lnSpc>
                          <a:spcPct val="90000"/>
                        </a:lnSpc>
                      </a:pPr>
                      <a:r>
                        <a:rPr kumimoji="1" lang="en-US" altLang="ja-JP" sz="1050" dirty="0">
                          <a:solidFill>
                            <a:schemeClr val="tx1"/>
                          </a:solidFill>
                          <a:latin typeface="Meiryo UI" charset="-128"/>
                          <a:ea typeface="Meiryo UI" charset="-128"/>
                          <a:cs typeface="Meiryo UI" charset="-128"/>
                        </a:rPr>
                        <a:t>11</a:t>
                      </a:r>
                      <a:endParaRPr kumimoji="1" lang="ja-JP" altLang="en-US" sz="1050" dirty="0">
                        <a:solidFill>
                          <a:schemeClr val="tx1"/>
                        </a:solidFill>
                        <a:latin typeface="Meiryo UI" charset="-128"/>
                        <a:ea typeface="Meiryo UI" charset="-128"/>
                        <a:cs typeface="Meiryo UI" charset="-128"/>
                      </a:endParaRPr>
                    </a:p>
                  </a:txBody>
                  <a:tcPr marL="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050" dirty="0">
                          <a:solidFill>
                            <a:schemeClr val="tx1"/>
                          </a:solidFill>
                          <a:latin typeface="Meiryo UI" charset="-128"/>
                          <a:ea typeface="Meiryo UI" charset="-128"/>
                          <a:cs typeface="Meiryo UI" charset="-128"/>
                        </a:rPr>
                        <a:t>実行計画の策定</a:t>
                      </a:r>
                      <a:endParaRPr kumimoji="1" lang="en-US" altLang="ja-JP" sz="105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優先順位に基づく実行計画の作成</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実行計画の確認と合意</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優先順位に基づく施策の策定、整理、取りまとめ</a:t>
                      </a:r>
                      <a:endParaRPr kumimoji="1" lang="en-US" altLang="ja-JP" sz="105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050" dirty="0">
                          <a:solidFill>
                            <a:schemeClr val="tx1"/>
                          </a:solidFill>
                          <a:effectLst/>
                          <a:latin typeface="Meiryo UI" charset="-128"/>
                          <a:ea typeface="Meiryo UI" charset="-128"/>
                          <a:cs typeface="Meiryo UI" charset="-128"/>
                        </a:rPr>
                        <a:t>実行計画の作成</a:t>
                      </a:r>
                      <a:endParaRPr kumimoji="1" lang="en-US" altLang="ja-JP" sz="105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優先順位に基づく施策の一覧表</a:t>
                      </a:r>
                      <a:endParaRPr kumimoji="1" lang="en-US" altLang="ja-JP" sz="105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050" dirty="0">
                          <a:solidFill>
                            <a:schemeClr val="tx1"/>
                          </a:solidFill>
                          <a:effectLst/>
                          <a:latin typeface="Meiryo UI" charset="-128"/>
                          <a:ea typeface="Meiryo UI" charset="-128"/>
                          <a:cs typeface="Meiryo UI" charset="-128"/>
                        </a:rPr>
                        <a:t>実行計画</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1006332"/>
                  </a:ext>
                </a:extLst>
              </a:tr>
            </a:tbl>
          </a:graphicData>
        </a:graphic>
      </p:graphicFrame>
      <p:sp>
        <p:nvSpPr>
          <p:cNvPr id="5" name="正方形/長方形 4">
            <a:extLst>
              <a:ext uri="{FF2B5EF4-FFF2-40B4-BE49-F238E27FC236}">
                <a16:creationId xmlns:a16="http://schemas.microsoft.com/office/drawing/2014/main" id="{D1EA8188-CBA7-4319-BB0A-C1D06803451B}"/>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P307</a:t>
            </a:r>
          </a:p>
        </p:txBody>
      </p:sp>
    </p:spTree>
    <p:extLst>
      <p:ext uri="{BB962C8B-B14F-4D97-AF65-F5344CB8AC3E}">
        <p14:creationId xmlns:p14="http://schemas.microsoft.com/office/powerpoint/2010/main" val="123636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ED68A5B9-315D-4528-87F3-87D255FDBACD}"/>
              </a:ext>
            </a:extLst>
          </p:cNvPr>
          <p:cNvSpPr>
            <a:spLocks noGrp="1"/>
          </p:cNvSpPr>
          <p:nvPr>
            <p:ph type="title"/>
          </p:nvPr>
        </p:nvSpPr>
        <p:spPr>
          <a:xfrm>
            <a:off x="252000" y="252000"/>
            <a:ext cx="8640000" cy="540000"/>
          </a:xfrm>
        </p:spPr>
        <p:txBody>
          <a:bodyPr/>
          <a:lstStyle/>
          <a:p>
            <a:r>
              <a:rPr lang="en-US" altLang="ja-JP" dirty="0"/>
              <a:t>5. </a:t>
            </a:r>
            <a:r>
              <a:rPr lang="ja-JP" altLang="en-US" dirty="0"/>
              <a:t>実施の前提条件　</a:t>
            </a:r>
          </a:p>
        </p:txBody>
      </p:sp>
      <p:sp>
        <p:nvSpPr>
          <p:cNvPr id="6" name="テキスト プレースホルダー 5">
            <a:extLst>
              <a:ext uri="{FF2B5EF4-FFF2-40B4-BE49-F238E27FC236}">
                <a16:creationId xmlns:a16="http://schemas.microsoft.com/office/drawing/2014/main" id="{5903BC0E-39AA-43AC-A783-0976490CBF01}"/>
              </a:ext>
            </a:extLst>
          </p:cNvPr>
          <p:cNvSpPr>
            <a:spLocks noGrp="1"/>
          </p:cNvSpPr>
          <p:nvPr>
            <p:ph type="body" sz="quarter" idx="11"/>
          </p:nvPr>
        </p:nvSpPr>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grpSp>
        <p:nvGrpSpPr>
          <p:cNvPr id="3" name="グループ化 2">
            <a:extLst>
              <a:ext uri="{FF2B5EF4-FFF2-40B4-BE49-F238E27FC236}">
                <a16:creationId xmlns:a16="http://schemas.microsoft.com/office/drawing/2014/main" id="{24C2B0E5-AB55-4863-BB1F-0589A61F61EF}"/>
              </a:ext>
            </a:extLst>
          </p:cNvPr>
          <p:cNvGrpSpPr>
            <a:grpSpLocks noChangeAspect="1"/>
          </p:cNvGrpSpPr>
          <p:nvPr/>
        </p:nvGrpSpPr>
        <p:grpSpPr>
          <a:xfrm>
            <a:off x="2142000" y="909000"/>
            <a:ext cx="4860000" cy="3240000"/>
            <a:chOff x="540000" y="1125000"/>
            <a:chExt cx="4320000" cy="2880000"/>
          </a:xfrm>
        </p:grpSpPr>
        <p:graphicFrame>
          <p:nvGraphicFramePr>
            <p:cNvPr id="4" name="グラフ 3">
              <a:extLst>
                <a:ext uri="{FF2B5EF4-FFF2-40B4-BE49-F238E27FC236}">
                  <a16:creationId xmlns:a16="http://schemas.microsoft.com/office/drawing/2014/main" id="{753386D6-C449-459F-899A-36961BFAE5E2}"/>
                </a:ext>
              </a:extLst>
            </p:cNvPr>
            <p:cNvGraphicFramePr>
              <a:graphicFrameLocks noChangeAspect="1"/>
            </p:cNvGraphicFramePr>
            <p:nvPr/>
          </p:nvGraphicFramePr>
          <p:xfrm>
            <a:off x="540000" y="1125000"/>
            <a:ext cx="4320000" cy="28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グラフ 4">
              <a:extLst>
                <a:ext uri="{FF2B5EF4-FFF2-40B4-BE49-F238E27FC236}">
                  <a16:creationId xmlns:a16="http://schemas.microsoft.com/office/drawing/2014/main" id="{046628E1-363C-4B08-A814-30811D58C01B}"/>
                </a:ext>
              </a:extLst>
            </p:cNvPr>
            <p:cNvGraphicFramePr>
              <a:graphicFrameLocks noChangeAspect="1"/>
            </p:cNvGraphicFramePr>
            <p:nvPr/>
          </p:nvGraphicFramePr>
          <p:xfrm>
            <a:off x="1269000" y="1611000"/>
            <a:ext cx="2862000" cy="1908000"/>
          </p:xfrm>
          <a:graphic>
            <a:graphicData uri="http://schemas.openxmlformats.org/drawingml/2006/chart">
              <c:chart xmlns:c="http://schemas.openxmlformats.org/drawingml/2006/chart" xmlns:r="http://schemas.openxmlformats.org/officeDocument/2006/relationships" r:id="rId3"/>
            </a:graphicData>
          </a:graphic>
        </p:graphicFrame>
      </p:grpSp>
      <p:graphicFrame>
        <p:nvGraphicFramePr>
          <p:cNvPr id="14" name="表 13">
            <a:extLst>
              <a:ext uri="{FF2B5EF4-FFF2-40B4-BE49-F238E27FC236}">
                <a16:creationId xmlns:a16="http://schemas.microsoft.com/office/drawing/2014/main" id="{9DFC5A12-8821-4F4E-AF5A-9721AB17B2EE}"/>
              </a:ext>
            </a:extLst>
          </p:cNvPr>
          <p:cNvGraphicFramePr>
            <a:graphicFrameLocks noGrp="1"/>
          </p:cNvGraphicFramePr>
          <p:nvPr/>
        </p:nvGraphicFramePr>
        <p:xfrm>
          <a:off x="252000" y="4149080"/>
          <a:ext cx="8640000" cy="2058720"/>
        </p:xfrm>
        <a:graphic>
          <a:graphicData uri="http://schemas.openxmlformats.org/drawingml/2006/table">
            <a:tbl>
              <a:tblPr firstRow="1" bandRow="1"/>
              <a:tblGrid>
                <a:gridCol w="3960000">
                  <a:extLst>
                    <a:ext uri="{9D8B030D-6E8A-4147-A177-3AD203B41FA5}">
                      <a16:colId xmlns:a16="http://schemas.microsoft.com/office/drawing/2014/main" val="20000"/>
                    </a:ext>
                  </a:extLst>
                </a:gridCol>
                <a:gridCol w="720000">
                  <a:extLst>
                    <a:ext uri="{9D8B030D-6E8A-4147-A177-3AD203B41FA5}">
                      <a16:colId xmlns:a16="http://schemas.microsoft.com/office/drawing/2014/main" val="20001"/>
                    </a:ext>
                  </a:extLst>
                </a:gridCol>
                <a:gridCol w="3960000">
                  <a:extLst>
                    <a:ext uri="{9D8B030D-6E8A-4147-A177-3AD203B41FA5}">
                      <a16:colId xmlns:a16="http://schemas.microsoft.com/office/drawing/2014/main" val="20002"/>
                    </a:ext>
                  </a:extLst>
                </a:gridCol>
              </a:tblGrid>
              <a:tr h="144000">
                <a:tc>
                  <a:txBody>
                    <a:bodyPr/>
                    <a:lstStyle>
                      <a:lvl1pPr marL="0" algn="l" defTabSz="914400" rtl="0" eaLnBrk="1" latinLnBrk="0" hangingPunct="1">
                        <a:defRPr kumimoji="1" sz="1800" b="1" kern="1200">
                          <a:solidFill>
                            <a:schemeClr val="lt1"/>
                          </a:solidFill>
                          <a:latin typeface="IBM Plex Sans"/>
                          <a:ea typeface="Meiryo UI"/>
                          <a:cs typeface="Meiryo UI"/>
                        </a:defRPr>
                      </a:lvl1pPr>
                      <a:lvl2pPr marL="457200" algn="l" defTabSz="914400" rtl="0" eaLnBrk="1" latinLnBrk="0" hangingPunct="1">
                        <a:defRPr kumimoji="1" sz="1800" b="1" kern="1200">
                          <a:solidFill>
                            <a:schemeClr val="lt1"/>
                          </a:solidFill>
                          <a:latin typeface="IBM Plex Sans"/>
                          <a:ea typeface="Meiryo UI"/>
                          <a:cs typeface="Meiryo UI"/>
                        </a:defRPr>
                      </a:lvl2pPr>
                      <a:lvl3pPr marL="914400" algn="l" defTabSz="914400" rtl="0" eaLnBrk="1" latinLnBrk="0" hangingPunct="1">
                        <a:defRPr kumimoji="1" sz="1800" b="1" kern="1200">
                          <a:solidFill>
                            <a:schemeClr val="lt1"/>
                          </a:solidFill>
                          <a:latin typeface="IBM Plex Sans"/>
                          <a:ea typeface="Meiryo UI"/>
                          <a:cs typeface="Meiryo UI"/>
                        </a:defRPr>
                      </a:lvl3pPr>
                      <a:lvl4pPr marL="1371600" algn="l" defTabSz="914400" rtl="0" eaLnBrk="1" latinLnBrk="0" hangingPunct="1">
                        <a:defRPr kumimoji="1" sz="1800" b="1" kern="1200">
                          <a:solidFill>
                            <a:schemeClr val="lt1"/>
                          </a:solidFill>
                          <a:latin typeface="IBM Plex Sans"/>
                          <a:ea typeface="Meiryo UI"/>
                          <a:cs typeface="Meiryo UI"/>
                        </a:defRPr>
                      </a:lvl4pPr>
                      <a:lvl5pPr marL="1828800" algn="l" defTabSz="914400" rtl="0" eaLnBrk="1" latinLnBrk="0" hangingPunct="1">
                        <a:defRPr kumimoji="1" sz="1800" b="1" kern="1200">
                          <a:solidFill>
                            <a:schemeClr val="lt1"/>
                          </a:solidFill>
                          <a:latin typeface="IBM Plex Sans"/>
                          <a:ea typeface="Meiryo UI"/>
                          <a:cs typeface="Meiryo UI"/>
                        </a:defRPr>
                      </a:lvl5pPr>
                      <a:lvl6pPr marL="2286000" algn="l" defTabSz="914400" rtl="0" eaLnBrk="1" latinLnBrk="0" hangingPunct="1">
                        <a:defRPr kumimoji="1" sz="1800" b="1" kern="1200">
                          <a:solidFill>
                            <a:schemeClr val="lt1"/>
                          </a:solidFill>
                          <a:latin typeface="IBM Plex Sans"/>
                          <a:ea typeface="Meiryo UI"/>
                          <a:cs typeface="Meiryo UI"/>
                        </a:defRPr>
                      </a:lvl6pPr>
                      <a:lvl7pPr marL="2743200" algn="l" defTabSz="914400" rtl="0" eaLnBrk="1" latinLnBrk="0" hangingPunct="1">
                        <a:defRPr kumimoji="1" sz="1800" b="1" kern="1200">
                          <a:solidFill>
                            <a:schemeClr val="lt1"/>
                          </a:solidFill>
                          <a:latin typeface="IBM Plex Sans"/>
                          <a:ea typeface="Meiryo UI"/>
                          <a:cs typeface="Meiryo UI"/>
                        </a:defRPr>
                      </a:lvl7pPr>
                      <a:lvl8pPr marL="3200400" algn="l" defTabSz="914400" rtl="0" eaLnBrk="1" latinLnBrk="0" hangingPunct="1">
                        <a:defRPr kumimoji="1" sz="1800" b="1" kern="1200">
                          <a:solidFill>
                            <a:schemeClr val="lt1"/>
                          </a:solidFill>
                          <a:latin typeface="IBM Plex Sans"/>
                          <a:ea typeface="Meiryo UI"/>
                          <a:cs typeface="Meiryo UI"/>
                        </a:defRPr>
                      </a:lvl8pPr>
                      <a:lvl9pPr marL="3657600" algn="l" defTabSz="914400" rtl="0" eaLnBrk="1" latinLnBrk="0" hangingPunct="1">
                        <a:defRPr kumimoji="1" sz="1800" b="1" kern="1200">
                          <a:solidFill>
                            <a:schemeClr val="lt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r>
                        <a:rPr lang="ja-JP" altLang="en-US" sz="1800" b="1" baseline="0" dirty="0">
                          <a:solidFill>
                            <a:schemeClr val="bg2">
                              <a:lumMod val="25000"/>
                            </a:schemeClr>
                          </a:solidFill>
                          <a:latin typeface="+mn-lt"/>
                          <a:ea typeface="+mn-ea"/>
                        </a:rPr>
                        <a:t>前提条件</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IBM Plex Sans"/>
                          <a:ea typeface="Meiryo UI"/>
                          <a:cs typeface="Meiryo UI"/>
                        </a:defRPr>
                      </a:lvl1pPr>
                      <a:lvl2pPr marL="457200" algn="l" defTabSz="914400" rtl="0" eaLnBrk="1" latinLnBrk="0" hangingPunct="1">
                        <a:defRPr kumimoji="1" sz="1800" b="1" kern="1200">
                          <a:solidFill>
                            <a:schemeClr val="lt1"/>
                          </a:solidFill>
                          <a:latin typeface="IBM Plex Sans"/>
                          <a:ea typeface="Meiryo UI"/>
                          <a:cs typeface="Meiryo UI"/>
                        </a:defRPr>
                      </a:lvl2pPr>
                      <a:lvl3pPr marL="914400" algn="l" defTabSz="914400" rtl="0" eaLnBrk="1" latinLnBrk="0" hangingPunct="1">
                        <a:defRPr kumimoji="1" sz="1800" b="1" kern="1200">
                          <a:solidFill>
                            <a:schemeClr val="lt1"/>
                          </a:solidFill>
                          <a:latin typeface="IBM Plex Sans"/>
                          <a:ea typeface="Meiryo UI"/>
                          <a:cs typeface="Meiryo UI"/>
                        </a:defRPr>
                      </a:lvl3pPr>
                      <a:lvl4pPr marL="1371600" algn="l" defTabSz="914400" rtl="0" eaLnBrk="1" latinLnBrk="0" hangingPunct="1">
                        <a:defRPr kumimoji="1" sz="1800" b="1" kern="1200">
                          <a:solidFill>
                            <a:schemeClr val="lt1"/>
                          </a:solidFill>
                          <a:latin typeface="IBM Plex Sans"/>
                          <a:ea typeface="Meiryo UI"/>
                          <a:cs typeface="Meiryo UI"/>
                        </a:defRPr>
                      </a:lvl4pPr>
                      <a:lvl5pPr marL="1828800" algn="l" defTabSz="914400" rtl="0" eaLnBrk="1" latinLnBrk="0" hangingPunct="1">
                        <a:defRPr kumimoji="1" sz="1800" b="1" kern="1200">
                          <a:solidFill>
                            <a:schemeClr val="lt1"/>
                          </a:solidFill>
                          <a:latin typeface="IBM Plex Sans"/>
                          <a:ea typeface="Meiryo UI"/>
                          <a:cs typeface="Meiryo UI"/>
                        </a:defRPr>
                      </a:lvl5pPr>
                      <a:lvl6pPr marL="2286000" algn="l" defTabSz="914400" rtl="0" eaLnBrk="1" latinLnBrk="0" hangingPunct="1">
                        <a:defRPr kumimoji="1" sz="1800" b="1" kern="1200">
                          <a:solidFill>
                            <a:schemeClr val="lt1"/>
                          </a:solidFill>
                          <a:latin typeface="IBM Plex Sans"/>
                          <a:ea typeface="Meiryo UI"/>
                          <a:cs typeface="Meiryo UI"/>
                        </a:defRPr>
                      </a:lvl6pPr>
                      <a:lvl7pPr marL="2743200" algn="l" defTabSz="914400" rtl="0" eaLnBrk="1" latinLnBrk="0" hangingPunct="1">
                        <a:defRPr kumimoji="1" sz="1800" b="1" kern="1200">
                          <a:solidFill>
                            <a:schemeClr val="lt1"/>
                          </a:solidFill>
                          <a:latin typeface="IBM Plex Sans"/>
                          <a:ea typeface="Meiryo UI"/>
                          <a:cs typeface="Meiryo UI"/>
                        </a:defRPr>
                      </a:lvl7pPr>
                      <a:lvl8pPr marL="3200400" algn="l" defTabSz="914400" rtl="0" eaLnBrk="1" latinLnBrk="0" hangingPunct="1">
                        <a:defRPr kumimoji="1" sz="1800" b="1" kern="1200">
                          <a:solidFill>
                            <a:schemeClr val="lt1"/>
                          </a:solidFill>
                          <a:latin typeface="IBM Plex Sans"/>
                          <a:ea typeface="Meiryo UI"/>
                          <a:cs typeface="Meiryo UI"/>
                        </a:defRPr>
                      </a:lvl8pPr>
                      <a:lvl9pPr marL="3657600" algn="l" defTabSz="914400" rtl="0" eaLnBrk="1" latinLnBrk="0" hangingPunct="1">
                        <a:defRPr kumimoji="1" sz="1800" b="1" kern="1200">
                          <a:solidFill>
                            <a:schemeClr val="lt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kumimoji="1" lang="ja-JP" altLang="en-US" sz="1800" b="1" i="0" u="none" strike="noStrike" cap="none" normalizeH="0" baseline="0" dirty="0">
                        <a:ln>
                          <a:noFill/>
                        </a:ln>
                        <a:solidFill>
                          <a:schemeClr val="accent3">
                            <a:lumMod val="75000"/>
                          </a:schemeClr>
                        </a:solidFill>
                        <a:effectLst/>
                        <a:latin typeface="+mn-lt"/>
                        <a:ea typeface="+mn-ea"/>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IBM Plex Sans"/>
                          <a:ea typeface="Meiryo UI"/>
                          <a:cs typeface="Meiryo UI"/>
                        </a:defRPr>
                      </a:lvl1pPr>
                      <a:lvl2pPr marL="457200" algn="l" defTabSz="914400" rtl="0" eaLnBrk="1" latinLnBrk="0" hangingPunct="1">
                        <a:defRPr kumimoji="1" sz="1800" b="1" kern="1200">
                          <a:solidFill>
                            <a:schemeClr val="lt1"/>
                          </a:solidFill>
                          <a:latin typeface="IBM Plex Sans"/>
                          <a:ea typeface="Meiryo UI"/>
                          <a:cs typeface="Meiryo UI"/>
                        </a:defRPr>
                      </a:lvl2pPr>
                      <a:lvl3pPr marL="914400" algn="l" defTabSz="914400" rtl="0" eaLnBrk="1" latinLnBrk="0" hangingPunct="1">
                        <a:defRPr kumimoji="1" sz="1800" b="1" kern="1200">
                          <a:solidFill>
                            <a:schemeClr val="lt1"/>
                          </a:solidFill>
                          <a:latin typeface="IBM Plex Sans"/>
                          <a:ea typeface="Meiryo UI"/>
                          <a:cs typeface="Meiryo UI"/>
                        </a:defRPr>
                      </a:lvl3pPr>
                      <a:lvl4pPr marL="1371600" algn="l" defTabSz="914400" rtl="0" eaLnBrk="1" latinLnBrk="0" hangingPunct="1">
                        <a:defRPr kumimoji="1" sz="1800" b="1" kern="1200">
                          <a:solidFill>
                            <a:schemeClr val="lt1"/>
                          </a:solidFill>
                          <a:latin typeface="IBM Plex Sans"/>
                          <a:ea typeface="Meiryo UI"/>
                          <a:cs typeface="Meiryo UI"/>
                        </a:defRPr>
                      </a:lvl4pPr>
                      <a:lvl5pPr marL="1828800" algn="l" defTabSz="914400" rtl="0" eaLnBrk="1" latinLnBrk="0" hangingPunct="1">
                        <a:defRPr kumimoji="1" sz="1800" b="1" kern="1200">
                          <a:solidFill>
                            <a:schemeClr val="lt1"/>
                          </a:solidFill>
                          <a:latin typeface="IBM Plex Sans"/>
                          <a:ea typeface="Meiryo UI"/>
                          <a:cs typeface="Meiryo UI"/>
                        </a:defRPr>
                      </a:lvl5pPr>
                      <a:lvl6pPr marL="2286000" algn="l" defTabSz="914400" rtl="0" eaLnBrk="1" latinLnBrk="0" hangingPunct="1">
                        <a:defRPr kumimoji="1" sz="1800" b="1" kern="1200">
                          <a:solidFill>
                            <a:schemeClr val="lt1"/>
                          </a:solidFill>
                          <a:latin typeface="IBM Plex Sans"/>
                          <a:ea typeface="Meiryo UI"/>
                          <a:cs typeface="Meiryo UI"/>
                        </a:defRPr>
                      </a:lvl6pPr>
                      <a:lvl7pPr marL="2743200" algn="l" defTabSz="914400" rtl="0" eaLnBrk="1" latinLnBrk="0" hangingPunct="1">
                        <a:defRPr kumimoji="1" sz="1800" b="1" kern="1200">
                          <a:solidFill>
                            <a:schemeClr val="lt1"/>
                          </a:solidFill>
                          <a:latin typeface="IBM Plex Sans"/>
                          <a:ea typeface="Meiryo UI"/>
                          <a:cs typeface="Meiryo UI"/>
                        </a:defRPr>
                      </a:lvl7pPr>
                      <a:lvl8pPr marL="3200400" algn="l" defTabSz="914400" rtl="0" eaLnBrk="1" latinLnBrk="0" hangingPunct="1">
                        <a:defRPr kumimoji="1" sz="1800" b="1" kern="1200">
                          <a:solidFill>
                            <a:schemeClr val="lt1"/>
                          </a:solidFill>
                          <a:latin typeface="IBM Plex Sans"/>
                          <a:ea typeface="Meiryo UI"/>
                          <a:cs typeface="Meiryo UI"/>
                        </a:defRPr>
                      </a:lvl8pPr>
                      <a:lvl9pPr marL="3657600" algn="l" defTabSz="914400" rtl="0" eaLnBrk="1" latinLnBrk="0" hangingPunct="1">
                        <a:defRPr kumimoji="1" sz="1800" b="1" kern="1200">
                          <a:solidFill>
                            <a:schemeClr val="lt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lang="ja-JP" altLang="en-US" sz="1800" b="1" baseline="0" dirty="0">
                        <a:solidFill>
                          <a:schemeClr val="accent3">
                            <a:lumMod val="75000"/>
                          </a:schemeClr>
                        </a:solidFill>
                        <a:latin typeface="+mn-lt"/>
                        <a:ea typeface="+mn-ea"/>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2000">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lang="ja-JP" altLang="en-US" sz="300" b="1"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ECCF3">
                        <a:lumMod val="40000"/>
                        <a:lumOff val="60000"/>
                      </a:srgbClr>
                    </a:solid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kumimoji="1" lang="ja-JP" altLang="en-US" sz="300" b="1" i="0" u="none" strike="noStrike" cap="none" normalizeH="0" baseline="0" dirty="0">
                        <a:ln>
                          <a:noFill/>
                        </a:ln>
                        <a:solidFill>
                          <a:schemeClr val="bg1"/>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lang="ja-JP" altLang="en-US" sz="300" b="1"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ECCF3">
                        <a:lumMod val="40000"/>
                        <a:lumOff val="60000"/>
                      </a:srgbClr>
                    </a:solidFill>
                  </a:tcPr>
                </a:tc>
                <a:extLst>
                  <a:ext uri="{0D108BD9-81ED-4DB2-BD59-A6C34878D82A}">
                    <a16:rowId xmlns:a16="http://schemas.microsoft.com/office/drawing/2014/main" val="526872436"/>
                  </a:ext>
                </a:extLst>
              </a:tr>
              <a:tr h="0">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11113" marR="0" lvl="1" indent="0" algn="l" defTabSz="914400" rtl="0" eaLnBrk="1" fontAlgn="base" latinLnBrk="0" hangingPunct="1">
                        <a:lnSpc>
                          <a:spcPct val="90000"/>
                        </a:lnSpc>
                        <a:spcBef>
                          <a:spcPts val="0"/>
                        </a:spcBef>
                        <a:spcAft>
                          <a:spcPts val="600"/>
                        </a:spcAft>
                        <a:buClrTx/>
                        <a:buSzTx/>
                        <a:buFontTx/>
                        <a:buNone/>
                        <a:tabLst/>
                        <a:defRPr/>
                      </a:pPr>
                      <a:r>
                        <a:rPr kumimoji="1" lang="ja-JP" altLang="en-US" sz="1400" b="0" i="0" u="none" strike="noStrike" kern="1200" cap="none" spc="0" normalizeH="0" baseline="0" noProof="0" dirty="0">
                          <a:ln>
                            <a:noFill/>
                          </a:ln>
                          <a:solidFill>
                            <a:srgbClr val="020102"/>
                          </a:solidFill>
                          <a:effectLst/>
                          <a:uLnTx/>
                          <a:uFillTx/>
                          <a:latin typeface="+mn-lt"/>
                          <a:ea typeface="+mn-ea"/>
                        </a:rPr>
                        <a:t>現時点で想定される対象範囲は、本社従業員もしくは従業員が業務で使用する機器</a:t>
                      </a:r>
                      <a:r>
                        <a:rPr kumimoji="1" lang="en-US" altLang="ja-JP" sz="1400" b="0" i="0" u="none" strike="noStrike" kern="1200" cap="none" spc="0" normalizeH="0" baseline="0" noProof="0" dirty="0">
                          <a:ln>
                            <a:noFill/>
                          </a:ln>
                          <a:solidFill>
                            <a:srgbClr val="020102"/>
                          </a:solidFill>
                          <a:effectLst/>
                          <a:uLnTx/>
                          <a:uFillTx/>
                          <a:latin typeface="+mn-lt"/>
                          <a:ea typeface="+mn-ea"/>
                        </a:rPr>
                        <a:t>(PC</a:t>
                      </a:r>
                      <a:r>
                        <a:rPr kumimoji="1" lang="ja-JP" altLang="en-US" sz="1400" b="0" i="0" u="none" strike="noStrike" kern="1200" cap="none" spc="0" normalizeH="0" baseline="0" noProof="0" dirty="0">
                          <a:ln>
                            <a:noFill/>
                          </a:ln>
                          <a:solidFill>
                            <a:srgbClr val="020102"/>
                          </a:solidFill>
                          <a:effectLst/>
                          <a:uLnTx/>
                          <a:uFillTx/>
                          <a:latin typeface="+mn-lt"/>
                          <a:ea typeface="+mn-ea"/>
                        </a:rPr>
                        <a:t>、</a:t>
                      </a:r>
                      <a:r>
                        <a:rPr kumimoji="1" lang="en-US" altLang="ja-JP" sz="1400" b="0" i="0" u="none" strike="noStrike" kern="1200" cap="none" spc="0" normalizeH="0" baseline="0" noProof="0" dirty="0">
                          <a:ln>
                            <a:noFill/>
                          </a:ln>
                          <a:solidFill>
                            <a:srgbClr val="020102"/>
                          </a:solidFill>
                          <a:effectLst/>
                          <a:uLnTx/>
                          <a:uFillTx/>
                          <a:latin typeface="+mn-lt"/>
                          <a:ea typeface="+mn-ea"/>
                        </a:rPr>
                        <a:t>iPhone, iPad</a:t>
                      </a:r>
                      <a:r>
                        <a:rPr kumimoji="1" lang="ja-JP" altLang="en-US" sz="1400" b="0" i="0" u="none" strike="noStrike" kern="1200" cap="none" spc="0" normalizeH="0" baseline="0" noProof="0" dirty="0">
                          <a:ln>
                            <a:noFill/>
                          </a:ln>
                          <a:solidFill>
                            <a:srgbClr val="020102"/>
                          </a:solidFill>
                          <a:effectLst/>
                          <a:uLnTx/>
                          <a:uFillTx/>
                          <a:latin typeface="+mn-lt"/>
                          <a:ea typeface="+mn-ea"/>
                        </a:rPr>
                        <a:t>などのモバイルデバイス、座席の椅子、などの総務部管理の機器で、</a:t>
                      </a:r>
                      <a:r>
                        <a:rPr kumimoji="1" lang="en-US" altLang="ja-JP" sz="1400" b="0" i="0" u="none" strike="noStrike" kern="1200" cap="none" spc="0" normalizeH="0" baseline="0" noProof="0" dirty="0">
                          <a:ln>
                            <a:noFill/>
                          </a:ln>
                          <a:solidFill>
                            <a:srgbClr val="020102"/>
                          </a:solidFill>
                          <a:effectLst/>
                          <a:uLnTx/>
                          <a:uFillTx/>
                          <a:latin typeface="+mn-lt"/>
                          <a:ea typeface="+mn-ea"/>
                        </a:rPr>
                        <a:t>AI</a:t>
                      </a:r>
                      <a:r>
                        <a:rPr kumimoji="1" lang="ja-JP" altLang="en-US" sz="1400" b="0" i="0" u="none" strike="noStrike" kern="1200" cap="none" spc="0" normalizeH="0" baseline="0" noProof="0" dirty="0">
                          <a:ln>
                            <a:noFill/>
                          </a:ln>
                          <a:solidFill>
                            <a:srgbClr val="020102"/>
                          </a:solidFill>
                          <a:effectLst/>
                          <a:uLnTx/>
                          <a:uFillTx/>
                          <a:latin typeface="+mn-lt"/>
                          <a:ea typeface="+mn-ea"/>
                        </a:rPr>
                        <a:t>、</a:t>
                      </a:r>
                      <a:r>
                        <a:rPr kumimoji="1" lang="en-US" altLang="ja-JP" sz="1400" b="0" i="0" u="none" strike="noStrike" kern="1200" cap="none" spc="0" normalizeH="0" baseline="0" noProof="0" dirty="0">
                          <a:ln>
                            <a:noFill/>
                          </a:ln>
                          <a:solidFill>
                            <a:srgbClr val="020102"/>
                          </a:solidFill>
                          <a:effectLst/>
                          <a:uLnTx/>
                          <a:uFillTx/>
                          <a:latin typeface="+mn-lt"/>
                          <a:ea typeface="+mn-ea"/>
                        </a:rPr>
                        <a:t>IoT</a:t>
                      </a:r>
                      <a:r>
                        <a:rPr kumimoji="1" lang="ja-JP" altLang="en-US" sz="1400" b="0" i="0" u="none" strike="noStrike" kern="1200" cap="none" spc="0" normalizeH="0" baseline="0" noProof="0" dirty="0">
                          <a:ln>
                            <a:noFill/>
                          </a:ln>
                          <a:solidFill>
                            <a:srgbClr val="020102"/>
                          </a:solidFill>
                          <a:effectLst/>
                          <a:uLnTx/>
                          <a:uFillTx/>
                          <a:latin typeface="+mn-lt"/>
                          <a:ea typeface="+mn-ea"/>
                        </a:rPr>
                        <a:t>機器を設置予定の機材</a:t>
                      </a:r>
                      <a:r>
                        <a:rPr kumimoji="1" lang="en-US" altLang="ja-JP" sz="1400" b="0" i="0" u="none" strike="noStrike" kern="1200" cap="none" spc="0" normalizeH="0" baseline="0" noProof="0" dirty="0">
                          <a:ln>
                            <a:noFill/>
                          </a:ln>
                          <a:solidFill>
                            <a:srgbClr val="020102"/>
                          </a:solidFill>
                          <a:effectLst/>
                          <a:uLnTx/>
                          <a:uFillTx/>
                          <a:latin typeface="+mn-lt"/>
                          <a:ea typeface="+mn-ea"/>
                        </a:rPr>
                        <a:t>)</a:t>
                      </a:r>
                      <a:r>
                        <a:rPr kumimoji="1" lang="ja-JP" altLang="en-US" sz="1400" b="0" i="0" u="none" strike="noStrike" kern="1200" cap="none" spc="0" normalizeH="0" baseline="0" noProof="0" dirty="0">
                          <a:ln>
                            <a:noFill/>
                          </a:ln>
                          <a:solidFill>
                            <a:srgbClr val="020102"/>
                          </a:solidFill>
                          <a:effectLst/>
                          <a:uLnTx/>
                          <a:uFillTx/>
                          <a:latin typeface="+mn-lt"/>
                          <a:ea typeface="+mn-ea"/>
                        </a:rPr>
                        <a:t>とし、いわゆる業務システム・データを対象方針とします。</a:t>
                      </a:r>
                      <a:endParaRPr kumimoji="1" lang="en-US" altLang="ja-JP" sz="1400" b="0" i="0" u="none" strike="noStrike" kern="1200" cap="none" spc="0" normalizeH="0" baseline="0" noProof="0" dirty="0">
                        <a:ln>
                          <a:noFill/>
                        </a:ln>
                        <a:solidFill>
                          <a:srgbClr val="020102"/>
                        </a:solidFill>
                        <a:effectLst/>
                        <a:uLnTx/>
                        <a:uFillTx/>
                        <a:latin typeface="+mn-lt"/>
                        <a:ea typeface="+mn-ea"/>
                      </a:endParaRPr>
                    </a:p>
                    <a:p>
                      <a:pPr marL="11113" lvl="1" defTabSz="914400" fontAlgn="base">
                        <a:lnSpc>
                          <a:spcPct val="90000"/>
                        </a:lnSpc>
                        <a:spcBef>
                          <a:spcPts val="0"/>
                        </a:spcBef>
                        <a:spcAft>
                          <a:spcPts val="600"/>
                        </a:spcAft>
                        <a:defRPr/>
                      </a:pPr>
                      <a:r>
                        <a:rPr kumimoji="1" lang="ja-JP" altLang="en-US" sz="1400" dirty="0">
                          <a:solidFill>
                            <a:srgbClr val="020102"/>
                          </a:solidFill>
                          <a:latin typeface="+mn-lt"/>
                          <a:ea typeface="+mn-ea"/>
                        </a:rPr>
                        <a:t>プロジェクトの結果判定時にその後の概算費用の見積もりが可能で、かつ、プロジェクト終了後のグループ会社への対象拡張を考慮した実行策を考案します。</a:t>
                      </a:r>
                      <a:endParaRPr kumimoji="1" lang="en-US" altLang="ja-JP" sz="1400" dirty="0">
                        <a:solidFill>
                          <a:srgbClr val="020102"/>
                        </a:solidFill>
                        <a:latin typeface="+mn-lt"/>
                        <a:ea typeface="+mn-ea"/>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accent2">
                            <a:lumMod val="40000"/>
                            <a:lumOff val="60000"/>
                          </a:schemeClr>
                        </a:buClr>
                        <a:buSzTx/>
                        <a:buFontTx/>
                        <a:buNone/>
                        <a:tabLst/>
                        <a:defRPr/>
                      </a:pPr>
                      <a:endParaRPr lang="en-US" altLang="ja-JP" sz="1600" baseline="0" dirty="0">
                        <a:solidFill>
                          <a:schemeClr val="tx1"/>
                        </a:solidFill>
                        <a:latin typeface="+mn-lt"/>
                        <a:ea typeface="+mn-ea"/>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lvl="0" indent="0" algn="l" defTabSz="914400" rtl="0" eaLnBrk="1" fontAlgn="auto" latinLnBrk="0" hangingPunct="1">
                        <a:lnSpc>
                          <a:spcPct val="90000"/>
                        </a:lnSpc>
                        <a:spcBef>
                          <a:spcPts val="0"/>
                        </a:spcBef>
                        <a:spcAft>
                          <a:spcPts val="600"/>
                        </a:spcAft>
                        <a:buClr>
                          <a:schemeClr val="accent4">
                            <a:lumMod val="75000"/>
                          </a:schemeClr>
                        </a:buClr>
                        <a:buSzTx/>
                        <a:buFontTx/>
                        <a:buNone/>
                        <a:tabLst/>
                        <a:defRPr/>
                      </a:pPr>
                      <a:r>
                        <a:rPr lang="ja-JP" altLang="en-US" sz="1400" baseline="0" dirty="0">
                          <a:solidFill>
                            <a:schemeClr val="tx1"/>
                          </a:solidFill>
                          <a:latin typeface="+mn-lt"/>
                          <a:ea typeface="+mn-ea"/>
                          <a:cs typeface="Meiryo UI" charset="-128"/>
                        </a:rPr>
                        <a:t>プロジェクト終了後の範囲にある、お客様や関連パートナー会社との連携は個人情報・情報を取り扱う約款等の問題があるため、今回のプロジェクトの範囲外とします。</a:t>
                      </a:r>
                    </a:p>
                    <a:p>
                      <a:pPr marL="0" marR="0" lvl="0" indent="0" algn="l" defTabSz="914400" rtl="0" eaLnBrk="1" fontAlgn="auto" latinLnBrk="0" hangingPunct="1">
                        <a:lnSpc>
                          <a:spcPct val="90000"/>
                        </a:lnSpc>
                        <a:spcBef>
                          <a:spcPts val="0"/>
                        </a:spcBef>
                        <a:spcAft>
                          <a:spcPts val="600"/>
                        </a:spcAft>
                        <a:buClr>
                          <a:schemeClr val="accent4">
                            <a:lumMod val="75000"/>
                          </a:schemeClr>
                        </a:buClr>
                        <a:buSzTx/>
                        <a:buFontTx/>
                        <a:buNone/>
                        <a:tabLst/>
                        <a:defRPr/>
                      </a:pPr>
                      <a:r>
                        <a:rPr lang="ja-JP" altLang="en-US" sz="1400" baseline="0" dirty="0">
                          <a:solidFill>
                            <a:schemeClr val="tx1"/>
                          </a:solidFill>
                          <a:latin typeface="+mn-lt"/>
                          <a:ea typeface="+mn-ea"/>
                          <a:cs typeface="Meiryo UI" charset="-128"/>
                        </a:rPr>
                        <a:t>ただし、将来の</a:t>
                      </a:r>
                      <a:r>
                        <a:rPr lang="en-US" altLang="ja-JP" sz="1400" baseline="0" dirty="0">
                          <a:solidFill>
                            <a:schemeClr val="tx1"/>
                          </a:solidFill>
                          <a:latin typeface="+mn-lt"/>
                          <a:ea typeface="+mn-ea"/>
                          <a:cs typeface="Meiryo UI" charset="-128"/>
                        </a:rPr>
                        <a:t>AI</a:t>
                      </a:r>
                      <a:r>
                        <a:rPr lang="ja-JP" altLang="en-US" sz="1400" baseline="0" dirty="0">
                          <a:solidFill>
                            <a:schemeClr val="tx1"/>
                          </a:solidFill>
                          <a:latin typeface="+mn-lt"/>
                          <a:ea typeface="+mn-ea"/>
                          <a:cs typeface="Meiryo UI" charset="-128"/>
                        </a:rPr>
                        <a:t>および</a:t>
                      </a:r>
                      <a:r>
                        <a:rPr lang="en-US" altLang="ja-JP" sz="1400" baseline="0" dirty="0">
                          <a:solidFill>
                            <a:schemeClr val="tx1"/>
                          </a:solidFill>
                          <a:latin typeface="+mn-lt"/>
                          <a:ea typeface="+mn-ea"/>
                          <a:cs typeface="Meiryo UI" charset="-128"/>
                        </a:rPr>
                        <a:t>IoT</a:t>
                      </a:r>
                      <a:r>
                        <a:rPr lang="ja-JP" altLang="en-US" sz="1400" baseline="0" dirty="0">
                          <a:solidFill>
                            <a:schemeClr val="tx1"/>
                          </a:solidFill>
                          <a:latin typeface="+mn-lt"/>
                          <a:ea typeface="+mn-ea"/>
                          <a:cs typeface="Meiryo UI" charset="-128"/>
                        </a:rPr>
                        <a:t>を活用した業務の要件の追加に対して、変化への対応の手法と方式のアイデアの概略を整理し、ドキュメントに残すものとします。</a:t>
                      </a: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8" name="正方形/長方形 7">
            <a:extLst>
              <a:ext uri="{FF2B5EF4-FFF2-40B4-BE49-F238E27FC236}">
                <a16:creationId xmlns:a16="http://schemas.microsoft.com/office/drawing/2014/main" id="{0ED803B1-5C56-40FA-826F-018660318B89}"/>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P345</a:t>
            </a:r>
          </a:p>
        </p:txBody>
      </p:sp>
    </p:spTree>
    <p:extLst>
      <p:ext uri="{BB962C8B-B14F-4D97-AF65-F5344CB8AC3E}">
        <p14:creationId xmlns:p14="http://schemas.microsoft.com/office/powerpoint/2010/main" val="2437659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413" y="5580000"/>
            <a:ext cx="8640000" cy="756000"/>
          </a:xfrm>
        </p:spPr>
        <p:txBody>
          <a:bodyPr/>
          <a:lstStyle/>
          <a:p>
            <a:r>
              <a:rPr lang="ja-JP" altLang="en-US" dirty="0"/>
              <a:t>社内改革</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p:txBody>
          <a:bodyPr rIns="72000" bIns="0"/>
          <a:lstStyle/>
          <a:p>
            <a:r>
              <a:rPr lang="en-US" altLang="ja-JP" dirty="0"/>
              <a:t>3</a:t>
            </a:r>
            <a:endParaRPr lang="ja-JP" altLang="en-US" dirty="0"/>
          </a:p>
        </p:txBody>
      </p:sp>
    </p:spTree>
    <p:extLst>
      <p:ext uri="{BB962C8B-B14F-4D97-AF65-F5344CB8AC3E}">
        <p14:creationId xmlns:p14="http://schemas.microsoft.com/office/powerpoint/2010/main" val="4260147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B8E5F4-AB27-48EB-A757-DA0508FA93CF}"/>
              </a:ext>
            </a:extLst>
          </p:cNvPr>
          <p:cNvSpPr>
            <a:spLocks noGrp="1"/>
          </p:cNvSpPr>
          <p:nvPr>
            <p:ph type="title"/>
          </p:nvPr>
        </p:nvSpPr>
        <p:spPr>
          <a:xfrm>
            <a:off x="252000" y="252000"/>
            <a:ext cx="8640000" cy="540000"/>
          </a:xfrm>
        </p:spPr>
        <p:txBody>
          <a:bodyPr/>
          <a:lstStyle/>
          <a:p>
            <a:r>
              <a:rPr lang="en-US" altLang="ja-JP" dirty="0"/>
              <a:t>1. </a:t>
            </a:r>
            <a:r>
              <a:rPr lang="ja-JP" altLang="en-US" dirty="0"/>
              <a:t>実行方針</a:t>
            </a:r>
          </a:p>
        </p:txBody>
      </p:sp>
      <p:sp>
        <p:nvSpPr>
          <p:cNvPr id="13" name="テキスト プレースホルダー 12">
            <a:extLst>
              <a:ext uri="{FF2B5EF4-FFF2-40B4-BE49-F238E27FC236}">
                <a16:creationId xmlns:a16="http://schemas.microsoft.com/office/drawing/2014/main" id="{3EA56653-D592-431F-BCEB-B03215AB1021}"/>
              </a:ext>
            </a:extLst>
          </p:cNvPr>
          <p:cNvSpPr>
            <a:spLocks noGrp="1"/>
          </p:cNvSpPr>
          <p:nvPr>
            <p:ph type="body" sz="quarter" idx="10"/>
          </p:nvPr>
        </p:nvSpPr>
        <p:spPr>
          <a:xfrm>
            <a:off x="252001" y="792000"/>
            <a:ext cx="8639174" cy="468000"/>
          </a:xfrm>
        </p:spPr>
        <p:txBody>
          <a:bodyPr/>
          <a:lstStyle/>
          <a:p>
            <a:r>
              <a:rPr lang="ja-JP" altLang="en-US" dirty="0"/>
              <a:t>次の</a:t>
            </a:r>
            <a:r>
              <a:rPr lang="en-US" altLang="ja-JP" dirty="0"/>
              <a:t>5</a:t>
            </a:r>
            <a:r>
              <a:rPr lang="ja-JP" altLang="en-US" dirty="0"/>
              <a:t>つの実行方針にもとづき、社内変革を推進し、お客様のロイヤリティ向上を獲得しながら、最新テクノロジーをさらに有効活用する新しい方法を模索します。</a:t>
            </a:r>
          </a:p>
        </p:txBody>
      </p:sp>
      <p:sp>
        <p:nvSpPr>
          <p:cNvPr id="7" name="テキスト プレースホルダー 6">
            <a:extLst>
              <a:ext uri="{FF2B5EF4-FFF2-40B4-BE49-F238E27FC236}">
                <a16:creationId xmlns:a16="http://schemas.microsoft.com/office/drawing/2014/main" id="{0F0478BA-428D-40A6-B915-D158D71C32D5}"/>
              </a:ext>
            </a:extLst>
          </p:cNvPr>
          <p:cNvSpPr>
            <a:spLocks noGrp="1"/>
          </p:cNvSpPr>
          <p:nvPr>
            <p:ph type="body" sz="quarter" idx="11"/>
          </p:nvPr>
        </p:nvSpPr>
        <p:spPr>
          <a:xfrm>
            <a:off x="252413" y="36000"/>
            <a:ext cx="3959225" cy="216000"/>
          </a:xfrm>
        </p:spPr>
        <p:txBody>
          <a:bodyPr/>
          <a:lstStyle/>
          <a:p>
            <a:r>
              <a:rPr lang="en-US" altLang="ja-JP" dirty="0"/>
              <a:t>3. </a:t>
            </a:r>
            <a:r>
              <a:rPr lang="ja-JP" altLang="en-US" dirty="0"/>
              <a:t>社内改革</a:t>
            </a:r>
          </a:p>
        </p:txBody>
      </p:sp>
      <p:graphicFrame>
        <p:nvGraphicFramePr>
          <p:cNvPr id="4" name="表 4">
            <a:extLst>
              <a:ext uri="{FF2B5EF4-FFF2-40B4-BE49-F238E27FC236}">
                <a16:creationId xmlns:a16="http://schemas.microsoft.com/office/drawing/2014/main" id="{E65E814A-EC34-4040-A892-B023A57A1BA9}"/>
              </a:ext>
            </a:extLst>
          </p:cNvPr>
          <p:cNvGraphicFramePr>
            <a:graphicFrameLocks noGrp="1"/>
          </p:cNvGraphicFramePr>
          <p:nvPr>
            <p:extLst>
              <p:ext uri="{D42A27DB-BD31-4B8C-83A1-F6EECF244321}">
                <p14:modId xmlns:p14="http://schemas.microsoft.com/office/powerpoint/2010/main" val="3161032703"/>
              </p:ext>
            </p:extLst>
          </p:nvPr>
        </p:nvGraphicFramePr>
        <p:xfrm>
          <a:off x="252000" y="1296000"/>
          <a:ext cx="8640000" cy="5385412"/>
        </p:xfrm>
        <a:graphic>
          <a:graphicData uri="http://schemas.openxmlformats.org/drawingml/2006/table">
            <a:tbl>
              <a:tblPr bandRow="1">
                <a:tableStyleId>{5C22544A-7EE6-4342-B048-85BDC9FD1C3A}</a:tableStyleId>
              </a:tblPr>
              <a:tblGrid>
                <a:gridCol w="1080000">
                  <a:extLst>
                    <a:ext uri="{9D8B030D-6E8A-4147-A177-3AD203B41FA5}">
                      <a16:colId xmlns:a16="http://schemas.microsoft.com/office/drawing/2014/main" val="3831104293"/>
                    </a:ext>
                  </a:extLst>
                </a:gridCol>
                <a:gridCol w="7560000">
                  <a:extLst>
                    <a:ext uri="{9D8B030D-6E8A-4147-A177-3AD203B41FA5}">
                      <a16:colId xmlns:a16="http://schemas.microsoft.com/office/drawing/2014/main" val="3569725484"/>
                    </a:ext>
                  </a:extLst>
                </a:gridCol>
              </a:tblGrid>
              <a:tr h="360000">
                <a:tc>
                  <a:txBody>
                    <a:bodyPr/>
                    <a:lstStyle/>
                    <a:p>
                      <a:endParaRPr kumimoji="1" lang="ja-JP" altLang="en-US" sz="14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bg1"/>
                          </a:solidFill>
                        </a:rPr>
                        <a:t>柔軟な基盤や拡張性・保守性</a:t>
                      </a: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3775607489"/>
                  </a:ext>
                </a:extLst>
              </a:tr>
              <a:tr h="631503">
                <a:tc>
                  <a:txBody>
                    <a:bodyPr/>
                    <a:lstStyle/>
                    <a:p>
                      <a:pPr algn="r"/>
                      <a:r>
                        <a:rPr kumimoji="1" lang="en-US" altLang="ja-JP" sz="4000" b="1" dirty="0">
                          <a:solidFill>
                            <a:schemeClr val="bg1"/>
                          </a:solidFill>
                        </a:rPr>
                        <a:t>1</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252000" marR="0" lvl="0" indent="-180000" algn="l" defTabSz="914400" rtl="0" eaLnBrk="1" fontAlgn="auto" latinLnBrk="0" hangingPunct="1">
                        <a:lnSpc>
                          <a:spcPct val="100000"/>
                        </a:lnSpc>
                        <a:spcBef>
                          <a:spcPts val="0"/>
                        </a:spcBef>
                        <a:spcAft>
                          <a:spcPts val="600"/>
                        </a:spcAft>
                        <a:buClr>
                          <a:schemeClr val="bg2"/>
                        </a:buClr>
                        <a:buSzTx/>
                        <a:buFont typeface="Wingdings" panose="05000000000000000000" pitchFamily="2" charset="2"/>
                        <a:buChar char="l"/>
                        <a:tabLst/>
                        <a:defRPr/>
                      </a:pPr>
                      <a:r>
                        <a:rPr lang="ja-JP" altLang="en-US" sz="1400" dirty="0"/>
                        <a:t>社員メンバーが活き活きと個々人の実力をいかんなく発揮できる基盤の整備</a:t>
                      </a:r>
                    </a:p>
                    <a:p>
                      <a:pPr marL="252000" marR="0" lvl="0" indent="-180000" algn="l" defTabSz="914400" rtl="0" eaLnBrk="1" fontAlgn="auto" latinLnBrk="0" hangingPunct="1">
                        <a:lnSpc>
                          <a:spcPct val="100000"/>
                        </a:lnSpc>
                        <a:spcBef>
                          <a:spcPts val="0"/>
                        </a:spcBef>
                        <a:spcAft>
                          <a:spcPts val="600"/>
                        </a:spcAft>
                        <a:buClr>
                          <a:schemeClr val="bg2"/>
                        </a:buClr>
                        <a:buSzTx/>
                        <a:buFont typeface="Wingdings" panose="05000000000000000000" pitchFamily="2" charset="2"/>
                        <a:buChar char="l"/>
                        <a:tabLst/>
                        <a:defRPr/>
                      </a:pPr>
                      <a:r>
                        <a:rPr lang="ja-JP" altLang="en-US" sz="1400" dirty="0"/>
                        <a:t>クラウド等の活用による柔軟な拡張と運用コストを最適化</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36863641"/>
                  </a:ext>
                </a:extLst>
              </a:tr>
              <a:tr h="10525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3403320"/>
                  </a:ext>
                </a:extLst>
              </a:tr>
              <a:tr h="324000">
                <a:tc>
                  <a:txBody>
                    <a:bodyPr/>
                    <a:lstStyle/>
                    <a:p>
                      <a:pPr algn="r"/>
                      <a:endParaRPr kumimoji="1" lang="ja-JP" altLang="en-US" sz="14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1800" b="1" dirty="0">
                          <a:solidFill>
                            <a:schemeClr val="bg1"/>
                          </a:solidFill>
                        </a:rPr>
                        <a:t>ワークスペース環境の統一化</a:t>
                      </a:r>
                      <a:endParaRPr kumimoji="1" lang="ja-JP" altLang="en-US" sz="1800" b="1" dirty="0">
                        <a:solidFill>
                          <a:schemeClr val="bg1"/>
                        </a:solidFill>
                      </a:endParaRP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401664332"/>
                  </a:ext>
                </a:extLst>
              </a:tr>
              <a:tr h="631503">
                <a:tc>
                  <a:txBody>
                    <a:bodyPr/>
                    <a:lstStyle/>
                    <a:p>
                      <a:pPr algn="r"/>
                      <a:r>
                        <a:rPr kumimoji="1" lang="en-US" altLang="ja-JP" sz="4000" b="1" dirty="0">
                          <a:solidFill>
                            <a:schemeClr val="bg1"/>
                          </a:solidFill>
                        </a:rPr>
                        <a:t>2</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252000" marR="0" lvl="0" indent="-180000" algn="l" defTabSz="914400" rtl="0" eaLnBrk="1" fontAlgn="auto" latinLnBrk="0" hangingPunct="1">
                        <a:lnSpc>
                          <a:spcPct val="100000"/>
                        </a:lnSpc>
                        <a:spcBef>
                          <a:spcPts val="0"/>
                        </a:spcBef>
                        <a:spcAft>
                          <a:spcPts val="600"/>
                        </a:spcAft>
                        <a:buClr>
                          <a:schemeClr val="bg2">
                            <a:lumMod val="90000"/>
                          </a:schemeClr>
                        </a:buClr>
                        <a:buSzTx/>
                        <a:buFont typeface="Wingdings" panose="05000000000000000000" pitchFamily="2" charset="2"/>
                        <a:buChar char="l"/>
                        <a:tabLst/>
                        <a:defRPr/>
                      </a:pPr>
                      <a:r>
                        <a:rPr lang="ja-JP" altLang="en-US" sz="1400" dirty="0"/>
                        <a:t>統合・共通化されたワークスペースによる、リソースの最適化や業務運用の効率化</a:t>
                      </a:r>
                    </a:p>
                    <a:p>
                      <a:pPr marL="252000" marR="0" lvl="0" indent="-180000" algn="l" defTabSz="914400" rtl="0" eaLnBrk="1" fontAlgn="auto" latinLnBrk="0" hangingPunct="1">
                        <a:lnSpc>
                          <a:spcPct val="100000"/>
                        </a:lnSpc>
                        <a:spcBef>
                          <a:spcPts val="0"/>
                        </a:spcBef>
                        <a:spcAft>
                          <a:spcPts val="600"/>
                        </a:spcAft>
                        <a:buClr>
                          <a:schemeClr val="bg2">
                            <a:lumMod val="90000"/>
                          </a:schemeClr>
                        </a:buClr>
                        <a:buSzTx/>
                        <a:buFont typeface="Wingdings" panose="05000000000000000000" pitchFamily="2" charset="2"/>
                        <a:buChar char="l"/>
                        <a:tabLst/>
                        <a:defRPr/>
                      </a:pPr>
                      <a:r>
                        <a:rPr lang="ja-JP" altLang="en-US" sz="1400" dirty="0"/>
                        <a:t>多様な働き方を受け入れるデータや</a:t>
                      </a:r>
                      <a:r>
                        <a:rPr lang="en-US" altLang="ja-JP" sz="1400" dirty="0"/>
                        <a:t>AI</a:t>
                      </a:r>
                      <a:r>
                        <a:rPr lang="ja-JP" altLang="en-US" sz="1400" dirty="0"/>
                        <a:t>などの先端テクノロジーの積極的な活用を促進</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8877"/>
                  </a:ext>
                </a:extLst>
              </a:tr>
              <a:tr h="10525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6328388"/>
                  </a:ext>
                </a:extLst>
              </a:tr>
              <a:tr h="324000">
                <a:tc>
                  <a:txBody>
                    <a:bodyPr/>
                    <a:lstStyle/>
                    <a:p>
                      <a:pPr algn="r"/>
                      <a:endParaRPr kumimoji="1" lang="ja-JP" altLang="en-US" sz="14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1800" b="1" dirty="0">
                          <a:solidFill>
                            <a:schemeClr val="bg1"/>
                          </a:solidFill>
                        </a:rPr>
                        <a:t>業務データの一元化・最適化</a:t>
                      </a:r>
                      <a:endParaRPr kumimoji="1" lang="ja-JP" altLang="en-US" sz="1800" b="1" dirty="0">
                        <a:solidFill>
                          <a:schemeClr val="bg1"/>
                        </a:solidFill>
                      </a:endParaRP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75380871"/>
                  </a:ext>
                </a:extLst>
              </a:tr>
              <a:tr h="607961">
                <a:tc>
                  <a:txBody>
                    <a:bodyPr/>
                    <a:lstStyle/>
                    <a:p>
                      <a:pPr algn="r"/>
                      <a:r>
                        <a:rPr kumimoji="1" lang="en-US" altLang="ja-JP" sz="4000" b="1" dirty="0">
                          <a:solidFill>
                            <a:schemeClr val="bg1"/>
                          </a:solidFill>
                        </a:rPr>
                        <a:t>3</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252000" indent="-180000">
                        <a:spcAft>
                          <a:spcPts val="600"/>
                        </a:spcAft>
                        <a:buClr>
                          <a:schemeClr val="bg2">
                            <a:lumMod val="90000"/>
                          </a:schemeClr>
                        </a:buClr>
                        <a:buFont typeface="Wingdings" panose="05000000000000000000" pitchFamily="2" charset="2"/>
                        <a:buChar char="l"/>
                      </a:pPr>
                      <a:r>
                        <a:rPr lang="ja-JP" altLang="en-US" sz="1400" dirty="0"/>
                        <a:t>データの整合性・信頼性や安全性を確保</a:t>
                      </a:r>
                    </a:p>
                    <a:p>
                      <a:pPr marL="252000" indent="-180000">
                        <a:spcAft>
                          <a:spcPts val="600"/>
                        </a:spcAft>
                        <a:buClr>
                          <a:schemeClr val="bg2">
                            <a:lumMod val="90000"/>
                          </a:schemeClr>
                        </a:buClr>
                        <a:buFont typeface="Wingdings" panose="05000000000000000000" pitchFamily="2" charset="2"/>
                        <a:buChar char="l"/>
                      </a:pPr>
                      <a:r>
                        <a:rPr lang="ja-JP" altLang="en-US" sz="1400" dirty="0"/>
                        <a:t>全社的な改革のための部門の垣根を超えたデータの共有化</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7677368"/>
                  </a:ext>
                </a:extLst>
              </a:tr>
              <a:tr h="10525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2609339"/>
                  </a:ext>
                </a:extLst>
              </a:tr>
              <a:tr h="324000">
                <a:tc>
                  <a:txBody>
                    <a:bodyPr/>
                    <a:lstStyle/>
                    <a:p>
                      <a:pPr algn="r"/>
                      <a:endParaRPr kumimoji="1" lang="ja-JP" altLang="en-US" sz="14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1800" b="1" dirty="0">
                          <a:solidFill>
                            <a:schemeClr val="bg1"/>
                          </a:solidFill>
                        </a:rPr>
                        <a:t>最新デジタル技術の活用</a:t>
                      </a:r>
                      <a:endParaRPr kumimoji="1" lang="ja-JP" altLang="en-US" sz="1800" b="1" dirty="0">
                        <a:solidFill>
                          <a:schemeClr val="bg1"/>
                        </a:solidFill>
                      </a:endParaRP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545471926"/>
                  </a:ext>
                </a:extLst>
              </a:tr>
              <a:tr h="631503">
                <a:tc>
                  <a:txBody>
                    <a:bodyPr/>
                    <a:lstStyle/>
                    <a:p>
                      <a:pPr algn="r"/>
                      <a:r>
                        <a:rPr kumimoji="1" lang="en-US" altLang="ja-JP" sz="4000" b="1" dirty="0">
                          <a:solidFill>
                            <a:schemeClr val="bg1"/>
                          </a:solidFill>
                        </a:rPr>
                        <a:t>4</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252000" indent="-180000">
                        <a:spcAft>
                          <a:spcPts val="600"/>
                        </a:spcAft>
                        <a:buClr>
                          <a:schemeClr val="bg2">
                            <a:lumMod val="90000"/>
                          </a:schemeClr>
                        </a:buClr>
                        <a:buFont typeface="Wingdings" panose="05000000000000000000" pitchFamily="2" charset="2"/>
                        <a:buChar char="l"/>
                      </a:pPr>
                      <a:r>
                        <a:rPr lang="ja-JP" altLang="en-US" sz="1400" dirty="0"/>
                        <a:t>クラウドやモバイルデバイスによる迅速なサービス提供</a:t>
                      </a:r>
                    </a:p>
                    <a:p>
                      <a:pPr marL="252000" indent="-180000">
                        <a:spcAft>
                          <a:spcPts val="600"/>
                        </a:spcAft>
                        <a:buClr>
                          <a:schemeClr val="bg2">
                            <a:lumMod val="90000"/>
                          </a:schemeClr>
                        </a:buClr>
                        <a:buFont typeface="Wingdings" panose="05000000000000000000" pitchFamily="2" charset="2"/>
                        <a:buChar char="l"/>
                      </a:pPr>
                      <a:r>
                        <a:rPr lang="en-US" altLang="ja-JP" sz="1400" dirty="0"/>
                        <a:t>AI</a:t>
                      </a:r>
                      <a:r>
                        <a:rPr lang="ja-JP" altLang="en-US" sz="1400" dirty="0"/>
                        <a:t>や自然言語解析などの先端テクノロジーをふんだんに活用したイノベーションを推進</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0469519"/>
                  </a:ext>
                </a:extLst>
              </a:tr>
              <a:tr h="10525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71088624"/>
                  </a:ext>
                </a:extLst>
              </a:tr>
              <a:tr h="364776">
                <a:tc>
                  <a:txBody>
                    <a:bodyPr/>
                    <a:lstStyle/>
                    <a:p>
                      <a:pPr algn="r"/>
                      <a:endParaRPr kumimoji="1" lang="ja-JP" altLang="en-US" sz="14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1800" b="1" dirty="0">
                          <a:solidFill>
                            <a:schemeClr val="bg1"/>
                          </a:solidFill>
                        </a:rPr>
                        <a:t>ガバナンス強化</a:t>
                      </a:r>
                      <a:endParaRPr kumimoji="1" lang="ja-JP" altLang="en-US" sz="1800" b="1" dirty="0">
                        <a:solidFill>
                          <a:schemeClr val="bg1"/>
                        </a:solidFill>
                      </a:endParaRP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472474883"/>
                  </a:ext>
                </a:extLst>
              </a:tr>
              <a:tr h="631503">
                <a:tc>
                  <a:txBody>
                    <a:bodyPr/>
                    <a:lstStyle/>
                    <a:p>
                      <a:pPr algn="r"/>
                      <a:r>
                        <a:rPr kumimoji="1" lang="en-US" altLang="ja-JP" sz="4000" b="1" dirty="0">
                          <a:solidFill>
                            <a:schemeClr val="bg1"/>
                          </a:solidFill>
                        </a:rPr>
                        <a:t>5</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252000" indent="-180000">
                        <a:spcAft>
                          <a:spcPts val="600"/>
                        </a:spcAft>
                        <a:buClr>
                          <a:schemeClr val="bg2">
                            <a:lumMod val="90000"/>
                          </a:schemeClr>
                        </a:buClr>
                        <a:buFont typeface="Wingdings" panose="05000000000000000000" pitchFamily="2" charset="2"/>
                        <a:buChar char="l"/>
                      </a:pPr>
                      <a:r>
                        <a:rPr lang="en-US" altLang="ja-JP" sz="1400" dirty="0"/>
                        <a:t>IT</a:t>
                      </a:r>
                      <a:r>
                        <a:rPr lang="ja-JP" altLang="en-US" sz="1400" dirty="0"/>
                        <a:t>、情報、セキュリティにおけるガバナンスの強化とリスク管理の徹底</a:t>
                      </a:r>
                      <a:endParaRPr kumimoji="1" lang="ja-JP" altLang="en-US" sz="1400" dirty="0"/>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7370449"/>
                  </a:ext>
                </a:extLst>
              </a:tr>
            </a:tbl>
          </a:graphicData>
        </a:graphic>
      </p:graphicFrame>
      <p:sp>
        <p:nvSpPr>
          <p:cNvPr id="6" name="正方形/長方形 5">
            <a:extLst>
              <a:ext uri="{FF2B5EF4-FFF2-40B4-BE49-F238E27FC236}">
                <a16:creationId xmlns:a16="http://schemas.microsoft.com/office/drawing/2014/main" id="{C19C6059-C158-4B4E-8BA1-61BD721E2230}"/>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P326</a:t>
            </a:r>
          </a:p>
        </p:txBody>
      </p:sp>
    </p:spTree>
    <p:extLst>
      <p:ext uri="{BB962C8B-B14F-4D97-AF65-F5344CB8AC3E}">
        <p14:creationId xmlns:p14="http://schemas.microsoft.com/office/powerpoint/2010/main" val="2379257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80E617-E799-4AE6-AD1B-844EEF5E3B07}"/>
              </a:ext>
            </a:extLst>
          </p:cNvPr>
          <p:cNvSpPr>
            <a:spLocks noGrp="1"/>
          </p:cNvSpPr>
          <p:nvPr>
            <p:ph type="title"/>
          </p:nvPr>
        </p:nvSpPr>
        <p:spPr>
          <a:xfrm>
            <a:off x="252000" y="252000"/>
            <a:ext cx="8640000" cy="540000"/>
          </a:xfrm>
        </p:spPr>
        <p:txBody>
          <a:bodyPr/>
          <a:lstStyle/>
          <a:p>
            <a:r>
              <a:rPr lang="ja-JP" altLang="en-US" dirty="0"/>
              <a:t>ダウンロード特典ファイルについて</a:t>
            </a:r>
          </a:p>
        </p:txBody>
      </p:sp>
      <p:sp>
        <p:nvSpPr>
          <p:cNvPr id="3" name="コンテンツ プレースホルダー 2">
            <a:extLst>
              <a:ext uri="{FF2B5EF4-FFF2-40B4-BE49-F238E27FC236}">
                <a16:creationId xmlns:a16="http://schemas.microsoft.com/office/drawing/2014/main" id="{F2407401-0909-4595-9487-7FC2868E3527}"/>
              </a:ext>
            </a:extLst>
          </p:cNvPr>
          <p:cNvSpPr>
            <a:spLocks noGrp="1"/>
          </p:cNvSpPr>
          <p:nvPr>
            <p:ph sz="quarter" idx="11"/>
          </p:nvPr>
        </p:nvSpPr>
        <p:spPr>
          <a:xfrm>
            <a:off x="252413" y="900000"/>
            <a:ext cx="8639175" cy="5400000"/>
          </a:xfrm>
        </p:spPr>
        <p:txBody>
          <a:bodyPr/>
          <a:lstStyle/>
          <a:p>
            <a:r>
              <a:rPr lang="ja-JP" altLang="en-US" dirty="0"/>
              <a:t>このファイルは</a:t>
            </a:r>
            <a:r>
              <a:rPr lang="en-US" altLang="ja-JP" dirty="0"/>
              <a:t>『PowerPoint </a:t>
            </a:r>
            <a:r>
              <a:rPr lang="ja-JP" altLang="en-US" dirty="0"/>
              <a:t>「最強」資料のデザイン教科書</a:t>
            </a:r>
            <a:r>
              <a:rPr lang="en-US" altLang="ja-JP" dirty="0"/>
              <a:t>』</a:t>
            </a:r>
            <a:r>
              <a:rPr lang="ja-JP" altLang="en-US" dirty="0"/>
              <a:t>を購入いただいた方へのダウンロード特典ファイルです。</a:t>
            </a:r>
            <a:endParaRPr lang="en-US" altLang="ja-JP" dirty="0"/>
          </a:p>
          <a:p>
            <a:r>
              <a:rPr lang="ja-JP" altLang="en-US" dirty="0"/>
              <a:t>特典用ファイルは、スライドのサイズが「標準</a:t>
            </a:r>
            <a:r>
              <a:rPr lang="en-US" altLang="ja-JP" dirty="0"/>
              <a:t>(4:3)</a:t>
            </a:r>
            <a:r>
              <a:rPr lang="ja-JP" altLang="en-US" dirty="0"/>
              <a:t>」のもの</a:t>
            </a:r>
            <a:r>
              <a:rPr lang="en-US" altLang="ja-JP" dirty="0"/>
              <a:t>(</a:t>
            </a:r>
            <a:r>
              <a:rPr lang="ja-JP" altLang="en-US" dirty="0"/>
              <a:t>このファイル</a:t>
            </a:r>
            <a:r>
              <a:rPr lang="en-US" altLang="ja-JP" dirty="0"/>
              <a:t>)</a:t>
            </a:r>
            <a:r>
              <a:rPr lang="ja-JP" altLang="en-US" dirty="0"/>
              <a:t>、「ワイド</a:t>
            </a:r>
            <a:r>
              <a:rPr lang="en-US" altLang="ja-JP" dirty="0"/>
              <a:t>(16:9)</a:t>
            </a:r>
            <a:r>
              <a:rPr lang="ja-JP" altLang="en-US" dirty="0"/>
              <a:t>」のものとの</a:t>
            </a:r>
            <a:r>
              <a:rPr lang="en-US" altLang="ja-JP" dirty="0"/>
              <a:t>2</a:t>
            </a:r>
            <a:r>
              <a:rPr lang="ja-JP" altLang="en-US" dirty="0"/>
              <a:t>種類があり、両方ダウンロードして利用することができます。</a:t>
            </a:r>
            <a:endParaRPr lang="en-US" altLang="ja-JP" dirty="0"/>
          </a:p>
          <a:p>
            <a:r>
              <a:rPr lang="ja-JP" altLang="en-US" dirty="0"/>
              <a:t>各ページの右側に該当ページについて本のなかで解説しているページを載せているので併せて参照してください。</a:t>
            </a:r>
            <a:endParaRPr lang="en-US" altLang="ja-JP" dirty="0"/>
          </a:p>
          <a:p>
            <a:r>
              <a:rPr lang="ja-JP" altLang="en-US" dirty="0"/>
              <a:t>ファイルの中で使用されている固有名詞などはすべて架空のものです。</a:t>
            </a:r>
          </a:p>
        </p:txBody>
      </p:sp>
    </p:spTree>
    <p:extLst>
      <p:ext uri="{BB962C8B-B14F-4D97-AF65-F5344CB8AC3E}">
        <p14:creationId xmlns:p14="http://schemas.microsoft.com/office/powerpoint/2010/main" val="480984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86354F-596B-4D43-9182-BEEEDA073729}"/>
              </a:ext>
            </a:extLst>
          </p:cNvPr>
          <p:cNvSpPr>
            <a:spLocks noGrp="1"/>
          </p:cNvSpPr>
          <p:nvPr>
            <p:ph type="title"/>
          </p:nvPr>
        </p:nvSpPr>
        <p:spPr>
          <a:xfrm>
            <a:off x="252000" y="252000"/>
            <a:ext cx="8640000" cy="540000"/>
          </a:xfrm>
        </p:spPr>
        <p:txBody>
          <a:bodyPr/>
          <a:lstStyle/>
          <a:p>
            <a:r>
              <a:rPr lang="en-US" altLang="ja-JP" dirty="0"/>
              <a:t>2. </a:t>
            </a:r>
            <a:r>
              <a:rPr lang="ja-JP" altLang="en-US" dirty="0"/>
              <a:t>業務標準化　検討の視点</a:t>
            </a:r>
          </a:p>
        </p:txBody>
      </p:sp>
      <p:sp>
        <p:nvSpPr>
          <p:cNvPr id="5" name="テキスト プレースホルダー 4">
            <a:extLst>
              <a:ext uri="{FF2B5EF4-FFF2-40B4-BE49-F238E27FC236}">
                <a16:creationId xmlns:a16="http://schemas.microsoft.com/office/drawing/2014/main" id="{7C4B1C09-8225-473F-865C-C6A00A58C615}"/>
              </a:ext>
            </a:extLst>
          </p:cNvPr>
          <p:cNvSpPr>
            <a:spLocks noGrp="1"/>
          </p:cNvSpPr>
          <p:nvPr>
            <p:ph type="body" sz="quarter" idx="10"/>
          </p:nvPr>
        </p:nvSpPr>
        <p:spPr>
          <a:xfrm>
            <a:off x="252001" y="792000"/>
            <a:ext cx="8639174" cy="360000"/>
          </a:xfrm>
        </p:spPr>
        <p:txBody>
          <a:bodyPr/>
          <a:lstStyle/>
          <a:p>
            <a:r>
              <a:rPr lang="ja-JP" altLang="en-US" dirty="0"/>
              <a:t>検討の視点を</a:t>
            </a:r>
            <a:r>
              <a:rPr lang="en-US" altLang="ja-JP" dirty="0"/>
              <a:t>2</a:t>
            </a:r>
            <a:r>
              <a:rPr lang="ja-JP" altLang="en-US" dirty="0"/>
              <a:t>つ持つことで公平性、公共性を保ちます。</a:t>
            </a:r>
          </a:p>
        </p:txBody>
      </p:sp>
      <p:sp>
        <p:nvSpPr>
          <p:cNvPr id="8" name="テキスト プレースホルダー 7">
            <a:extLst>
              <a:ext uri="{FF2B5EF4-FFF2-40B4-BE49-F238E27FC236}">
                <a16:creationId xmlns:a16="http://schemas.microsoft.com/office/drawing/2014/main" id="{64EF57B4-54DA-4E76-A04D-C885563EDFB5}"/>
              </a:ext>
            </a:extLst>
          </p:cNvPr>
          <p:cNvSpPr>
            <a:spLocks noGrp="1"/>
          </p:cNvSpPr>
          <p:nvPr>
            <p:ph type="body" sz="quarter" idx="11"/>
          </p:nvPr>
        </p:nvSpPr>
        <p:spPr/>
        <p:txBody>
          <a:bodyPr/>
          <a:lstStyle/>
          <a:p>
            <a:r>
              <a:rPr lang="en-US" altLang="ja-JP" dirty="0"/>
              <a:t>3. </a:t>
            </a:r>
            <a:r>
              <a:rPr lang="ja-JP" altLang="en-US" dirty="0"/>
              <a:t>社内改革</a:t>
            </a:r>
          </a:p>
        </p:txBody>
      </p:sp>
      <p:graphicFrame>
        <p:nvGraphicFramePr>
          <p:cNvPr id="3" name="表 2">
            <a:extLst>
              <a:ext uri="{FF2B5EF4-FFF2-40B4-BE49-F238E27FC236}">
                <a16:creationId xmlns:a16="http://schemas.microsoft.com/office/drawing/2014/main" id="{780FFFD3-3482-4723-A317-AC9E22E85418}"/>
              </a:ext>
            </a:extLst>
          </p:cNvPr>
          <p:cNvGraphicFramePr>
            <a:graphicFrameLocks noGrp="1"/>
          </p:cNvGraphicFramePr>
          <p:nvPr/>
        </p:nvGraphicFramePr>
        <p:xfrm>
          <a:off x="251999" y="1341000"/>
          <a:ext cx="4001633" cy="3960000"/>
        </p:xfrm>
        <a:graphic>
          <a:graphicData uri="http://schemas.openxmlformats.org/drawingml/2006/table">
            <a:tbl>
              <a:tblPr firstRow="1" bandRow="1"/>
              <a:tblGrid>
                <a:gridCol w="977633">
                  <a:extLst>
                    <a:ext uri="{9D8B030D-6E8A-4147-A177-3AD203B41FA5}">
                      <a16:colId xmlns:a16="http://schemas.microsoft.com/office/drawing/2014/main" val="20000"/>
                    </a:ext>
                  </a:extLst>
                </a:gridCol>
                <a:gridCol w="3024000">
                  <a:extLst>
                    <a:ext uri="{9D8B030D-6E8A-4147-A177-3AD203B41FA5}">
                      <a16:colId xmlns:a16="http://schemas.microsoft.com/office/drawing/2014/main" val="20002"/>
                    </a:ext>
                  </a:extLst>
                </a:gridCol>
              </a:tblGrid>
              <a:tr h="360000">
                <a:tc gridSpan="2">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1800" b="1" dirty="0">
                          <a:solidFill>
                            <a:schemeClr val="bg1"/>
                          </a:solidFill>
                          <a:latin typeface="+mn-lt"/>
                          <a:ea typeface="+mn-ea"/>
                          <a:cs typeface="Meiryo UI" charset="-128"/>
                        </a:rPr>
                        <a:t>競争力への貢献の視点</a:t>
                      </a:r>
                    </a:p>
                  </a:txBody>
                  <a:tcPr marL="36000" marR="36000" marT="46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lang="ja-JP" altLang="en-US" sz="1400" b="1" dirty="0">
                        <a:solidFill>
                          <a:schemeClr val="bg1"/>
                        </a:solidFill>
                        <a:latin typeface="Meiryo UI" charset="-128"/>
                        <a:ea typeface="Meiryo UI" charset="-128"/>
                        <a:cs typeface="Meiryo UI" charset="-128"/>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847234748"/>
                  </a:ext>
                </a:extLst>
              </a:tr>
              <a:tr h="900000">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algn="l">
                        <a:lnSpc>
                          <a:spcPct val="90000"/>
                        </a:lnSpc>
                      </a:pPr>
                      <a:r>
                        <a:rPr lang="en-US" altLang="ja-JP" sz="2000" b="1" dirty="0">
                          <a:solidFill>
                            <a:schemeClr val="bg1"/>
                          </a:solidFill>
                          <a:latin typeface="+mn-lt"/>
                          <a:ea typeface="+mn-ea"/>
                          <a:cs typeface="Meiryo UI" charset="-128"/>
                        </a:rPr>
                        <a:t>P</a:t>
                      </a:r>
                    </a:p>
                    <a:p>
                      <a:pPr algn="l">
                        <a:lnSpc>
                          <a:spcPct val="90000"/>
                        </a:lnSpc>
                      </a:pPr>
                      <a:r>
                        <a:rPr lang="ja-JP" altLang="en-US" sz="2000" b="1" dirty="0">
                          <a:solidFill>
                            <a:schemeClr val="bg1"/>
                          </a:solidFill>
                          <a:latin typeface="+mn-lt"/>
                          <a:ea typeface="+mn-ea"/>
                          <a:cs typeface="Meiryo UI" charset="-128"/>
                        </a:rPr>
                        <a:t>製造</a:t>
                      </a:r>
                      <a:endParaRPr lang="en-US" altLang="ja-JP" sz="2000" b="1" dirty="0">
                        <a:solidFill>
                          <a:schemeClr val="bg1"/>
                        </a:solidFill>
                        <a:latin typeface="+mn-lt"/>
                        <a:ea typeface="+mn-ea"/>
                        <a:cs typeface="Meiryo UI" charset="-128"/>
                      </a:endParaRP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lang="ja-JP" altLang="en-US" sz="1600" dirty="0">
                          <a:latin typeface="+mn-lt"/>
                          <a:ea typeface="+mn-ea"/>
                          <a:cs typeface="Meiryo UI" charset="-128"/>
                        </a:rPr>
                        <a:t>お客様の要望への柔軟な対応</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400" dirty="0">
                          <a:latin typeface="+mn-lt"/>
                          <a:ea typeface="+mn-ea"/>
                          <a:cs typeface="Meiryo UI" charset="-128"/>
                        </a:rPr>
                        <a:t>多く品種を少量生産することで、</a:t>
                      </a:r>
                      <a:br>
                        <a:rPr lang="en-US" altLang="ja-JP" sz="1400" dirty="0">
                          <a:latin typeface="+mn-lt"/>
                          <a:ea typeface="+mn-ea"/>
                          <a:cs typeface="Meiryo UI" charset="-128"/>
                        </a:rPr>
                      </a:br>
                      <a:r>
                        <a:rPr lang="ja-JP" altLang="en-US" sz="1400" dirty="0">
                          <a:latin typeface="+mn-lt"/>
                          <a:ea typeface="+mn-ea"/>
                          <a:cs typeface="Meiryo UI" charset="-128"/>
                        </a:rPr>
                        <a:t>変化の速い顧客要件に柔軟に対応</a:t>
                      </a:r>
                    </a:p>
                  </a:txBody>
                  <a:tcPr marL="36000" marR="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7650242"/>
                  </a:ext>
                </a:extLst>
              </a:tr>
              <a:tr h="900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algn="l">
                        <a:lnSpc>
                          <a:spcPct val="90000"/>
                        </a:lnSpc>
                      </a:pPr>
                      <a:r>
                        <a:rPr lang="en-US" altLang="ja-JP" sz="2000" b="1" dirty="0">
                          <a:solidFill>
                            <a:schemeClr val="bg1"/>
                          </a:solidFill>
                          <a:latin typeface="+mn-lt"/>
                          <a:ea typeface="+mn-ea"/>
                          <a:cs typeface="Meiryo UI" charset="-128"/>
                        </a:rPr>
                        <a:t>Q</a:t>
                      </a:r>
                    </a:p>
                    <a:p>
                      <a:pPr algn="l">
                        <a:lnSpc>
                          <a:spcPct val="90000"/>
                        </a:lnSpc>
                      </a:pPr>
                      <a:r>
                        <a:rPr lang="ja-JP" altLang="en-US" sz="2000" b="1" dirty="0">
                          <a:solidFill>
                            <a:schemeClr val="bg1"/>
                          </a:solidFill>
                          <a:latin typeface="+mn-lt"/>
                          <a:ea typeface="+mn-ea"/>
                          <a:cs typeface="Meiryo UI" charset="-128"/>
                        </a:rPr>
                        <a:t>品質</a:t>
                      </a:r>
                      <a:endParaRPr lang="en-US" altLang="ja-JP" sz="2000" b="1" dirty="0">
                        <a:solidFill>
                          <a:schemeClr val="bg1"/>
                        </a:solidFill>
                        <a:latin typeface="+mn-lt"/>
                        <a:ea typeface="+mn-ea"/>
                        <a:cs typeface="Meiryo UI" charset="-128"/>
                      </a:endParaRP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lang="ja-JP" altLang="en-US" sz="1600" dirty="0">
                          <a:latin typeface="+mn-lt"/>
                          <a:ea typeface="+mn-ea"/>
                          <a:cs typeface="Meiryo UI" charset="-128"/>
                        </a:rPr>
                        <a:t>正確できめの細かい品質管理</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400" dirty="0">
                          <a:latin typeface="+mn-lt"/>
                          <a:ea typeface="+mn-ea"/>
                          <a:cs typeface="Meiryo UI" charset="-128"/>
                        </a:rPr>
                        <a:t>業務工程毎の細かい品質管理</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400" dirty="0">
                          <a:latin typeface="+mn-lt"/>
                          <a:ea typeface="+mn-ea"/>
                          <a:cs typeface="Meiryo UI" charset="-128"/>
                        </a:rPr>
                        <a:t>品質チェックにお客様要望を反映</a:t>
                      </a:r>
                    </a:p>
                  </a:txBody>
                  <a:tcPr marL="36000" marR="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900000">
                <a:tc>
                  <a:txBody>
                    <a:bodyPr/>
                    <a:lstStyle/>
                    <a:p>
                      <a:pPr algn="l">
                        <a:lnSpc>
                          <a:spcPct val="90000"/>
                        </a:lnSpc>
                      </a:pPr>
                      <a:r>
                        <a:rPr kumimoji="1" lang="en-US" altLang="ja-JP" sz="2000" b="1" dirty="0">
                          <a:solidFill>
                            <a:schemeClr val="bg1"/>
                          </a:solidFill>
                          <a:latin typeface="+mn-lt"/>
                          <a:ea typeface="+mn-ea"/>
                          <a:cs typeface="Meiryo UI" charset="-128"/>
                        </a:rPr>
                        <a:t>C</a:t>
                      </a:r>
                    </a:p>
                    <a:p>
                      <a:pPr algn="l">
                        <a:lnSpc>
                          <a:spcPct val="90000"/>
                        </a:lnSpc>
                      </a:pPr>
                      <a:r>
                        <a:rPr kumimoji="1" lang="ja-JP" altLang="en-US" sz="2000" b="1" dirty="0">
                          <a:solidFill>
                            <a:schemeClr val="bg1"/>
                          </a:solidFill>
                          <a:latin typeface="+mn-lt"/>
                          <a:ea typeface="+mn-ea"/>
                          <a:cs typeface="Meiryo UI" charset="-128"/>
                        </a:rPr>
                        <a:t>コスト</a:t>
                      </a:r>
                      <a:endParaRPr kumimoji="1" lang="en-US" altLang="ja-JP" sz="2000" b="1" dirty="0">
                        <a:solidFill>
                          <a:schemeClr val="bg1"/>
                        </a:solidFill>
                        <a:latin typeface="+mn-lt"/>
                        <a:ea typeface="+mn-ea"/>
                        <a:cs typeface="Meiryo UI" charset="-128"/>
                      </a:endParaRP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lang="ja-JP" altLang="en-US" sz="1600" dirty="0">
                          <a:latin typeface="+mn-lt"/>
                          <a:ea typeface="+mn-ea"/>
                          <a:cs typeface="Meiryo UI" charset="-128"/>
                        </a:rPr>
                        <a:t>生産性の向上の持続</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400" dirty="0">
                          <a:latin typeface="+mn-lt"/>
                          <a:ea typeface="+mn-ea"/>
                          <a:cs typeface="Meiryo UI" charset="-128"/>
                        </a:rPr>
                        <a:t>お客様からの価格要請への柔軟な対応</a:t>
                      </a:r>
                    </a:p>
                  </a:txBody>
                  <a:tcPr marL="36000" marR="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9023489"/>
                  </a:ext>
                </a:extLst>
              </a:tr>
              <a:tr h="900000">
                <a:tc>
                  <a:txBody>
                    <a:bodyPr/>
                    <a:lstStyle/>
                    <a:p>
                      <a:pPr algn="l">
                        <a:lnSpc>
                          <a:spcPct val="90000"/>
                        </a:lnSpc>
                      </a:pPr>
                      <a:r>
                        <a:rPr kumimoji="1" lang="en-US" altLang="ja-JP" sz="2000" b="1" dirty="0">
                          <a:solidFill>
                            <a:schemeClr val="bg1"/>
                          </a:solidFill>
                          <a:latin typeface="+mn-lt"/>
                          <a:ea typeface="+mn-ea"/>
                          <a:cs typeface="Meiryo UI" charset="-128"/>
                        </a:rPr>
                        <a:t>D</a:t>
                      </a:r>
                    </a:p>
                    <a:p>
                      <a:pPr algn="l">
                        <a:lnSpc>
                          <a:spcPct val="90000"/>
                        </a:lnSpc>
                      </a:pPr>
                      <a:r>
                        <a:rPr kumimoji="1" lang="ja-JP" altLang="en-US" sz="2000" b="1" dirty="0">
                          <a:solidFill>
                            <a:schemeClr val="bg1"/>
                          </a:solidFill>
                          <a:latin typeface="+mn-lt"/>
                          <a:ea typeface="+mn-ea"/>
                          <a:cs typeface="Meiryo UI" charset="-128"/>
                        </a:rPr>
                        <a:t>納期</a:t>
                      </a: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kumimoji="0" lang="ja-JP" altLang="en-US" sz="1600" dirty="0">
                          <a:latin typeface="+mn-lt"/>
                          <a:ea typeface="+mn-ea"/>
                        </a:rPr>
                        <a:t>納期短縮に向けた取り組み</a:t>
                      </a:r>
                      <a:endParaRPr lang="ja-JP" altLang="en-US" sz="1600" dirty="0">
                        <a:latin typeface="+mn-lt"/>
                        <a:ea typeface="+mn-ea"/>
                        <a:cs typeface="Meiryo UI" charset="-128"/>
                      </a:endParaRP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400" dirty="0">
                          <a:latin typeface="+mn-lt"/>
                          <a:ea typeface="+mn-ea"/>
                          <a:cs typeface="Meiryo UI" charset="-128"/>
                        </a:rPr>
                        <a:t>適正な在庫計画による</a:t>
                      </a:r>
                      <a:br>
                        <a:rPr lang="en-US" altLang="ja-JP" sz="1400" dirty="0">
                          <a:latin typeface="+mn-lt"/>
                          <a:ea typeface="+mn-ea"/>
                          <a:cs typeface="Meiryo UI" charset="-128"/>
                        </a:rPr>
                      </a:br>
                      <a:r>
                        <a:rPr lang="ja-JP" altLang="en-US" sz="1400" dirty="0">
                          <a:latin typeface="+mn-lt"/>
                          <a:ea typeface="+mn-ea"/>
                          <a:cs typeface="Meiryo UI" charset="-128"/>
                        </a:rPr>
                        <a:t>製造～出荷までの期間短縮</a:t>
                      </a:r>
                    </a:p>
                  </a:txBody>
                  <a:tcPr marL="36000" marR="3600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3859089"/>
                  </a:ext>
                </a:extLst>
              </a:tr>
            </a:tbl>
          </a:graphicData>
        </a:graphic>
      </p:graphicFrame>
      <p:graphicFrame>
        <p:nvGraphicFramePr>
          <p:cNvPr id="4" name="表 3">
            <a:extLst>
              <a:ext uri="{FF2B5EF4-FFF2-40B4-BE49-F238E27FC236}">
                <a16:creationId xmlns:a16="http://schemas.microsoft.com/office/drawing/2014/main" id="{B0F28B40-0210-4424-93A0-7776D7509C33}"/>
              </a:ext>
            </a:extLst>
          </p:cNvPr>
          <p:cNvGraphicFramePr>
            <a:graphicFrameLocks noGrp="1"/>
          </p:cNvGraphicFramePr>
          <p:nvPr/>
        </p:nvGraphicFramePr>
        <p:xfrm>
          <a:off x="4716000" y="1341000"/>
          <a:ext cx="4001633" cy="2160000"/>
        </p:xfrm>
        <a:graphic>
          <a:graphicData uri="http://schemas.openxmlformats.org/drawingml/2006/table">
            <a:tbl>
              <a:tblPr firstRow="1" bandRow="1"/>
              <a:tblGrid>
                <a:gridCol w="977633">
                  <a:extLst>
                    <a:ext uri="{9D8B030D-6E8A-4147-A177-3AD203B41FA5}">
                      <a16:colId xmlns:a16="http://schemas.microsoft.com/office/drawing/2014/main" val="20000"/>
                    </a:ext>
                  </a:extLst>
                </a:gridCol>
                <a:gridCol w="3024000">
                  <a:extLst>
                    <a:ext uri="{9D8B030D-6E8A-4147-A177-3AD203B41FA5}">
                      <a16:colId xmlns:a16="http://schemas.microsoft.com/office/drawing/2014/main" val="20002"/>
                    </a:ext>
                  </a:extLst>
                </a:gridCol>
              </a:tblGrid>
              <a:tr h="360000">
                <a:tc gridSpan="2">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1800" b="1" dirty="0">
                          <a:solidFill>
                            <a:schemeClr val="bg1"/>
                          </a:solidFill>
                          <a:latin typeface="+mn-lt"/>
                          <a:ea typeface="+mn-ea"/>
                          <a:cs typeface="Meiryo UI" charset="-128"/>
                        </a:rPr>
                        <a:t>事業特性の考慮点</a:t>
                      </a: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lang="ja-JP" altLang="en-US" sz="1400" b="1" dirty="0">
                        <a:solidFill>
                          <a:schemeClr val="bg1"/>
                        </a:solidFill>
                        <a:latin typeface="Meiryo UI" charset="-128"/>
                        <a:ea typeface="Meiryo UI" charset="-128"/>
                        <a:cs typeface="Meiryo UI"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2573909932"/>
                  </a:ext>
                </a:extLst>
              </a:tr>
              <a:tr h="900000">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algn="l">
                        <a:lnSpc>
                          <a:spcPct val="90000"/>
                        </a:lnSpc>
                      </a:pPr>
                      <a:r>
                        <a:rPr kumimoji="1" lang="ja-JP" altLang="en-US" sz="1800" b="1" dirty="0">
                          <a:solidFill>
                            <a:schemeClr val="bg1"/>
                          </a:solidFill>
                          <a:latin typeface="+mn-lt"/>
                          <a:ea typeface="+mn-ea"/>
                          <a:cs typeface="Meiryo UI" charset="-128"/>
                        </a:rPr>
                        <a:t>事業固有</a:t>
                      </a:r>
                    </a:p>
                  </a:txBody>
                  <a:tcPr marL="36000" marR="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kumimoji="0" lang="ja-JP" altLang="en-US" sz="1600" dirty="0">
                          <a:latin typeface="+mn-lt"/>
                          <a:ea typeface="+mn-ea"/>
                        </a:rPr>
                        <a:t>お客様や業界特有の要件への対応</a:t>
                      </a:r>
                      <a:endParaRPr kumimoji="1" lang="ja-JP" altLang="en-US" sz="1400" b="0" i="0" u="none" strike="noStrike" kern="1200" cap="none" spc="0" normalizeH="0" baseline="0" noProof="0" dirty="0">
                        <a:ln>
                          <a:noFill/>
                        </a:ln>
                        <a:solidFill>
                          <a:prstClr val="black"/>
                        </a:solidFill>
                        <a:effectLst/>
                        <a:uLnTx/>
                        <a:uFillTx/>
                        <a:latin typeface="+mn-lt"/>
                        <a:ea typeface="+mn-ea"/>
                        <a:cs typeface="Meiryo UI" charset="-128"/>
                      </a:endParaRP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kumimoji="1" lang="ja-JP" altLang="en-US" sz="1400" b="0" i="0" u="none" strike="noStrike" kern="1200" cap="none" spc="0" normalizeH="0" baseline="0" noProof="0" dirty="0">
                          <a:ln>
                            <a:noFill/>
                          </a:ln>
                          <a:solidFill>
                            <a:prstClr val="black"/>
                          </a:solidFill>
                          <a:effectLst/>
                          <a:uLnTx/>
                          <a:uFillTx/>
                          <a:latin typeface="+mn-lt"/>
                          <a:ea typeface="+mn-ea"/>
                          <a:cs typeface="Meiryo UI" charset="-128"/>
                        </a:rPr>
                        <a:t>タイムリーな価格調整</a:t>
                      </a:r>
                    </a:p>
                  </a:txBody>
                  <a:tcPr marL="36000" marR="3600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5421766"/>
                  </a:ext>
                </a:extLst>
              </a:tr>
              <a:tr h="900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algn="l">
                        <a:lnSpc>
                          <a:spcPct val="90000"/>
                        </a:lnSpc>
                      </a:pPr>
                      <a:r>
                        <a:rPr lang="ja-JP" altLang="en-US" sz="1800" b="1" dirty="0">
                          <a:solidFill>
                            <a:schemeClr val="bg1"/>
                          </a:solidFill>
                          <a:latin typeface="+mn-lt"/>
                          <a:ea typeface="+mn-ea"/>
                          <a:cs typeface="Meiryo UI" charset="-128"/>
                        </a:rPr>
                        <a:t>共通</a:t>
                      </a:r>
                    </a:p>
                  </a:txBody>
                  <a:tcPr marL="36000" marR="36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kumimoji="0" lang="ja-JP" altLang="en-US" sz="1600" dirty="0">
                          <a:latin typeface="+mn-lt"/>
                          <a:ea typeface="+mn-ea"/>
                        </a:rPr>
                        <a:t>内部統制への対応</a:t>
                      </a:r>
                      <a:endParaRPr kumimoji="1" lang="ja-JP" altLang="en-US" sz="1600" b="0" i="0" u="none" strike="noStrike" kern="1200" cap="none" spc="0" normalizeH="0" baseline="0" noProof="0" dirty="0">
                        <a:ln>
                          <a:noFill/>
                        </a:ln>
                        <a:solidFill>
                          <a:prstClr val="black"/>
                        </a:solidFill>
                        <a:effectLst/>
                        <a:uLnTx/>
                        <a:uFillTx/>
                        <a:latin typeface="+mn-lt"/>
                        <a:ea typeface="+mn-ea"/>
                        <a:cs typeface="Meiryo UI" charset="-128"/>
                      </a:endParaRP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kumimoji="1" lang="ja-JP" altLang="en-US" sz="1400" b="0" i="0" u="none" strike="noStrike" kern="1200" cap="none" spc="0" normalizeH="0" baseline="0" noProof="0" dirty="0">
                          <a:ln>
                            <a:noFill/>
                          </a:ln>
                          <a:solidFill>
                            <a:prstClr val="black"/>
                          </a:solidFill>
                          <a:effectLst/>
                          <a:uLnTx/>
                          <a:uFillTx/>
                          <a:latin typeface="+mn-lt"/>
                          <a:ea typeface="+mn-ea"/>
                          <a:cs typeface="Meiryo UI" charset="-128"/>
                        </a:rPr>
                        <a:t>計画～承認～実行の情報保持</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kumimoji="1" lang="ja-JP" altLang="en-US" sz="1400" b="0" i="0" u="none" strike="noStrike" kern="1200" cap="none" spc="0" normalizeH="0" baseline="0" noProof="0" dirty="0">
                          <a:ln>
                            <a:noFill/>
                          </a:ln>
                          <a:solidFill>
                            <a:prstClr val="black"/>
                          </a:solidFill>
                          <a:effectLst/>
                          <a:uLnTx/>
                          <a:uFillTx/>
                          <a:latin typeface="+mn-lt"/>
                          <a:ea typeface="+mn-ea"/>
                          <a:cs typeface="Meiryo UI" charset="-128"/>
                        </a:rPr>
                        <a:t>個人の判断から企業としての判断へ</a:t>
                      </a:r>
                    </a:p>
                  </a:txBody>
                  <a:tcPr marL="36000" marR="3600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816667"/>
                  </a:ext>
                </a:extLst>
              </a:tr>
            </a:tbl>
          </a:graphicData>
        </a:graphic>
      </p:graphicFrame>
      <p:sp>
        <p:nvSpPr>
          <p:cNvPr id="7" name="正方形/長方形 6">
            <a:extLst>
              <a:ext uri="{FF2B5EF4-FFF2-40B4-BE49-F238E27FC236}">
                <a16:creationId xmlns:a16="http://schemas.microsoft.com/office/drawing/2014/main" id="{385DC0AB-9CB5-4452-B39A-5787FFBD2172}"/>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P320</a:t>
            </a:r>
          </a:p>
        </p:txBody>
      </p:sp>
    </p:spTree>
    <p:extLst>
      <p:ext uri="{BB962C8B-B14F-4D97-AF65-F5344CB8AC3E}">
        <p14:creationId xmlns:p14="http://schemas.microsoft.com/office/powerpoint/2010/main" val="2514225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円/楕円 43">
            <a:extLst>
              <a:ext uri="{FF2B5EF4-FFF2-40B4-BE49-F238E27FC236}">
                <a16:creationId xmlns:a16="http://schemas.microsoft.com/office/drawing/2014/main" id="{AAE3D8D1-655C-4A69-A9BB-D6C8B0BCC1EC}"/>
              </a:ext>
            </a:extLst>
          </p:cNvPr>
          <p:cNvSpPr/>
          <p:nvPr/>
        </p:nvSpPr>
        <p:spPr bwMode="auto">
          <a:xfrm>
            <a:off x="463639" y="2450511"/>
            <a:ext cx="1956977" cy="1956977"/>
          </a:xfrm>
          <a:prstGeom prst="ellipse">
            <a:avLst/>
          </a:prstGeom>
          <a:solidFill>
            <a:schemeClr val="bg1">
              <a:lumMod val="75000"/>
              <a:alpha val="20000"/>
            </a:schemeClr>
          </a:solidFill>
          <a:ln w="28575" algn="ctr">
            <a:noFill/>
            <a:miter lim="800000"/>
            <a:headEnd/>
            <a:tailEnd/>
          </a:ln>
        </p:spPr>
        <p:txBody>
          <a:bodyPr wrap="none" lIns="63744" tIns="360000" rIns="1116000" bIns="63744"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a:ln>
                  <a:noFill/>
                </a:ln>
                <a:solidFill>
                  <a:srgbClr val="58595B"/>
                </a:solidFill>
                <a:effectLst/>
                <a:uLnTx/>
                <a:uFillTx/>
              </a:rPr>
              <a:t>仕事が好き</a:t>
            </a:r>
            <a:endParaRPr kumimoji="1" lang="ja-JP" altLang="en-US" sz="1600" b="1" i="0" u="none" strike="noStrike" kern="0" cap="none" spc="0" normalizeH="0" baseline="0" noProof="0" dirty="0">
              <a:ln>
                <a:noFill/>
              </a:ln>
              <a:solidFill>
                <a:srgbClr val="58595B"/>
              </a:solidFill>
              <a:effectLst/>
              <a:uLnTx/>
              <a:uFillTx/>
            </a:endParaRPr>
          </a:p>
        </p:txBody>
      </p:sp>
      <p:sp>
        <p:nvSpPr>
          <p:cNvPr id="22" name="円弧 21">
            <a:extLst>
              <a:ext uri="{FF2B5EF4-FFF2-40B4-BE49-F238E27FC236}">
                <a16:creationId xmlns:a16="http://schemas.microsoft.com/office/drawing/2014/main" id="{937BFABB-FAAE-42BD-AD31-934471F03F0D}"/>
              </a:ext>
            </a:extLst>
          </p:cNvPr>
          <p:cNvSpPr/>
          <p:nvPr/>
        </p:nvSpPr>
        <p:spPr bwMode="auto">
          <a:xfrm>
            <a:off x="599674" y="2725069"/>
            <a:ext cx="1620000" cy="1620000"/>
          </a:xfrm>
          <a:prstGeom prst="arc">
            <a:avLst>
              <a:gd name="adj1" fmla="val 16200000"/>
              <a:gd name="adj2" fmla="val 9810450"/>
            </a:avLst>
          </a:prstGeom>
          <a:noFill/>
          <a:ln w="254000" cap="flat" cmpd="sng" algn="ctr">
            <a:solidFill>
              <a:schemeClr val="bg2">
                <a:lumMod val="25000"/>
              </a:schemeClr>
            </a:solidFill>
            <a:prstDash val="solid"/>
            <a:round/>
            <a:headEnd type="none" w="med" len="med"/>
            <a:tailEnd type="none" w="med" len="med"/>
          </a:ln>
          <a:effectLst/>
        </p:spPr>
        <p:txBody>
          <a:bodyPr vert="horz" wrap="none" lIns="72000" tIns="45720" rIns="72000" bIns="43200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66"/>
              </a:solidFill>
              <a:effectLst/>
              <a:uLnTx/>
              <a:uFillTx/>
            </a:endParaRPr>
          </a:p>
        </p:txBody>
      </p:sp>
      <p:sp>
        <p:nvSpPr>
          <p:cNvPr id="23" name="円弧 22">
            <a:extLst>
              <a:ext uri="{FF2B5EF4-FFF2-40B4-BE49-F238E27FC236}">
                <a16:creationId xmlns:a16="http://schemas.microsoft.com/office/drawing/2014/main" id="{5CE8E41A-4657-4F98-BAF2-003882993005}"/>
              </a:ext>
            </a:extLst>
          </p:cNvPr>
          <p:cNvSpPr>
            <a:spLocks/>
          </p:cNvSpPr>
          <p:nvPr/>
        </p:nvSpPr>
        <p:spPr bwMode="auto">
          <a:xfrm>
            <a:off x="329674" y="2455676"/>
            <a:ext cx="2160000" cy="2160000"/>
          </a:xfrm>
          <a:prstGeom prst="arc">
            <a:avLst>
              <a:gd name="adj1" fmla="val 16200000"/>
              <a:gd name="adj2" fmla="val 9739600"/>
            </a:avLst>
          </a:prstGeom>
          <a:noFill/>
          <a:ln w="254000" cap="flat" cmpd="sng" algn="ctr">
            <a:solidFill>
              <a:schemeClr val="accent2">
                <a:lumMod val="75000"/>
              </a:schemeClr>
            </a:solidFill>
            <a:prstDash val="solid"/>
            <a:round/>
            <a:headEnd type="none" w="med" len="med"/>
            <a:tailEnd type="none" w="med" len="med"/>
          </a:ln>
          <a:effectLst/>
        </p:spPr>
        <p:txBody>
          <a:bodyPr vert="horz" wrap="none" lIns="72000" tIns="45720" rIns="72000" bIns="45720" numCol="1" rtlCol="0" anchor="ctr"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66"/>
              </a:solidFill>
              <a:effectLst/>
              <a:uLnTx/>
              <a:uFillTx/>
            </a:endParaRPr>
          </a:p>
        </p:txBody>
      </p:sp>
      <p:sp>
        <p:nvSpPr>
          <p:cNvPr id="24" name="TextBox 41">
            <a:extLst>
              <a:ext uri="{FF2B5EF4-FFF2-40B4-BE49-F238E27FC236}">
                <a16:creationId xmlns:a16="http://schemas.microsoft.com/office/drawing/2014/main" id="{E008532A-3240-4B2F-B039-3F444F51D87D}"/>
              </a:ext>
            </a:extLst>
          </p:cNvPr>
          <p:cNvSpPr txBox="1"/>
          <p:nvPr/>
        </p:nvSpPr>
        <p:spPr>
          <a:xfrm>
            <a:off x="988229" y="3543466"/>
            <a:ext cx="875158" cy="347018"/>
          </a:xfrm>
          <a:prstGeom prst="rect">
            <a:avLst/>
          </a:prstGeom>
          <a:noFill/>
        </p:spPr>
        <p:txBody>
          <a:bodyPr wrap="square" tIns="0" rIns="0" bIns="0" rtlCol="0">
            <a:spAutoFit/>
          </a:bodyPr>
          <a:lstStyle/>
          <a:p>
            <a:pPr marL="0" marR="0" lvl="0" indent="0" algn="r" defTabSz="914400" eaLnBrk="0" fontAlgn="base" latinLnBrk="0" hangingPunct="0">
              <a:lnSpc>
                <a:spcPts val="2400"/>
              </a:lnSpc>
              <a:spcBef>
                <a:spcPct val="0"/>
              </a:spcBef>
              <a:spcAft>
                <a:spcPts val="600"/>
              </a:spcAft>
              <a:buClrTx/>
              <a:buSzTx/>
              <a:buFontTx/>
              <a:buNone/>
              <a:tabLst/>
              <a:defRPr/>
            </a:pPr>
            <a:r>
              <a:rPr kumimoji="1" lang="en-US" sz="4000" b="0" i="0" u="none" strike="noStrike" kern="0" cap="none" spc="0" normalizeH="0" baseline="0" noProof="0" dirty="0">
                <a:ln>
                  <a:noFill/>
                </a:ln>
                <a:solidFill>
                  <a:srgbClr val="002060"/>
                </a:solidFill>
                <a:effectLst/>
                <a:uLnTx/>
                <a:uFillTx/>
                <a:cs typeface="Arial" pitchFamily="34" charset="0"/>
              </a:rPr>
              <a:t>70</a:t>
            </a:r>
            <a:r>
              <a:rPr kumimoji="1" lang="en-US" sz="3200" b="0" i="0" u="none" strike="noStrike" kern="0" cap="none" spc="0" normalizeH="0" baseline="-25000" noProof="0" dirty="0">
                <a:ln>
                  <a:noFill/>
                </a:ln>
                <a:solidFill>
                  <a:srgbClr val="002060"/>
                </a:solidFill>
                <a:effectLst/>
                <a:uLnTx/>
                <a:uFillTx/>
                <a:cs typeface="Arial" pitchFamily="34" charset="0"/>
              </a:rPr>
              <a:t>%</a:t>
            </a:r>
            <a:r>
              <a:rPr kumimoji="1" lang="en-US" sz="3200" b="0" i="0" u="none" strike="noStrike" kern="0" cap="none" spc="0" normalizeH="0" baseline="0" noProof="0" dirty="0">
                <a:ln>
                  <a:noFill/>
                </a:ln>
                <a:solidFill>
                  <a:srgbClr val="002060"/>
                </a:solidFill>
                <a:effectLst/>
                <a:uLnTx/>
                <a:uFillTx/>
                <a:cs typeface="Arial" pitchFamily="34" charset="0"/>
              </a:rPr>
              <a:t> </a:t>
            </a:r>
          </a:p>
        </p:txBody>
      </p:sp>
      <p:sp>
        <p:nvSpPr>
          <p:cNvPr id="25" name="TextBox 44">
            <a:extLst>
              <a:ext uri="{FF2B5EF4-FFF2-40B4-BE49-F238E27FC236}">
                <a16:creationId xmlns:a16="http://schemas.microsoft.com/office/drawing/2014/main" id="{8DAC3649-5EE1-4DB1-BF76-8E606960DED8}"/>
              </a:ext>
            </a:extLst>
          </p:cNvPr>
          <p:cNvSpPr txBox="1"/>
          <p:nvPr/>
        </p:nvSpPr>
        <p:spPr>
          <a:xfrm>
            <a:off x="2309928" y="2388473"/>
            <a:ext cx="1136571" cy="347018"/>
          </a:xfrm>
          <a:prstGeom prst="rect">
            <a:avLst/>
          </a:prstGeom>
          <a:noFill/>
        </p:spPr>
        <p:txBody>
          <a:bodyPr wrap="square" tIns="0" rIns="0" bIns="0" rtlCol="0">
            <a:spAutoFit/>
          </a:bodyPr>
          <a:lstStyle/>
          <a:p>
            <a:pPr marL="0" marR="0" lvl="0" indent="0" defTabSz="914400" eaLnBrk="0" fontAlgn="base" latinLnBrk="0" hangingPunct="0">
              <a:lnSpc>
                <a:spcPts val="2400"/>
              </a:lnSpc>
              <a:spcBef>
                <a:spcPct val="0"/>
              </a:spcBef>
              <a:spcAft>
                <a:spcPts val="600"/>
              </a:spcAft>
              <a:buClrTx/>
              <a:buSzTx/>
              <a:buFontTx/>
              <a:buNone/>
              <a:tabLst/>
              <a:defRPr/>
            </a:pPr>
            <a:r>
              <a:rPr kumimoji="1" lang="en-US" sz="4000" b="0" i="0" u="none" strike="noStrike" kern="0" cap="none" spc="0" normalizeH="0" baseline="0" noProof="0" dirty="0">
                <a:ln>
                  <a:noFill/>
                </a:ln>
                <a:solidFill>
                  <a:schemeClr val="accent2">
                    <a:lumMod val="75000"/>
                  </a:schemeClr>
                </a:solidFill>
                <a:effectLst/>
                <a:uLnTx/>
                <a:uFillTx/>
                <a:cs typeface="Arial" pitchFamily="34" charset="0"/>
              </a:rPr>
              <a:t>69</a:t>
            </a:r>
            <a:r>
              <a:rPr kumimoji="1" lang="en-US" sz="3600" b="0" i="0" u="none" strike="noStrike" kern="0" cap="none" spc="0" normalizeH="0" baseline="-25000" noProof="0" dirty="0">
                <a:ln>
                  <a:noFill/>
                </a:ln>
                <a:solidFill>
                  <a:schemeClr val="accent2">
                    <a:lumMod val="75000"/>
                  </a:schemeClr>
                </a:solidFill>
                <a:effectLst/>
                <a:uLnTx/>
                <a:uFillTx/>
                <a:cs typeface="Arial" pitchFamily="34" charset="0"/>
              </a:rPr>
              <a:t>%</a:t>
            </a:r>
            <a:r>
              <a:rPr kumimoji="1" lang="en-US" sz="4400" b="0" i="0" u="none" strike="noStrike" kern="0" cap="none" spc="0" normalizeH="0" baseline="-25000" noProof="0" dirty="0">
                <a:ln>
                  <a:noFill/>
                </a:ln>
                <a:solidFill>
                  <a:schemeClr val="accent2">
                    <a:lumMod val="75000"/>
                  </a:schemeClr>
                </a:solidFill>
                <a:effectLst/>
                <a:uLnTx/>
                <a:uFillTx/>
                <a:cs typeface="Arial" pitchFamily="34" charset="0"/>
              </a:rPr>
              <a:t> </a:t>
            </a:r>
          </a:p>
        </p:txBody>
      </p:sp>
      <p:sp>
        <p:nvSpPr>
          <p:cNvPr id="26" name="円/楕円 70">
            <a:extLst>
              <a:ext uri="{FF2B5EF4-FFF2-40B4-BE49-F238E27FC236}">
                <a16:creationId xmlns:a16="http://schemas.microsoft.com/office/drawing/2014/main" id="{7868D284-9038-4B89-BFA3-1CB3AB22EC29}"/>
              </a:ext>
            </a:extLst>
          </p:cNvPr>
          <p:cNvSpPr/>
          <p:nvPr/>
        </p:nvSpPr>
        <p:spPr bwMode="auto">
          <a:xfrm>
            <a:off x="3284112" y="2450511"/>
            <a:ext cx="1956977" cy="1956977"/>
          </a:xfrm>
          <a:prstGeom prst="ellipse">
            <a:avLst/>
          </a:prstGeom>
          <a:solidFill>
            <a:schemeClr val="bg1">
              <a:lumMod val="75000"/>
              <a:alpha val="20000"/>
            </a:schemeClr>
          </a:solidFill>
          <a:ln w="28575" algn="ctr">
            <a:noFill/>
            <a:miter lim="800000"/>
            <a:headEnd/>
            <a:tailEnd/>
          </a:ln>
        </p:spPr>
        <p:txBody>
          <a:bodyPr wrap="none" lIns="63744" tIns="360000" rIns="864000" bIns="63744"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a:ln>
                  <a:noFill/>
                </a:ln>
                <a:solidFill>
                  <a:srgbClr val="58595B"/>
                </a:solidFill>
                <a:effectLst/>
                <a:uLnTx/>
                <a:uFillTx/>
              </a:rPr>
              <a:t>仕事を続けたい</a:t>
            </a:r>
            <a:endParaRPr kumimoji="1" lang="ja-JP" altLang="en-US" sz="1600" b="1" i="0" u="none" strike="noStrike" kern="0" cap="none" spc="0" normalizeH="0" baseline="0" noProof="0" dirty="0">
              <a:ln>
                <a:noFill/>
              </a:ln>
              <a:solidFill>
                <a:srgbClr val="58595B"/>
              </a:solidFill>
              <a:effectLst/>
              <a:uLnTx/>
              <a:uFillTx/>
            </a:endParaRPr>
          </a:p>
        </p:txBody>
      </p:sp>
      <p:sp>
        <p:nvSpPr>
          <p:cNvPr id="27" name="円弧 26">
            <a:extLst>
              <a:ext uri="{FF2B5EF4-FFF2-40B4-BE49-F238E27FC236}">
                <a16:creationId xmlns:a16="http://schemas.microsoft.com/office/drawing/2014/main" id="{5512077D-AF79-4811-8537-CB4D11803FCE}"/>
              </a:ext>
            </a:extLst>
          </p:cNvPr>
          <p:cNvSpPr/>
          <p:nvPr/>
        </p:nvSpPr>
        <p:spPr bwMode="auto">
          <a:xfrm>
            <a:off x="3420147" y="2725069"/>
            <a:ext cx="1620000" cy="1620000"/>
          </a:xfrm>
          <a:prstGeom prst="arc">
            <a:avLst>
              <a:gd name="adj1" fmla="val 16200000"/>
              <a:gd name="adj2" fmla="val 8930732"/>
            </a:avLst>
          </a:prstGeom>
          <a:noFill/>
          <a:ln w="254000" cap="flat" cmpd="sng" algn="ctr">
            <a:solidFill>
              <a:schemeClr val="bg2">
                <a:lumMod val="25000"/>
              </a:schemeClr>
            </a:solidFill>
            <a:prstDash val="solid"/>
            <a:round/>
            <a:headEnd type="none" w="med" len="med"/>
            <a:tailEnd type="none" w="med" len="med"/>
          </a:ln>
          <a:effectLst/>
        </p:spPr>
        <p:txBody>
          <a:bodyPr vert="horz" wrap="none" lIns="72000" tIns="45720" rIns="72000" bIns="432000" numCol="1" rtlCol="0" anchor="t" anchorCtr="0" compatLnSpc="1">
            <a:prstTxWarp prst="textNoShape">
              <a:avLst/>
            </a:prstTxWarp>
          </a:bodyPr>
          <a:lstStyle/>
          <a:p>
            <a:pPr defTabSz="914400" fontAlgn="base">
              <a:spcBef>
                <a:spcPct val="0"/>
              </a:spcBef>
              <a:spcAft>
                <a:spcPct val="0"/>
              </a:spcAft>
            </a:pPr>
            <a:endParaRPr kumimoji="1" lang="ja-JP" altLang="en-US">
              <a:solidFill>
                <a:srgbClr val="000066"/>
              </a:solidFill>
            </a:endParaRPr>
          </a:p>
        </p:txBody>
      </p:sp>
      <p:sp>
        <p:nvSpPr>
          <p:cNvPr id="28" name="円弧 27">
            <a:extLst>
              <a:ext uri="{FF2B5EF4-FFF2-40B4-BE49-F238E27FC236}">
                <a16:creationId xmlns:a16="http://schemas.microsoft.com/office/drawing/2014/main" id="{ECE9D40E-3E61-4A64-BAEF-D14BAF1A53AD}"/>
              </a:ext>
            </a:extLst>
          </p:cNvPr>
          <p:cNvSpPr>
            <a:spLocks/>
          </p:cNvSpPr>
          <p:nvPr/>
        </p:nvSpPr>
        <p:spPr bwMode="auto">
          <a:xfrm>
            <a:off x="3150147" y="2455676"/>
            <a:ext cx="2160000" cy="2160000"/>
          </a:xfrm>
          <a:prstGeom prst="arc">
            <a:avLst>
              <a:gd name="adj1" fmla="val 16200000"/>
              <a:gd name="adj2" fmla="val 9739600"/>
            </a:avLst>
          </a:prstGeom>
          <a:noFill/>
          <a:ln w="254000" cap="flat" cmpd="sng" algn="ctr">
            <a:solidFill>
              <a:schemeClr val="accent2">
                <a:lumMod val="75000"/>
              </a:schemeClr>
            </a:solidFill>
            <a:prstDash val="solid"/>
            <a:round/>
            <a:headEnd type="none" w="med" len="med"/>
            <a:tailEnd type="triangle" w="sm" len="sm"/>
          </a:ln>
          <a:effectLst/>
        </p:spPr>
        <p:txBody>
          <a:bodyPr vert="horz" wrap="none" lIns="72000" tIns="45720" rIns="72000" bIns="45720" numCol="1" rtlCol="0" anchor="ctr"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66"/>
              </a:solidFill>
              <a:effectLst/>
              <a:uLnTx/>
              <a:uFillTx/>
            </a:endParaRPr>
          </a:p>
        </p:txBody>
      </p:sp>
      <p:sp>
        <p:nvSpPr>
          <p:cNvPr id="29" name="TextBox 41">
            <a:extLst>
              <a:ext uri="{FF2B5EF4-FFF2-40B4-BE49-F238E27FC236}">
                <a16:creationId xmlns:a16="http://schemas.microsoft.com/office/drawing/2014/main" id="{6EC4C1A1-6BEC-47E3-A088-FDE66C89FFB5}"/>
              </a:ext>
            </a:extLst>
          </p:cNvPr>
          <p:cNvSpPr txBox="1"/>
          <p:nvPr/>
        </p:nvSpPr>
        <p:spPr>
          <a:xfrm>
            <a:off x="3808702" y="3543466"/>
            <a:ext cx="875158" cy="347018"/>
          </a:xfrm>
          <a:prstGeom prst="rect">
            <a:avLst/>
          </a:prstGeom>
          <a:noFill/>
        </p:spPr>
        <p:txBody>
          <a:bodyPr wrap="square" tIns="0" rIns="0" bIns="0" rtlCol="0">
            <a:spAutoFit/>
          </a:bodyPr>
          <a:lstStyle/>
          <a:p>
            <a:pPr algn="r" defTabSz="914400" eaLnBrk="0" fontAlgn="base" hangingPunct="0">
              <a:lnSpc>
                <a:spcPts val="2400"/>
              </a:lnSpc>
              <a:spcBef>
                <a:spcPct val="0"/>
              </a:spcBef>
              <a:spcAft>
                <a:spcPts val="600"/>
              </a:spcAft>
            </a:pPr>
            <a:r>
              <a:rPr kumimoji="1" lang="en-US" sz="4000" dirty="0">
                <a:solidFill>
                  <a:srgbClr val="002060"/>
                </a:solidFill>
                <a:cs typeface="Arial" pitchFamily="34" charset="0"/>
              </a:rPr>
              <a:t>64</a:t>
            </a:r>
            <a:r>
              <a:rPr kumimoji="1" lang="en-US" sz="3200" baseline="-25000" dirty="0">
                <a:solidFill>
                  <a:srgbClr val="002060"/>
                </a:solidFill>
                <a:cs typeface="Arial" pitchFamily="34" charset="0"/>
              </a:rPr>
              <a:t>%</a:t>
            </a:r>
            <a:r>
              <a:rPr kumimoji="1" lang="en-US" sz="3200" dirty="0">
                <a:solidFill>
                  <a:srgbClr val="002060"/>
                </a:solidFill>
                <a:cs typeface="Arial" pitchFamily="34" charset="0"/>
              </a:rPr>
              <a:t> </a:t>
            </a:r>
          </a:p>
        </p:txBody>
      </p:sp>
      <p:sp>
        <p:nvSpPr>
          <p:cNvPr id="30" name="TextBox 44">
            <a:extLst>
              <a:ext uri="{FF2B5EF4-FFF2-40B4-BE49-F238E27FC236}">
                <a16:creationId xmlns:a16="http://schemas.microsoft.com/office/drawing/2014/main" id="{4E7E3575-5CE7-483A-8AF4-93335E34930E}"/>
              </a:ext>
            </a:extLst>
          </p:cNvPr>
          <p:cNvSpPr txBox="1"/>
          <p:nvPr/>
        </p:nvSpPr>
        <p:spPr>
          <a:xfrm>
            <a:off x="5147761" y="2388473"/>
            <a:ext cx="1136571" cy="347018"/>
          </a:xfrm>
          <a:prstGeom prst="rect">
            <a:avLst/>
          </a:prstGeom>
          <a:noFill/>
        </p:spPr>
        <p:txBody>
          <a:bodyPr wrap="square" tIns="0" rIns="0" bIns="0" rtlCol="0">
            <a:spAutoFit/>
          </a:bodyPr>
          <a:lstStyle/>
          <a:p>
            <a:pPr defTabSz="914400" eaLnBrk="0" fontAlgn="base" hangingPunct="0">
              <a:lnSpc>
                <a:spcPts val="2400"/>
              </a:lnSpc>
              <a:spcBef>
                <a:spcPct val="0"/>
              </a:spcBef>
              <a:spcAft>
                <a:spcPts val="600"/>
              </a:spcAft>
            </a:pPr>
            <a:r>
              <a:rPr lang="en-US" sz="4000" dirty="0">
                <a:solidFill>
                  <a:schemeClr val="accent2">
                    <a:lumMod val="75000"/>
                  </a:schemeClr>
                </a:solidFill>
              </a:rPr>
              <a:t>69</a:t>
            </a:r>
            <a:r>
              <a:rPr kumimoji="1" lang="en-US" sz="3600" baseline="-25000" dirty="0">
                <a:solidFill>
                  <a:schemeClr val="accent2">
                    <a:lumMod val="75000"/>
                  </a:schemeClr>
                </a:solidFill>
                <a:cs typeface="Arial" pitchFamily="34" charset="0"/>
              </a:rPr>
              <a:t>%</a:t>
            </a:r>
            <a:r>
              <a:rPr kumimoji="1" lang="en-US" sz="4400" baseline="-25000" dirty="0">
                <a:solidFill>
                  <a:srgbClr val="B60081">
                    <a:lumMod val="75000"/>
                  </a:srgbClr>
                </a:solidFill>
                <a:cs typeface="Arial" pitchFamily="34" charset="0"/>
              </a:rPr>
              <a:t> </a:t>
            </a:r>
          </a:p>
        </p:txBody>
      </p:sp>
      <p:sp>
        <p:nvSpPr>
          <p:cNvPr id="31" name="円/楕円 76">
            <a:extLst>
              <a:ext uri="{FF2B5EF4-FFF2-40B4-BE49-F238E27FC236}">
                <a16:creationId xmlns:a16="http://schemas.microsoft.com/office/drawing/2014/main" id="{C38E84F5-46D4-4A5B-AB31-608E4C344DA1}"/>
              </a:ext>
            </a:extLst>
          </p:cNvPr>
          <p:cNvSpPr/>
          <p:nvPr/>
        </p:nvSpPr>
        <p:spPr bwMode="auto">
          <a:xfrm>
            <a:off x="6104586" y="2450511"/>
            <a:ext cx="1956977" cy="1956977"/>
          </a:xfrm>
          <a:prstGeom prst="ellipse">
            <a:avLst/>
          </a:prstGeom>
          <a:solidFill>
            <a:schemeClr val="bg1">
              <a:lumMod val="75000"/>
              <a:alpha val="20000"/>
            </a:schemeClr>
          </a:solidFill>
          <a:ln w="28575" algn="ctr">
            <a:noFill/>
            <a:miter lim="800000"/>
            <a:headEnd/>
            <a:tailEnd/>
          </a:ln>
        </p:spPr>
        <p:txBody>
          <a:bodyPr wrap="none" lIns="63744" tIns="360000" rIns="648000" bIns="63744"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600" b="1" i="0" u="none" strike="noStrike" kern="0" cap="none" spc="0" normalizeH="0" baseline="0" noProof="0">
                <a:ln>
                  <a:noFill/>
                </a:ln>
                <a:solidFill>
                  <a:srgbClr val="58595B"/>
                </a:solidFill>
                <a:effectLst/>
                <a:uLnTx/>
                <a:uFillTx/>
              </a:rPr>
              <a:t>管理職になりたい</a:t>
            </a:r>
            <a:endParaRPr kumimoji="1" lang="ja-JP" altLang="en-US" sz="1600" b="1" i="0" u="none" strike="noStrike" kern="0" cap="none" spc="0" normalizeH="0" baseline="0" noProof="0" dirty="0">
              <a:ln>
                <a:noFill/>
              </a:ln>
              <a:solidFill>
                <a:srgbClr val="58595B"/>
              </a:solidFill>
              <a:effectLst/>
              <a:uLnTx/>
              <a:uFillTx/>
            </a:endParaRPr>
          </a:p>
        </p:txBody>
      </p:sp>
      <p:sp>
        <p:nvSpPr>
          <p:cNvPr id="32" name="円弧 31">
            <a:extLst>
              <a:ext uri="{FF2B5EF4-FFF2-40B4-BE49-F238E27FC236}">
                <a16:creationId xmlns:a16="http://schemas.microsoft.com/office/drawing/2014/main" id="{DA0B71B8-94F5-4B7E-8097-94D77175C44D}"/>
              </a:ext>
            </a:extLst>
          </p:cNvPr>
          <p:cNvSpPr/>
          <p:nvPr/>
        </p:nvSpPr>
        <p:spPr bwMode="auto">
          <a:xfrm>
            <a:off x="6240621" y="2725069"/>
            <a:ext cx="1620000" cy="1620000"/>
          </a:xfrm>
          <a:prstGeom prst="arc">
            <a:avLst>
              <a:gd name="adj1" fmla="val 16200000"/>
              <a:gd name="adj2" fmla="val 4266334"/>
            </a:avLst>
          </a:prstGeom>
          <a:noFill/>
          <a:ln w="254000" cap="flat" cmpd="sng" algn="ctr">
            <a:solidFill>
              <a:schemeClr val="bg2">
                <a:lumMod val="25000"/>
              </a:schemeClr>
            </a:solidFill>
            <a:prstDash val="solid"/>
            <a:round/>
            <a:headEnd type="none" w="med" len="med"/>
            <a:tailEnd type="none" w="med" len="med"/>
          </a:ln>
          <a:effectLst/>
        </p:spPr>
        <p:txBody>
          <a:bodyPr vert="horz" wrap="none" lIns="72000" tIns="45720" rIns="72000" bIns="432000" numCol="1" rtlCol="0" anchor="t" anchorCtr="0" compatLnSpc="1">
            <a:prstTxWarp prst="textNoShape">
              <a:avLst/>
            </a:prstTxWarp>
          </a:bodyPr>
          <a:lstStyle/>
          <a:p>
            <a:pPr defTabSz="914400" fontAlgn="base">
              <a:spcBef>
                <a:spcPct val="0"/>
              </a:spcBef>
              <a:spcAft>
                <a:spcPct val="0"/>
              </a:spcAft>
            </a:pPr>
            <a:endParaRPr kumimoji="1" lang="ja-JP" altLang="en-US">
              <a:solidFill>
                <a:srgbClr val="000066"/>
              </a:solidFill>
            </a:endParaRPr>
          </a:p>
        </p:txBody>
      </p:sp>
      <p:sp>
        <p:nvSpPr>
          <p:cNvPr id="33" name="円弧 32">
            <a:extLst>
              <a:ext uri="{FF2B5EF4-FFF2-40B4-BE49-F238E27FC236}">
                <a16:creationId xmlns:a16="http://schemas.microsoft.com/office/drawing/2014/main" id="{BF700DC2-5F05-49EC-B67A-7704254886A7}"/>
              </a:ext>
            </a:extLst>
          </p:cNvPr>
          <p:cNvSpPr>
            <a:spLocks/>
          </p:cNvSpPr>
          <p:nvPr/>
        </p:nvSpPr>
        <p:spPr bwMode="auto">
          <a:xfrm>
            <a:off x="5970621" y="2455676"/>
            <a:ext cx="2160000" cy="2160000"/>
          </a:xfrm>
          <a:prstGeom prst="arc">
            <a:avLst>
              <a:gd name="adj1" fmla="val 16200000"/>
              <a:gd name="adj2" fmla="val 993096"/>
            </a:avLst>
          </a:prstGeom>
          <a:noFill/>
          <a:ln w="254000" cap="flat" cmpd="sng" algn="ctr">
            <a:solidFill>
              <a:schemeClr val="accent2">
                <a:lumMod val="75000"/>
              </a:schemeClr>
            </a:solidFill>
            <a:prstDash val="solid"/>
            <a:round/>
            <a:headEnd type="none" w="med" len="med"/>
            <a:tailEnd type="none" w="med" len="med"/>
          </a:ln>
          <a:effectLst/>
        </p:spPr>
        <p:txBody>
          <a:bodyPr vert="horz" wrap="none" lIns="72000" tIns="45720" rIns="72000" bIns="45720" numCol="1" rtlCol="0" anchor="ctr"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66"/>
              </a:solidFill>
              <a:effectLst/>
              <a:uLnTx/>
              <a:uFillTx/>
            </a:endParaRPr>
          </a:p>
        </p:txBody>
      </p:sp>
      <p:sp>
        <p:nvSpPr>
          <p:cNvPr id="34" name="TextBox 41">
            <a:extLst>
              <a:ext uri="{FF2B5EF4-FFF2-40B4-BE49-F238E27FC236}">
                <a16:creationId xmlns:a16="http://schemas.microsoft.com/office/drawing/2014/main" id="{24B8CFC9-266C-41B3-A391-570E3F853C5D}"/>
              </a:ext>
            </a:extLst>
          </p:cNvPr>
          <p:cNvSpPr txBox="1"/>
          <p:nvPr/>
        </p:nvSpPr>
        <p:spPr>
          <a:xfrm>
            <a:off x="6629176" y="3543466"/>
            <a:ext cx="875158" cy="347018"/>
          </a:xfrm>
          <a:prstGeom prst="rect">
            <a:avLst/>
          </a:prstGeom>
          <a:noFill/>
        </p:spPr>
        <p:txBody>
          <a:bodyPr wrap="square" tIns="0" rIns="0" bIns="0" rtlCol="0">
            <a:spAutoFit/>
          </a:bodyPr>
          <a:lstStyle/>
          <a:p>
            <a:pPr algn="r" defTabSz="914400" eaLnBrk="0" fontAlgn="base" hangingPunct="0">
              <a:lnSpc>
                <a:spcPts val="2400"/>
              </a:lnSpc>
              <a:spcBef>
                <a:spcPct val="0"/>
              </a:spcBef>
              <a:spcAft>
                <a:spcPts val="600"/>
              </a:spcAft>
            </a:pPr>
            <a:r>
              <a:rPr kumimoji="1" lang="en-US" sz="4000" dirty="0">
                <a:solidFill>
                  <a:srgbClr val="002060"/>
                </a:solidFill>
                <a:cs typeface="Arial" pitchFamily="34" charset="0"/>
              </a:rPr>
              <a:t>3</a:t>
            </a:r>
            <a:r>
              <a:rPr kumimoji="1" lang="en-US" altLang="ja-JP" sz="4000" dirty="0">
                <a:solidFill>
                  <a:srgbClr val="002060"/>
                </a:solidFill>
                <a:cs typeface="Arial" pitchFamily="34" charset="0"/>
              </a:rPr>
              <a:t>7</a:t>
            </a:r>
            <a:r>
              <a:rPr kumimoji="1" lang="en-US" sz="3200" baseline="-25000" dirty="0">
                <a:solidFill>
                  <a:srgbClr val="002060"/>
                </a:solidFill>
                <a:cs typeface="Arial" pitchFamily="34" charset="0"/>
              </a:rPr>
              <a:t>%</a:t>
            </a:r>
            <a:r>
              <a:rPr kumimoji="1" lang="en-US" sz="3200" dirty="0">
                <a:solidFill>
                  <a:srgbClr val="002060"/>
                </a:solidFill>
                <a:cs typeface="Arial" pitchFamily="34" charset="0"/>
              </a:rPr>
              <a:t> </a:t>
            </a:r>
          </a:p>
        </p:txBody>
      </p:sp>
      <p:sp>
        <p:nvSpPr>
          <p:cNvPr id="35" name="TextBox 44">
            <a:extLst>
              <a:ext uri="{FF2B5EF4-FFF2-40B4-BE49-F238E27FC236}">
                <a16:creationId xmlns:a16="http://schemas.microsoft.com/office/drawing/2014/main" id="{B1A1B428-99FA-4C1C-B817-F93D46996903}"/>
              </a:ext>
            </a:extLst>
          </p:cNvPr>
          <p:cNvSpPr txBox="1"/>
          <p:nvPr/>
        </p:nvSpPr>
        <p:spPr>
          <a:xfrm>
            <a:off x="7950875" y="2388473"/>
            <a:ext cx="1136571" cy="577081"/>
          </a:xfrm>
          <a:prstGeom prst="rect">
            <a:avLst/>
          </a:prstGeom>
          <a:noFill/>
        </p:spPr>
        <p:txBody>
          <a:bodyPr wrap="square" tIns="0" rIns="0" bIns="0" rtlCol="0">
            <a:spAutoFit/>
          </a:bodyPr>
          <a:lstStyle/>
          <a:p>
            <a:pPr defTabSz="914400" eaLnBrk="0" fontAlgn="base" hangingPunct="0">
              <a:lnSpc>
                <a:spcPts val="2400"/>
              </a:lnSpc>
              <a:spcBef>
                <a:spcPct val="0"/>
              </a:spcBef>
              <a:spcAft>
                <a:spcPts val="600"/>
              </a:spcAft>
            </a:pPr>
            <a:r>
              <a:rPr kumimoji="1" lang="en-US" sz="4000" dirty="0">
                <a:solidFill>
                  <a:schemeClr val="accent2">
                    <a:lumMod val="75000"/>
                  </a:schemeClr>
                </a:solidFill>
                <a:cs typeface="Arial" pitchFamily="34" charset="0"/>
              </a:rPr>
              <a:t>30</a:t>
            </a:r>
            <a:r>
              <a:rPr kumimoji="1" lang="en-US" sz="3600" baseline="-25000" dirty="0">
                <a:solidFill>
                  <a:schemeClr val="accent2">
                    <a:lumMod val="75000"/>
                  </a:schemeClr>
                </a:solidFill>
                <a:cs typeface="Arial" pitchFamily="34" charset="0"/>
              </a:rPr>
              <a:t>%</a:t>
            </a:r>
            <a:r>
              <a:rPr kumimoji="1" lang="en-US" sz="4400" baseline="-25000" dirty="0">
                <a:solidFill>
                  <a:schemeClr val="accent2">
                    <a:lumMod val="75000"/>
                  </a:schemeClr>
                </a:solidFill>
                <a:cs typeface="Arial" pitchFamily="34" charset="0"/>
              </a:rPr>
              <a:t> </a:t>
            </a:r>
          </a:p>
          <a:p>
            <a:pPr defTabSz="914400" eaLnBrk="0" fontAlgn="base" hangingPunct="0">
              <a:lnSpc>
                <a:spcPts val="1500"/>
              </a:lnSpc>
              <a:spcBef>
                <a:spcPct val="0"/>
              </a:spcBef>
              <a:spcAft>
                <a:spcPts val="600"/>
              </a:spcAft>
            </a:pPr>
            <a:endParaRPr kumimoji="1" lang="en-US" sz="1400" dirty="0">
              <a:solidFill>
                <a:schemeClr val="accent2"/>
              </a:solidFill>
              <a:cs typeface="Arial" pitchFamily="34" charset="0"/>
            </a:endParaRPr>
          </a:p>
        </p:txBody>
      </p:sp>
      <p:sp>
        <p:nvSpPr>
          <p:cNvPr id="37" name="TextBox 44">
            <a:extLst>
              <a:ext uri="{FF2B5EF4-FFF2-40B4-BE49-F238E27FC236}">
                <a16:creationId xmlns:a16="http://schemas.microsoft.com/office/drawing/2014/main" id="{CF50FA49-4301-4AC6-9B44-BD8169298ACA}"/>
              </a:ext>
            </a:extLst>
          </p:cNvPr>
          <p:cNvSpPr txBox="1"/>
          <p:nvPr/>
        </p:nvSpPr>
        <p:spPr>
          <a:xfrm>
            <a:off x="5390854" y="4826014"/>
            <a:ext cx="3696592" cy="713016"/>
          </a:xfrm>
          <a:prstGeom prst="rect">
            <a:avLst/>
          </a:prstGeom>
          <a:noFill/>
        </p:spPr>
        <p:txBody>
          <a:bodyPr wrap="square" lIns="0" tIns="0" rIns="0" bIns="0" rtlCol="0">
            <a:spAutoFit/>
          </a:bodyPr>
          <a:lstStyle/>
          <a:p>
            <a:pPr defTabSz="914400" eaLnBrk="0" fontAlgn="base" hangingPunct="0">
              <a:lnSpc>
                <a:spcPts val="2400"/>
              </a:lnSpc>
              <a:spcBef>
                <a:spcPct val="0"/>
              </a:spcBef>
              <a:spcAft>
                <a:spcPts val="600"/>
              </a:spcAft>
            </a:pPr>
            <a:r>
              <a:rPr kumimoji="1" lang="en-US" sz="5400" dirty="0">
                <a:solidFill>
                  <a:schemeClr val="tx1">
                    <a:lumMod val="50000"/>
                    <a:lumOff val="50000"/>
                  </a:schemeClr>
                </a:solidFill>
                <a:cs typeface="Arial" pitchFamily="34" charset="0"/>
              </a:rPr>
              <a:t>-</a:t>
            </a:r>
            <a:r>
              <a:rPr kumimoji="1" lang="en-US" sz="4800" dirty="0">
                <a:solidFill>
                  <a:schemeClr val="tx1">
                    <a:lumMod val="50000"/>
                    <a:lumOff val="50000"/>
                  </a:schemeClr>
                </a:solidFill>
                <a:cs typeface="Arial" pitchFamily="34" charset="0"/>
              </a:rPr>
              <a:t>39</a:t>
            </a:r>
            <a:r>
              <a:rPr kumimoji="1" lang="en-US" sz="4000" baseline="-25000" dirty="0">
                <a:solidFill>
                  <a:schemeClr val="tx1">
                    <a:lumMod val="50000"/>
                    <a:lumOff val="50000"/>
                  </a:schemeClr>
                </a:solidFill>
                <a:cs typeface="Arial" pitchFamily="34" charset="0"/>
              </a:rPr>
              <a:t>%</a:t>
            </a:r>
            <a:r>
              <a:rPr kumimoji="1" lang="en-US" sz="5400" baseline="-25000" dirty="0">
                <a:solidFill>
                  <a:schemeClr val="tx1">
                    <a:lumMod val="50000"/>
                    <a:lumOff val="50000"/>
                  </a:schemeClr>
                </a:solidFill>
                <a:cs typeface="Arial" pitchFamily="34" charset="0"/>
              </a:rPr>
              <a:t> </a:t>
            </a:r>
          </a:p>
          <a:p>
            <a:pPr defTabSz="914400" eaLnBrk="0" fontAlgn="base" hangingPunct="0">
              <a:spcBef>
                <a:spcPct val="0"/>
              </a:spcBef>
              <a:spcAft>
                <a:spcPts val="600"/>
              </a:spcAft>
            </a:pPr>
            <a:r>
              <a:rPr kumimoji="1" lang="ja-JP" altLang="en-US" sz="3200" baseline="-25000" dirty="0">
                <a:solidFill>
                  <a:schemeClr val="tx1">
                    <a:lumMod val="50000"/>
                    <a:lumOff val="50000"/>
                  </a:schemeClr>
                </a:solidFill>
                <a:cs typeface="Arial" pitchFamily="34" charset="0"/>
              </a:rPr>
              <a:t>管理職に魅力を感じていない</a:t>
            </a:r>
            <a:r>
              <a:rPr kumimoji="1" lang="en-US" altLang="ja-JP" sz="3200" baseline="-25000" dirty="0">
                <a:solidFill>
                  <a:schemeClr val="tx1">
                    <a:lumMod val="50000"/>
                    <a:lumOff val="50000"/>
                  </a:schemeClr>
                </a:solidFill>
                <a:cs typeface="Arial" pitchFamily="34" charset="0"/>
              </a:rPr>
              <a:t>?</a:t>
            </a:r>
            <a:endParaRPr kumimoji="1" lang="en-US" sz="4000" baseline="-25000" dirty="0">
              <a:solidFill>
                <a:schemeClr val="tx1">
                  <a:lumMod val="50000"/>
                  <a:lumOff val="50000"/>
                </a:schemeClr>
              </a:solidFill>
              <a:cs typeface="Arial" pitchFamily="34" charset="0"/>
            </a:endParaRPr>
          </a:p>
        </p:txBody>
      </p:sp>
      <p:sp>
        <p:nvSpPr>
          <p:cNvPr id="39" name="正方形/長方形 38">
            <a:extLst>
              <a:ext uri="{FF2B5EF4-FFF2-40B4-BE49-F238E27FC236}">
                <a16:creationId xmlns:a16="http://schemas.microsoft.com/office/drawing/2014/main" id="{3FEBBFAC-0619-4C05-9CEF-7F2533A37A2C}"/>
              </a:ext>
            </a:extLst>
          </p:cNvPr>
          <p:cNvSpPr/>
          <p:nvPr/>
        </p:nvSpPr>
        <p:spPr>
          <a:xfrm>
            <a:off x="101233" y="2311854"/>
            <a:ext cx="1358064" cy="287643"/>
          </a:xfrm>
          <a:prstGeom prst="rect">
            <a:avLst/>
          </a:prstGeom>
        </p:spPr>
        <p:txBody>
          <a:bodyPr wrap="none">
            <a:spAutoFit/>
          </a:bodyPr>
          <a:lstStyle/>
          <a:p>
            <a:pPr lvl="0" defTabSz="914400" eaLnBrk="0" fontAlgn="base" hangingPunct="0">
              <a:lnSpc>
                <a:spcPts val="1500"/>
              </a:lnSpc>
              <a:spcBef>
                <a:spcPct val="0"/>
              </a:spcBef>
              <a:spcAft>
                <a:spcPts val="600"/>
              </a:spcAft>
              <a:defRPr/>
            </a:pPr>
            <a:r>
              <a:rPr kumimoji="1" lang="ja-JP" altLang="en-US" kern="0" dirty="0">
                <a:solidFill>
                  <a:schemeClr val="accent2"/>
                </a:solidFill>
                <a:cs typeface="Arial" pitchFamily="34" charset="0"/>
              </a:rPr>
              <a:t>～</a:t>
            </a:r>
            <a:r>
              <a:rPr kumimoji="1" lang="en-US" altLang="ja-JP" kern="0" dirty="0">
                <a:solidFill>
                  <a:schemeClr val="accent2"/>
                </a:solidFill>
                <a:cs typeface="Arial" pitchFamily="34" charset="0"/>
              </a:rPr>
              <a:t>30</a:t>
            </a:r>
            <a:r>
              <a:rPr kumimoji="1" lang="ja-JP" altLang="en-US" kern="0" dirty="0">
                <a:solidFill>
                  <a:schemeClr val="accent2"/>
                </a:solidFill>
                <a:cs typeface="Arial" pitchFamily="34" charset="0"/>
              </a:rPr>
              <a:t>代社員</a:t>
            </a:r>
            <a:endParaRPr kumimoji="1" lang="en-US" altLang="ja-JP" kern="0" dirty="0">
              <a:solidFill>
                <a:schemeClr val="accent2"/>
              </a:solidFill>
              <a:cs typeface="Arial" pitchFamily="34" charset="0"/>
            </a:endParaRPr>
          </a:p>
        </p:txBody>
      </p:sp>
      <p:sp>
        <p:nvSpPr>
          <p:cNvPr id="40" name="正方形/長方形 39">
            <a:extLst>
              <a:ext uri="{FF2B5EF4-FFF2-40B4-BE49-F238E27FC236}">
                <a16:creationId xmlns:a16="http://schemas.microsoft.com/office/drawing/2014/main" id="{9CAFCCDF-D9DA-4CE6-9F1B-FA617A318766}"/>
              </a:ext>
            </a:extLst>
          </p:cNvPr>
          <p:cNvSpPr/>
          <p:nvPr/>
        </p:nvSpPr>
        <p:spPr>
          <a:xfrm>
            <a:off x="101233" y="2599497"/>
            <a:ext cx="1358064" cy="287643"/>
          </a:xfrm>
          <a:prstGeom prst="rect">
            <a:avLst/>
          </a:prstGeom>
        </p:spPr>
        <p:txBody>
          <a:bodyPr wrap="none">
            <a:spAutoFit/>
          </a:bodyPr>
          <a:lstStyle/>
          <a:p>
            <a:pPr lvl="0" defTabSz="914400" eaLnBrk="0" fontAlgn="base" hangingPunct="0">
              <a:lnSpc>
                <a:spcPts val="1500"/>
              </a:lnSpc>
              <a:spcBef>
                <a:spcPct val="0"/>
              </a:spcBef>
              <a:spcAft>
                <a:spcPts val="600"/>
              </a:spcAft>
              <a:defRPr/>
            </a:pPr>
            <a:r>
              <a:rPr kumimoji="1" lang="en-US" altLang="ja-JP" kern="0" dirty="0">
                <a:solidFill>
                  <a:schemeClr val="bg2">
                    <a:lumMod val="25000"/>
                  </a:schemeClr>
                </a:solidFill>
                <a:cs typeface="Arial" pitchFamily="34" charset="0"/>
              </a:rPr>
              <a:t>40</a:t>
            </a:r>
            <a:r>
              <a:rPr kumimoji="1" lang="ja-JP" altLang="en-US" kern="0" dirty="0">
                <a:solidFill>
                  <a:schemeClr val="bg2">
                    <a:lumMod val="25000"/>
                  </a:schemeClr>
                </a:solidFill>
                <a:cs typeface="Arial" pitchFamily="34" charset="0"/>
              </a:rPr>
              <a:t>代～社員</a:t>
            </a:r>
            <a:endParaRPr kumimoji="1" lang="en-US" altLang="ja-JP" kern="0" dirty="0">
              <a:solidFill>
                <a:schemeClr val="bg2">
                  <a:lumMod val="25000"/>
                </a:schemeClr>
              </a:solidFill>
              <a:cs typeface="Arial" pitchFamily="34" charset="0"/>
            </a:endParaRPr>
          </a:p>
        </p:txBody>
      </p:sp>
      <p:sp>
        <p:nvSpPr>
          <p:cNvPr id="36" name="円弧 35">
            <a:extLst>
              <a:ext uri="{FF2B5EF4-FFF2-40B4-BE49-F238E27FC236}">
                <a16:creationId xmlns:a16="http://schemas.microsoft.com/office/drawing/2014/main" id="{F5A9BE8B-76BE-4F63-AC12-9056141384DE}"/>
              </a:ext>
            </a:extLst>
          </p:cNvPr>
          <p:cNvSpPr>
            <a:spLocks/>
          </p:cNvSpPr>
          <p:nvPr/>
        </p:nvSpPr>
        <p:spPr bwMode="auto">
          <a:xfrm>
            <a:off x="5905744" y="2331137"/>
            <a:ext cx="2273380" cy="2273380"/>
          </a:xfrm>
          <a:prstGeom prst="arc">
            <a:avLst>
              <a:gd name="adj1" fmla="val 1193914"/>
              <a:gd name="adj2" fmla="val 9739600"/>
            </a:avLst>
          </a:prstGeom>
          <a:noFill/>
          <a:ln w="254000" cap="flat" cmpd="sng" algn="ctr">
            <a:solidFill>
              <a:schemeClr val="bg1">
                <a:lumMod val="50000"/>
                <a:alpha val="50000"/>
              </a:schemeClr>
            </a:solidFill>
            <a:prstDash val="solid"/>
            <a:round/>
            <a:headEnd type="triangle" w="sm" len="sm"/>
            <a:tailEnd type="none" w="med" len="med"/>
          </a:ln>
          <a:effectLst/>
        </p:spPr>
        <p:txBody>
          <a:bodyPr vert="horz" wrap="none" lIns="72000" tIns="45720" rIns="72000" bIns="45720" numCol="1" rtlCol="0" anchor="ctr"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1" lang="ja-JP" altLang="en-US" sz="1800" b="0" i="0" u="none" strike="noStrike" kern="0" cap="none" spc="0" normalizeH="0" baseline="0" noProof="0">
              <a:ln>
                <a:noFill/>
              </a:ln>
              <a:solidFill>
                <a:srgbClr val="000066"/>
              </a:solidFill>
              <a:effectLst/>
              <a:uLnTx/>
              <a:uFillTx/>
            </a:endParaRPr>
          </a:p>
        </p:txBody>
      </p:sp>
      <p:sp>
        <p:nvSpPr>
          <p:cNvPr id="4" name="タイトル 3">
            <a:extLst>
              <a:ext uri="{FF2B5EF4-FFF2-40B4-BE49-F238E27FC236}">
                <a16:creationId xmlns:a16="http://schemas.microsoft.com/office/drawing/2014/main" id="{C5697847-BEC4-46B9-972A-0D043B37EB12}"/>
              </a:ext>
            </a:extLst>
          </p:cNvPr>
          <p:cNvSpPr>
            <a:spLocks noGrp="1"/>
          </p:cNvSpPr>
          <p:nvPr>
            <p:ph type="title"/>
          </p:nvPr>
        </p:nvSpPr>
        <p:spPr>
          <a:xfrm>
            <a:off x="252000" y="252000"/>
            <a:ext cx="8640000" cy="540000"/>
          </a:xfrm>
        </p:spPr>
        <p:txBody>
          <a:bodyPr/>
          <a:lstStyle/>
          <a:p>
            <a:r>
              <a:rPr lang="en-US" altLang="ja-JP" dirty="0"/>
              <a:t>3. </a:t>
            </a:r>
            <a:r>
              <a:rPr lang="ja-JP" altLang="en-US" dirty="0"/>
              <a:t>社員意識調査</a:t>
            </a:r>
          </a:p>
        </p:txBody>
      </p:sp>
      <p:sp>
        <p:nvSpPr>
          <p:cNvPr id="5" name="テキスト プレースホルダー 4">
            <a:extLst>
              <a:ext uri="{FF2B5EF4-FFF2-40B4-BE49-F238E27FC236}">
                <a16:creationId xmlns:a16="http://schemas.microsoft.com/office/drawing/2014/main" id="{B52F08FE-4342-4112-988B-70B64277EE91}"/>
              </a:ext>
            </a:extLst>
          </p:cNvPr>
          <p:cNvSpPr>
            <a:spLocks noGrp="1"/>
          </p:cNvSpPr>
          <p:nvPr>
            <p:ph type="body" sz="quarter" idx="10"/>
          </p:nvPr>
        </p:nvSpPr>
        <p:spPr>
          <a:xfrm>
            <a:off x="252001" y="792000"/>
            <a:ext cx="8639174" cy="360000"/>
          </a:xfrm>
        </p:spPr>
        <p:txBody>
          <a:bodyPr/>
          <a:lstStyle/>
          <a:p>
            <a:r>
              <a:rPr lang="ja-JP" altLang="en-US" dirty="0"/>
              <a:t>社員の意識改革に注力し、デジタル変革を加速させます。</a:t>
            </a:r>
          </a:p>
        </p:txBody>
      </p:sp>
      <p:sp>
        <p:nvSpPr>
          <p:cNvPr id="6" name="テキスト プレースホルダー 5">
            <a:extLst>
              <a:ext uri="{FF2B5EF4-FFF2-40B4-BE49-F238E27FC236}">
                <a16:creationId xmlns:a16="http://schemas.microsoft.com/office/drawing/2014/main" id="{1A4721D6-B33B-47A4-9332-B55705A4ED07}"/>
              </a:ext>
            </a:extLst>
          </p:cNvPr>
          <p:cNvSpPr>
            <a:spLocks noGrp="1"/>
          </p:cNvSpPr>
          <p:nvPr>
            <p:ph type="body" sz="quarter" idx="11"/>
          </p:nvPr>
        </p:nvSpPr>
        <p:spPr/>
        <p:txBody>
          <a:bodyPr/>
          <a:lstStyle/>
          <a:p>
            <a:r>
              <a:rPr lang="en-US" altLang="ja-JP" dirty="0"/>
              <a:t>3. </a:t>
            </a:r>
            <a:r>
              <a:rPr lang="ja-JP" altLang="en-US" dirty="0"/>
              <a:t>社内改革</a:t>
            </a:r>
          </a:p>
        </p:txBody>
      </p:sp>
      <p:sp>
        <p:nvSpPr>
          <p:cNvPr id="38" name="正方形/長方形 37">
            <a:extLst>
              <a:ext uri="{FF2B5EF4-FFF2-40B4-BE49-F238E27FC236}">
                <a16:creationId xmlns:a16="http://schemas.microsoft.com/office/drawing/2014/main" id="{6EB386BA-99D2-4289-94BB-CE4E69F9C444}"/>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P348</a:t>
            </a:r>
          </a:p>
        </p:txBody>
      </p:sp>
    </p:spTree>
    <p:extLst>
      <p:ext uri="{BB962C8B-B14F-4D97-AF65-F5344CB8AC3E}">
        <p14:creationId xmlns:p14="http://schemas.microsoft.com/office/powerpoint/2010/main" val="3436620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413" y="5580000"/>
            <a:ext cx="8640000" cy="756000"/>
          </a:xfrm>
        </p:spPr>
        <p:txBody>
          <a:bodyPr/>
          <a:lstStyle/>
          <a:p>
            <a:r>
              <a:rPr lang="ja-JP" altLang="en-US" dirty="0"/>
              <a:t>実行方針</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p:txBody>
          <a:bodyPr rIns="72000" bIns="0"/>
          <a:lstStyle/>
          <a:p>
            <a:r>
              <a:rPr lang="en-US" altLang="ja-JP" dirty="0"/>
              <a:t>4</a:t>
            </a:r>
            <a:endParaRPr lang="ja-JP" altLang="en-US" dirty="0"/>
          </a:p>
        </p:txBody>
      </p:sp>
    </p:spTree>
    <p:extLst>
      <p:ext uri="{BB962C8B-B14F-4D97-AF65-F5344CB8AC3E}">
        <p14:creationId xmlns:p14="http://schemas.microsoft.com/office/powerpoint/2010/main" val="1381829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905281-0759-4239-B344-182BBD655F71}"/>
              </a:ext>
            </a:extLst>
          </p:cNvPr>
          <p:cNvSpPr>
            <a:spLocks noGrp="1"/>
          </p:cNvSpPr>
          <p:nvPr>
            <p:ph type="title"/>
          </p:nvPr>
        </p:nvSpPr>
        <p:spPr>
          <a:xfrm>
            <a:off x="252000" y="252000"/>
            <a:ext cx="8640000" cy="540000"/>
          </a:xfrm>
        </p:spPr>
        <p:txBody>
          <a:bodyPr/>
          <a:lstStyle/>
          <a:p>
            <a:r>
              <a:rPr lang="en-US" altLang="ja-JP" dirty="0"/>
              <a:t>4. </a:t>
            </a:r>
            <a:r>
              <a:rPr lang="ja-JP" altLang="en-US" dirty="0"/>
              <a:t>現状の課題とプロジェクトの実行方針</a:t>
            </a:r>
          </a:p>
        </p:txBody>
      </p:sp>
      <p:sp>
        <p:nvSpPr>
          <p:cNvPr id="4" name="テキスト プレースホルダー 3">
            <a:extLst>
              <a:ext uri="{FF2B5EF4-FFF2-40B4-BE49-F238E27FC236}">
                <a16:creationId xmlns:a16="http://schemas.microsoft.com/office/drawing/2014/main" id="{0DD30307-F163-4FB8-BCD5-C475B07E48DA}"/>
              </a:ext>
            </a:extLst>
          </p:cNvPr>
          <p:cNvSpPr>
            <a:spLocks noGrp="1"/>
          </p:cNvSpPr>
          <p:nvPr>
            <p:ph type="body" sz="quarter" idx="11"/>
          </p:nvPr>
        </p:nvSpPr>
        <p:spPr/>
        <p:txBody>
          <a:bodyPr/>
          <a:lstStyle/>
          <a:p>
            <a:r>
              <a:rPr lang="en-US" altLang="ja-JP" dirty="0"/>
              <a:t>4. </a:t>
            </a:r>
            <a:r>
              <a:rPr lang="ja-JP" altLang="en-US" dirty="0"/>
              <a:t>実行方針</a:t>
            </a:r>
          </a:p>
        </p:txBody>
      </p:sp>
      <p:sp>
        <p:nvSpPr>
          <p:cNvPr id="12" name="Rectangle 19">
            <a:extLst>
              <a:ext uri="{FF2B5EF4-FFF2-40B4-BE49-F238E27FC236}">
                <a16:creationId xmlns:a16="http://schemas.microsoft.com/office/drawing/2014/main" id="{3A65E011-1A23-4F47-8A65-3DDACE494A46}"/>
              </a:ext>
            </a:extLst>
          </p:cNvPr>
          <p:cNvSpPr>
            <a:spLocks noChangeArrowheads="1"/>
          </p:cNvSpPr>
          <p:nvPr/>
        </p:nvSpPr>
        <p:spPr bwMode="auto">
          <a:xfrm>
            <a:off x="0" y="5949000"/>
            <a:ext cx="9144000" cy="684000"/>
          </a:xfrm>
          <a:prstGeom prst="rect">
            <a:avLst/>
          </a:prstGeom>
          <a:solidFill>
            <a:srgbClr val="0070C0"/>
          </a:solidFill>
          <a:ln w="12700" algn="ctr">
            <a:noFill/>
            <a:miter lim="800000"/>
            <a:headEnd/>
            <a:tailEnd/>
          </a:ln>
          <a:effectLst/>
        </p:spPr>
        <p:txBody>
          <a:bodyPr wrap="none" lIns="90488" tIns="44450" rIns="90488" bIns="44450" anchor="ctr"/>
          <a:lstStyle/>
          <a:p>
            <a:pPr algn="ctr">
              <a:lnSpc>
                <a:spcPct val="90000"/>
              </a:lnSpc>
            </a:pPr>
            <a:r>
              <a:rPr lang="ja-JP" altLang="en-US" dirty="0">
                <a:solidFill>
                  <a:schemeClr val="bg1"/>
                </a:solidFill>
                <a:latin typeface="Meiryo UI" panose="020B0604030504040204" pitchFamily="34" charset="-128"/>
                <a:ea typeface="Meiryo UI" panose="020B0604030504040204" pitchFamily="34" charset="-128"/>
              </a:rPr>
              <a:t>収益拡大に向けて、データを効果的に活用し、業務を効率的に実施するための基盤を構築する</a:t>
            </a:r>
            <a:endParaRPr lang="en-US" altLang="ja-JP" dirty="0">
              <a:solidFill>
                <a:schemeClr val="bg1"/>
              </a:solidFill>
              <a:latin typeface="Meiryo UI" panose="020B0604030504040204" pitchFamily="34" charset="-128"/>
              <a:ea typeface="Meiryo UI" panose="020B0604030504040204" pitchFamily="34" charset="-128"/>
            </a:endParaRPr>
          </a:p>
        </p:txBody>
      </p:sp>
      <p:graphicFrame>
        <p:nvGraphicFramePr>
          <p:cNvPr id="14" name="表 13">
            <a:extLst>
              <a:ext uri="{FF2B5EF4-FFF2-40B4-BE49-F238E27FC236}">
                <a16:creationId xmlns:a16="http://schemas.microsoft.com/office/drawing/2014/main" id="{F0075BFE-C58B-4E44-9AB3-F4E0C4A46C76}"/>
              </a:ext>
            </a:extLst>
          </p:cNvPr>
          <p:cNvGraphicFramePr>
            <a:graphicFrameLocks noGrp="1"/>
          </p:cNvGraphicFramePr>
          <p:nvPr/>
        </p:nvGraphicFramePr>
        <p:xfrm>
          <a:off x="252000" y="1197000"/>
          <a:ext cx="3348000" cy="4002444"/>
        </p:xfrm>
        <a:graphic>
          <a:graphicData uri="http://schemas.openxmlformats.org/drawingml/2006/table">
            <a:tbl>
              <a:tblPr firstRow="1" bandRow="1"/>
              <a:tblGrid>
                <a:gridCol w="108000">
                  <a:extLst>
                    <a:ext uri="{9D8B030D-6E8A-4147-A177-3AD203B41FA5}">
                      <a16:colId xmlns:a16="http://schemas.microsoft.com/office/drawing/2014/main" val="20000"/>
                    </a:ext>
                  </a:extLst>
                </a:gridCol>
                <a:gridCol w="3240000">
                  <a:extLst>
                    <a:ext uri="{9D8B030D-6E8A-4147-A177-3AD203B41FA5}">
                      <a16:colId xmlns:a16="http://schemas.microsoft.com/office/drawing/2014/main" val="20001"/>
                    </a:ext>
                  </a:extLst>
                </a:gridCol>
              </a:tblGrid>
              <a:tr h="360000">
                <a:tc rowSpan="2">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lvl="0" indent="0" algn="l" defTabSz="685800" rtl="0" eaLnBrk="1" fontAlgn="auto" latinLnBrk="0" hangingPunct="1">
                        <a:lnSpc>
                          <a:spcPct val="9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rgbClr val="FFFFFF"/>
                        </a:solidFill>
                        <a:effectLst/>
                        <a:uLnTx/>
                        <a:uFillTx/>
                        <a:latin typeface="+mn-lt"/>
                        <a:ea typeface="+mn-ea"/>
                        <a:cs typeface=""/>
                      </a:endParaRPr>
                    </a:p>
                  </a:txBody>
                  <a:tcPr marL="18000" marR="0" marT="18000" marB="18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1600" b="1" baseline="0" dirty="0">
                          <a:solidFill>
                            <a:srgbClr val="0070C0"/>
                          </a:solidFill>
                          <a:latin typeface="+mn-lt"/>
                          <a:ea typeface="+mn-ea"/>
                        </a:rPr>
                        <a:t>課題</a:t>
                      </a:r>
                      <a:endParaRPr lang="ja-JP" altLang="en-US" sz="1400" b="1" baseline="0" dirty="0">
                        <a:solidFill>
                          <a:srgbClr val="0070C0"/>
                        </a:solidFill>
                        <a:latin typeface="+mn-lt"/>
                        <a:ea typeface="+mn-ea"/>
                      </a:endParaRP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20000">
                <a:tc vMerge="1">
                  <a:txBody>
                    <a:bodyPr/>
                    <a:lstStyle/>
                    <a:p>
                      <a:pPr>
                        <a:lnSpc>
                          <a:spcPct val="90000"/>
                        </a:lnSpc>
                      </a:pPr>
                      <a:endParaRPr kumimoji="1" lang="ja-JP" altLang="en-US" sz="1400" b="0" dirty="0">
                        <a:solidFill>
                          <a:schemeClr val="tx1"/>
                        </a:solidFill>
                      </a:endParaRPr>
                    </a:p>
                  </a:txBody>
                  <a:tcP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社内に情報が分散し、重要情報が見逃されてしまう</a:t>
                      </a:r>
                    </a:p>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必要な情報の取得に時間がかかる</a:t>
                      </a:r>
                    </a:p>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モバイル端末で閲覧できる情報が制限されている</a:t>
                      </a:r>
                    </a:p>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運用ルールが未整備である</a:t>
                      </a:r>
                    </a:p>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en-US" altLang="ja-JP" sz="1400" baseline="0" dirty="0">
                          <a:latin typeface="+mn-lt"/>
                          <a:ea typeface="+mn-ea"/>
                        </a:rPr>
                        <a:t>KPI</a:t>
                      </a:r>
                      <a:r>
                        <a:rPr lang="ja-JP" altLang="en-US" sz="1400" baseline="0" dirty="0">
                          <a:latin typeface="+mn-lt"/>
                          <a:ea typeface="+mn-ea"/>
                        </a:rPr>
                        <a:t>マネジメントが不十分である</a:t>
                      </a: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p>
                      <a:pPr marL="0" marR="0" lvl="0" indent="0" algn="l" defTabSz="685800" rtl="0" eaLnBrk="1" fontAlgn="auto" latinLnBrk="0" hangingPunct="1">
                        <a:lnSpc>
                          <a:spcPct val="90000"/>
                        </a:lnSpc>
                        <a:spcBef>
                          <a:spcPts val="0"/>
                        </a:spcBef>
                        <a:spcAft>
                          <a:spcPts val="0"/>
                        </a:spcAft>
                        <a:buClrTx/>
                        <a:buSzTx/>
                        <a:buFontTx/>
                        <a:buNone/>
                        <a:tabLst/>
                        <a:defRPr/>
                      </a:pPr>
                      <a:endParaRPr kumimoji="0" lang="en-US" altLang="ja-JP" sz="100" b="0" i="0" u="none" strike="noStrike" kern="0" cap="none" spc="0" normalizeH="0" baseline="0" noProof="0" dirty="0">
                        <a:ln>
                          <a:noFill/>
                        </a:ln>
                        <a:solidFill>
                          <a:srgbClr val="FFFFFF"/>
                        </a:solidFill>
                        <a:effectLst/>
                        <a:uLnTx/>
                        <a:uFillTx/>
                        <a:latin typeface="+mn-lt"/>
                        <a:ea typeface="+mn-ea"/>
                        <a:cs typeface=""/>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endParaRPr lang="ja-JP" altLang="en-US" sz="100" b="1"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9884743"/>
                  </a:ext>
                </a:extLst>
              </a:tr>
              <a:tr h="360000">
                <a:tc rowSpan="2">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lvl="0" indent="0" algn="l" defTabSz="685800" rtl="0" eaLnBrk="1" fontAlgn="auto" latinLnBrk="0" hangingPunct="1">
                        <a:lnSpc>
                          <a:spcPct val="9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srgbClr val="FFFFFF"/>
                        </a:solidFill>
                        <a:effectLst/>
                        <a:uLnTx/>
                        <a:uFillTx/>
                        <a:latin typeface="+mn-lt"/>
                        <a:ea typeface="+mn-ea"/>
                        <a:cs typeface=""/>
                      </a:endParaRPr>
                    </a:p>
                  </a:txBody>
                  <a:tcPr marL="18000" marR="0" marT="18000" marB="18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1600" b="1" baseline="0" dirty="0">
                          <a:solidFill>
                            <a:srgbClr val="0070C0"/>
                          </a:solidFill>
                          <a:latin typeface="+mn-lt"/>
                          <a:ea typeface="+mn-ea"/>
                        </a:rPr>
                        <a:t>要件</a:t>
                      </a: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008000">
                <a:tc vMerge="1">
                  <a:txBody>
                    <a:bodyPr/>
                    <a:lstStyle/>
                    <a:p>
                      <a:pPr>
                        <a:lnSpc>
                          <a:spcPct val="90000"/>
                        </a:lnSpc>
                      </a:pPr>
                      <a:endParaRPr kumimoji="1" lang="ja-JP" altLang="en-US" sz="1400" b="0" dirty="0">
                        <a:solidFill>
                          <a:schemeClr val="tx1"/>
                        </a:solidFill>
                      </a:endParaRPr>
                    </a:p>
                  </a:txBody>
                  <a:tcP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lvl="2"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kumimoji="1" lang="ja-JP" altLang="en-US" sz="1400" b="0" baseline="0" dirty="0">
                          <a:solidFill>
                            <a:schemeClr val="tx1"/>
                          </a:solidFill>
                          <a:latin typeface="+mn-lt"/>
                          <a:ea typeface="+mn-ea"/>
                        </a:rPr>
                        <a:t>会社からの重要情報を確実に社員に届けることを実現</a:t>
                      </a:r>
                    </a:p>
                    <a:p>
                      <a:pPr marL="142875" marR="0" lvl="2"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kumimoji="1" lang="ja-JP" altLang="en-US" sz="1400" b="0" baseline="0" dirty="0">
                          <a:solidFill>
                            <a:schemeClr val="tx1"/>
                          </a:solidFill>
                          <a:latin typeface="+mn-lt"/>
                          <a:ea typeface="+mn-ea"/>
                        </a:rPr>
                        <a:t>情報の一元化と検索時間の短縮、必要な情報の短時間で確実</a:t>
                      </a:r>
                    </a:p>
                    <a:p>
                      <a:pPr marL="142875" marR="0" lvl="2"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kumimoji="1" lang="ja-JP" altLang="en-US" sz="1400" b="0" baseline="0" dirty="0">
                          <a:solidFill>
                            <a:schemeClr val="tx1"/>
                          </a:solidFill>
                          <a:latin typeface="+mn-lt"/>
                          <a:ea typeface="+mn-ea"/>
                        </a:rPr>
                        <a:t>モバイル対応で情報へのアクセシビリティ向上</a:t>
                      </a:r>
                      <a:endParaRPr kumimoji="1" lang="en-US" altLang="ja-JP" sz="1400" b="0" baseline="0" dirty="0">
                        <a:solidFill>
                          <a:schemeClr val="tx1"/>
                        </a:solidFill>
                        <a:latin typeface="+mn-lt"/>
                        <a:ea typeface="+mn-ea"/>
                      </a:endParaRPr>
                    </a:p>
                    <a:p>
                      <a:pPr marL="142875" marR="0" lvl="2"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kumimoji="1" lang="ja-JP" altLang="en-US" sz="1400" b="0" baseline="0" dirty="0">
                          <a:solidFill>
                            <a:schemeClr val="tx1"/>
                          </a:solidFill>
                          <a:latin typeface="+mn-lt"/>
                          <a:ea typeface="+mn-ea"/>
                        </a:rPr>
                        <a:t>社員のモチベーションに繋がるプロジェクト</a:t>
                      </a:r>
                      <a:endParaRPr kumimoji="1" lang="ja-JP" altLang="en-US" sz="1200" b="0" baseline="0" dirty="0">
                        <a:solidFill>
                          <a:schemeClr val="tx1"/>
                        </a:solidFill>
                        <a:latin typeface="+mn-lt"/>
                        <a:ea typeface="+mn-ea"/>
                      </a:endParaRP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5" name="正方形/長方形 14">
            <a:extLst>
              <a:ext uri="{FF2B5EF4-FFF2-40B4-BE49-F238E27FC236}">
                <a16:creationId xmlns:a16="http://schemas.microsoft.com/office/drawing/2014/main" id="{F5A86BC5-7259-4479-82B6-8591989CAB11}"/>
              </a:ext>
            </a:extLst>
          </p:cNvPr>
          <p:cNvSpPr/>
          <p:nvPr/>
        </p:nvSpPr>
        <p:spPr>
          <a:xfrm>
            <a:off x="250825" y="792000"/>
            <a:ext cx="1227259" cy="341632"/>
          </a:xfrm>
          <a:prstGeom prst="rect">
            <a:avLst/>
          </a:prstGeom>
        </p:spPr>
        <p:txBody>
          <a:bodyPr wrap="none" lIns="0">
            <a:spAutoFit/>
          </a:bodyPr>
          <a:lstStyle/>
          <a:p>
            <a:pPr defTabSz="685800">
              <a:lnSpc>
                <a:spcPct val="90000"/>
              </a:lnSpc>
              <a:spcBef>
                <a:spcPts val="0"/>
              </a:spcBef>
              <a:tabLst>
                <a:tab pos="561975" algn="l"/>
              </a:tabLst>
            </a:pPr>
            <a:r>
              <a:rPr kumimoji="0" lang="ja-JP" altLang="en-US"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rPr>
              <a:t>現状の課題</a:t>
            </a:r>
            <a:endParaRPr kumimoji="0" lang="en-US" altLang="ja-JP"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endParaRPr>
          </a:p>
        </p:txBody>
      </p:sp>
      <p:graphicFrame>
        <p:nvGraphicFramePr>
          <p:cNvPr id="16" name="表 15">
            <a:extLst>
              <a:ext uri="{FF2B5EF4-FFF2-40B4-BE49-F238E27FC236}">
                <a16:creationId xmlns:a16="http://schemas.microsoft.com/office/drawing/2014/main" id="{737249D5-C3C9-417E-AFAE-C24C3BE9AF50}"/>
              </a:ext>
            </a:extLst>
          </p:cNvPr>
          <p:cNvGraphicFramePr>
            <a:graphicFrameLocks noGrp="1"/>
          </p:cNvGraphicFramePr>
          <p:nvPr/>
        </p:nvGraphicFramePr>
        <p:xfrm>
          <a:off x="4896000" y="1197000"/>
          <a:ext cx="3888000" cy="1885560"/>
        </p:xfrm>
        <a:graphic>
          <a:graphicData uri="http://schemas.openxmlformats.org/drawingml/2006/table">
            <a:tbl>
              <a:tblPr firstRow="1" bandRow="1">
                <a:tableStyleId>{5C22544A-7EE6-4342-B048-85BDC9FD1C3A}</a:tableStyleId>
              </a:tblPr>
              <a:tblGrid>
                <a:gridCol w="3888000">
                  <a:extLst>
                    <a:ext uri="{9D8B030D-6E8A-4147-A177-3AD203B41FA5}">
                      <a16:colId xmlns:a16="http://schemas.microsoft.com/office/drawing/2014/main" val="20000"/>
                    </a:ext>
                  </a:extLst>
                </a:gridCol>
              </a:tblGrid>
              <a:tr h="475200">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en-US" altLang="ja-JP" sz="4800" b="1" baseline="0" dirty="0">
                          <a:solidFill>
                            <a:schemeClr val="bg2">
                              <a:lumMod val="75000"/>
                              <a:alpha val="30000"/>
                            </a:schemeClr>
                          </a:solidFill>
                          <a:latin typeface="+mn-lt"/>
                          <a:ea typeface="+mn-ea"/>
                        </a:rPr>
                        <a:t>1</a:t>
                      </a:r>
                      <a:endParaRPr lang="ja-JP" altLang="en-US" sz="1050" b="1" baseline="0" dirty="0">
                        <a:solidFill>
                          <a:schemeClr val="bg2">
                            <a:lumMod val="75000"/>
                            <a:alpha val="3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2161134"/>
                  </a:ext>
                </a:extLst>
              </a:tr>
              <a:tr h="288000">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ja-JP" altLang="en-US" sz="1600" b="1" baseline="0" dirty="0">
                          <a:solidFill>
                            <a:srgbClr val="1D2088"/>
                          </a:solidFill>
                          <a:latin typeface="+mn-lt"/>
                          <a:ea typeface="+mn-ea"/>
                        </a:rPr>
                        <a:t>最新技術の活用による業務継続性向上</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12000">
                <a:tc>
                  <a:txBody>
                    <a:bodyPr/>
                    <a:lstStyle/>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今回のプロジェクトを契機に、仕事の仕方を見直し、業務改革を推進</a:t>
                      </a:r>
                      <a:endParaRPr lang="en-US" altLang="ja-JP" sz="1400" baseline="0" dirty="0">
                        <a:solidFill>
                          <a:schemeClr val="tx1"/>
                        </a:solidFill>
                        <a:latin typeface="+mn-lt"/>
                        <a:ea typeface="+mn-ea"/>
                        <a:cs typeface="Meiryo UI" charset="-128"/>
                      </a:endParaRPr>
                    </a:p>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情報アクセス向上にともなう業務標準化や先進</a:t>
                      </a:r>
                      <a:r>
                        <a:rPr lang="en-US" altLang="ja-JP" sz="1400" baseline="0" dirty="0">
                          <a:solidFill>
                            <a:schemeClr val="tx1"/>
                          </a:solidFill>
                          <a:latin typeface="+mn-lt"/>
                          <a:ea typeface="+mn-ea"/>
                          <a:cs typeface="Meiryo UI" charset="-128"/>
                        </a:rPr>
                        <a:t>IT</a:t>
                      </a:r>
                      <a:r>
                        <a:rPr lang="ja-JP" altLang="en-US" sz="1400" baseline="0" dirty="0">
                          <a:solidFill>
                            <a:schemeClr val="tx1"/>
                          </a:solidFill>
                          <a:latin typeface="+mn-lt"/>
                          <a:ea typeface="+mn-ea"/>
                          <a:cs typeface="Meiryo UI" charset="-128"/>
                        </a:rPr>
                        <a:t>活用により、業務プロセスを効率化</a:t>
                      </a:r>
                    </a:p>
                  </a:txBody>
                  <a:tcPr marL="72000" marR="0" marT="72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17" name="表 16">
            <a:extLst>
              <a:ext uri="{FF2B5EF4-FFF2-40B4-BE49-F238E27FC236}">
                <a16:creationId xmlns:a16="http://schemas.microsoft.com/office/drawing/2014/main" id="{38BB8282-81BD-4E28-804B-10DB4D82701B}"/>
              </a:ext>
            </a:extLst>
          </p:cNvPr>
          <p:cNvGraphicFramePr>
            <a:graphicFrameLocks noGrp="1"/>
          </p:cNvGraphicFramePr>
          <p:nvPr/>
        </p:nvGraphicFramePr>
        <p:xfrm>
          <a:off x="4932000" y="3352046"/>
          <a:ext cx="3888000" cy="1847398"/>
        </p:xfrm>
        <a:graphic>
          <a:graphicData uri="http://schemas.openxmlformats.org/drawingml/2006/table">
            <a:tbl>
              <a:tblPr firstRow="1" bandRow="1">
                <a:tableStyleId>{5C22544A-7EE6-4342-B048-85BDC9FD1C3A}</a:tableStyleId>
              </a:tblPr>
              <a:tblGrid>
                <a:gridCol w="3888000">
                  <a:extLst>
                    <a:ext uri="{9D8B030D-6E8A-4147-A177-3AD203B41FA5}">
                      <a16:colId xmlns:a16="http://schemas.microsoft.com/office/drawing/2014/main" val="20000"/>
                    </a:ext>
                  </a:extLst>
                </a:gridCol>
              </a:tblGrid>
              <a:tr h="584363">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en-US" altLang="ja-JP" sz="4400" b="1" baseline="0" dirty="0">
                          <a:solidFill>
                            <a:schemeClr val="bg2">
                              <a:lumMod val="75000"/>
                              <a:alpha val="30000"/>
                            </a:schemeClr>
                          </a:solidFill>
                          <a:latin typeface="+mn-lt"/>
                          <a:ea typeface="+mn-ea"/>
                        </a:rPr>
                        <a:t>2</a:t>
                      </a:r>
                      <a:endParaRPr lang="ja-JP" altLang="en-US" sz="4400" b="1" baseline="0" dirty="0">
                        <a:solidFill>
                          <a:schemeClr val="bg2">
                            <a:lumMod val="75000"/>
                            <a:alpha val="3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9998061"/>
                  </a:ext>
                </a:extLst>
              </a:tr>
              <a:tr h="327598">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ja-JP" altLang="en-US" sz="1600" b="1" baseline="0" dirty="0">
                          <a:solidFill>
                            <a:srgbClr val="1D2088"/>
                          </a:solidFill>
                          <a:latin typeface="+mn-lt"/>
                          <a:ea typeface="+mn-ea"/>
                        </a:rPr>
                        <a:t>更なる経営管理の高度化</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41584">
                <a:tc>
                  <a:txBody>
                    <a:bodyPr/>
                    <a:lstStyle/>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財務情報、売上情報、重要情報などをタイムリーに把握</a:t>
                      </a:r>
                      <a:endParaRPr lang="en-US" altLang="ja-JP" sz="1400" baseline="0" dirty="0">
                        <a:solidFill>
                          <a:schemeClr val="tx1"/>
                        </a:solidFill>
                        <a:latin typeface="+mn-lt"/>
                        <a:ea typeface="+mn-ea"/>
                        <a:cs typeface="Meiryo UI" charset="-128"/>
                      </a:endParaRPr>
                    </a:p>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二重投資の回避と今後の展開・拡張性を意識したビジネスインフラを整備</a:t>
                      </a:r>
                    </a:p>
                  </a:txBody>
                  <a:tcPr marL="72000" marR="0" marT="72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9" name="正方形/長方形 18">
            <a:extLst>
              <a:ext uri="{FF2B5EF4-FFF2-40B4-BE49-F238E27FC236}">
                <a16:creationId xmlns:a16="http://schemas.microsoft.com/office/drawing/2014/main" id="{2F71CD8F-98FF-444B-BC67-FE2E2688895F}"/>
              </a:ext>
            </a:extLst>
          </p:cNvPr>
          <p:cNvSpPr/>
          <p:nvPr/>
        </p:nvSpPr>
        <p:spPr>
          <a:xfrm>
            <a:off x="4788000" y="792000"/>
            <a:ext cx="1015663" cy="341632"/>
          </a:xfrm>
          <a:prstGeom prst="rect">
            <a:avLst/>
          </a:prstGeom>
        </p:spPr>
        <p:txBody>
          <a:bodyPr wrap="none" lIns="0">
            <a:spAutoFit/>
          </a:bodyPr>
          <a:lstStyle/>
          <a:p>
            <a:pPr defTabSz="685800">
              <a:lnSpc>
                <a:spcPct val="90000"/>
              </a:lnSpc>
              <a:spcBef>
                <a:spcPts val="0"/>
              </a:spcBef>
              <a:tabLst>
                <a:tab pos="561975" algn="l"/>
              </a:tabLst>
            </a:pPr>
            <a:r>
              <a:rPr lang="ja-JP" altLang="en-US"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rPr>
              <a:t>実行方針</a:t>
            </a:r>
            <a:endParaRPr kumimoji="0" lang="en-US" altLang="ja-JP"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13" name="二等辺三角形 12">
            <a:extLst>
              <a:ext uri="{FF2B5EF4-FFF2-40B4-BE49-F238E27FC236}">
                <a16:creationId xmlns:a16="http://schemas.microsoft.com/office/drawing/2014/main" id="{4BE342D4-FF5D-4447-8021-0E55679AC8D8}"/>
              </a:ext>
            </a:extLst>
          </p:cNvPr>
          <p:cNvSpPr/>
          <p:nvPr/>
        </p:nvSpPr>
        <p:spPr>
          <a:xfrm rot="10800000">
            <a:off x="6372000" y="5301000"/>
            <a:ext cx="576000" cy="398769"/>
          </a:xfrm>
          <a:prstGeom prs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cxnSp>
        <p:nvCxnSpPr>
          <p:cNvPr id="6" name="直線矢印コネクタ 5">
            <a:extLst>
              <a:ext uri="{FF2B5EF4-FFF2-40B4-BE49-F238E27FC236}">
                <a16:creationId xmlns:a16="http://schemas.microsoft.com/office/drawing/2014/main" id="{5C671362-8154-495D-954A-A78FDAD04C86}"/>
              </a:ext>
            </a:extLst>
          </p:cNvPr>
          <p:cNvCxnSpPr>
            <a:cxnSpLocks/>
          </p:cNvCxnSpPr>
          <p:nvPr/>
        </p:nvCxnSpPr>
        <p:spPr>
          <a:xfrm>
            <a:off x="1472955" y="951019"/>
            <a:ext cx="3240000" cy="0"/>
          </a:xfrm>
          <a:prstGeom prst="straightConnector1">
            <a:avLst/>
          </a:prstGeom>
          <a:ln w="44450">
            <a:solidFill>
              <a:schemeClr val="accent2">
                <a:lumMod val="20000"/>
                <a:lumOff val="80000"/>
              </a:schemeClr>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B7A7D32-169E-424F-8785-A9F8AC69E89E}"/>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P214</a:t>
            </a:r>
          </a:p>
        </p:txBody>
      </p:sp>
    </p:spTree>
    <p:extLst>
      <p:ext uri="{BB962C8B-B14F-4D97-AF65-F5344CB8AC3E}">
        <p14:creationId xmlns:p14="http://schemas.microsoft.com/office/powerpoint/2010/main" val="20511998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5F9B111-824C-4444-B4D2-24795C3AEBD3}"/>
              </a:ext>
            </a:extLst>
          </p:cNvPr>
          <p:cNvSpPr>
            <a:spLocks noGrp="1"/>
          </p:cNvSpPr>
          <p:nvPr>
            <p:ph type="title"/>
          </p:nvPr>
        </p:nvSpPr>
        <p:spPr>
          <a:xfrm>
            <a:off x="252000" y="252000"/>
            <a:ext cx="8640000" cy="540000"/>
          </a:xfrm>
        </p:spPr>
        <p:txBody>
          <a:bodyPr/>
          <a:lstStyle/>
          <a:p>
            <a:r>
              <a:rPr lang="en-US" altLang="ja-JP" dirty="0"/>
              <a:t>4. </a:t>
            </a:r>
            <a:r>
              <a:rPr lang="ja-JP" altLang="en-US" dirty="0"/>
              <a:t>業務課題に対する解決の方向性</a:t>
            </a:r>
          </a:p>
        </p:txBody>
      </p:sp>
      <p:sp>
        <p:nvSpPr>
          <p:cNvPr id="6" name="テキスト プレースホルダー 5">
            <a:extLst>
              <a:ext uri="{FF2B5EF4-FFF2-40B4-BE49-F238E27FC236}">
                <a16:creationId xmlns:a16="http://schemas.microsoft.com/office/drawing/2014/main" id="{8B81449A-BBCB-4A52-BD96-8E9125C19CBB}"/>
              </a:ext>
            </a:extLst>
          </p:cNvPr>
          <p:cNvSpPr>
            <a:spLocks noGrp="1"/>
          </p:cNvSpPr>
          <p:nvPr>
            <p:ph type="body" sz="quarter" idx="11"/>
          </p:nvPr>
        </p:nvSpPr>
        <p:spPr/>
        <p:txBody>
          <a:bodyPr/>
          <a:lstStyle/>
          <a:p>
            <a:r>
              <a:rPr lang="en-US" altLang="ja-JP" dirty="0"/>
              <a:t>4. </a:t>
            </a:r>
            <a:r>
              <a:rPr lang="ja-JP" altLang="en-US" dirty="0"/>
              <a:t>実行方針</a:t>
            </a:r>
          </a:p>
        </p:txBody>
      </p:sp>
      <p:sp>
        <p:nvSpPr>
          <p:cNvPr id="3" name="正方形/長方形 2">
            <a:extLst>
              <a:ext uri="{FF2B5EF4-FFF2-40B4-BE49-F238E27FC236}">
                <a16:creationId xmlns:a16="http://schemas.microsoft.com/office/drawing/2014/main" id="{4954F520-B0E6-49BF-9683-C0B5ABA7DACB}"/>
              </a:ext>
            </a:extLst>
          </p:cNvPr>
          <p:cNvSpPr/>
          <p:nvPr/>
        </p:nvSpPr>
        <p:spPr>
          <a:xfrm>
            <a:off x="252000" y="924251"/>
            <a:ext cx="1263611" cy="369332"/>
          </a:xfrm>
          <a:prstGeom prst="rect">
            <a:avLst/>
          </a:prstGeom>
        </p:spPr>
        <p:txBody>
          <a:bodyPr wrap="none" lIns="0">
            <a:spAutoFit/>
          </a:bodyPr>
          <a:lstStyle/>
          <a:p>
            <a:pPr lvl="1" indent="-550863" algn="l"/>
            <a:r>
              <a:rPr lang="ja-JP" altLang="en-US" sz="1800" b="1" dirty="0">
                <a:solidFill>
                  <a:schemeClr val="tx1">
                    <a:lumMod val="50000"/>
                    <a:lumOff val="50000"/>
                  </a:schemeClr>
                </a:solidFill>
              </a:rPr>
              <a:t>業務の課題</a:t>
            </a:r>
            <a:endParaRPr lang="en-US" altLang="ja-JP" sz="1800" b="1" dirty="0">
              <a:solidFill>
                <a:schemeClr val="tx1">
                  <a:lumMod val="50000"/>
                  <a:lumOff val="50000"/>
                </a:schemeClr>
              </a:solidFill>
            </a:endParaRPr>
          </a:p>
        </p:txBody>
      </p:sp>
      <p:graphicFrame>
        <p:nvGraphicFramePr>
          <p:cNvPr id="4" name="表 3">
            <a:extLst>
              <a:ext uri="{FF2B5EF4-FFF2-40B4-BE49-F238E27FC236}">
                <a16:creationId xmlns:a16="http://schemas.microsoft.com/office/drawing/2014/main" id="{B4E724FD-267B-481A-B201-7F0DBAA523E3}"/>
              </a:ext>
            </a:extLst>
          </p:cNvPr>
          <p:cNvGraphicFramePr>
            <a:graphicFrameLocks noGrp="1"/>
          </p:cNvGraphicFramePr>
          <p:nvPr/>
        </p:nvGraphicFramePr>
        <p:xfrm>
          <a:off x="252000" y="1307773"/>
          <a:ext cx="3374405" cy="1663200"/>
        </p:xfrm>
        <a:graphic>
          <a:graphicData uri="http://schemas.openxmlformats.org/drawingml/2006/table">
            <a:tbl>
              <a:tblPr bandRow="1">
                <a:tableStyleId>{5C22544A-7EE6-4342-B048-85BDC9FD1C3A}</a:tableStyleId>
              </a:tblPr>
              <a:tblGrid>
                <a:gridCol w="62405">
                  <a:extLst>
                    <a:ext uri="{9D8B030D-6E8A-4147-A177-3AD203B41FA5}">
                      <a16:colId xmlns:a16="http://schemas.microsoft.com/office/drawing/2014/main" val="2786291912"/>
                    </a:ext>
                  </a:extLst>
                </a:gridCol>
                <a:gridCol w="3312000">
                  <a:extLst>
                    <a:ext uri="{9D8B030D-6E8A-4147-A177-3AD203B41FA5}">
                      <a16:colId xmlns:a16="http://schemas.microsoft.com/office/drawing/2014/main" val="20000"/>
                    </a:ext>
                  </a:extLst>
                </a:gridCol>
              </a:tblGrid>
              <a:tr h="396000">
                <a:tc gridSpan="2">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200" b="0" baseline="0" dirty="0">
                          <a:solidFill>
                            <a:schemeClr val="bg1"/>
                          </a:solidFill>
                          <a:latin typeface="+mn-lt"/>
                        </a:rPr>
                        <a:t>人手でのデータ入力・収集が多い</a:t>
                      </a:r>
                      <a:br>
                        <a:rPr lang="en-US" altLang="ja-JP" sz="1200" b="0" baseline="0" dirty="0">
                          <a:solidFill>
                            <a:schemeClr val="bg1"/>
                          </a:solidFill>
                          <a:latin typeface="+mn-lt"/>
                        </a:rPr>
                      </a:br>
                      <a:r>
                        <a:rPr lang="ja-JP" altLang="en-US" sz="1200" b="0" baseline="0" dirty="0">
                          <a:solidFill>
                            <a:schemeClr val="bg1"/>
                          </a:solidFill>
                          <a:latin typeface="+mn-lt"/>
                        </a:rPr>
                        <a:t>業務報告業務</a:t>
                      </a:r>
                    </a:p>
                  </a:txBody>
                  <a:tcPr marL="36000" marR="0" marT="3600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pPr marL="0" marR="0" lvl="0" indent="0" algn="l" defTabSz="914400" rtl="0" eaLnBrk="1" fontAlgn="base" latinLnBrk="0" hangingPunct="1">
                        <a:lnSpc>
                          <a:spcPct val="90000"/>
                        </a:lnSpc>
                        <a:spcBef>
                          <a:spcPts val="0"/>
                        </a:spcBef>
                        <a:spcAft>
                          <a:spcPts val="0"/>
                        </a:spcAft>
                        <a:buClr>
                          <a:schemeClr val="accent5">
                            <a:lumMod val="75000"/>
                          </a:schemeClr>
                        </a:buClr>
                        <a:buSzTx/>
                        <a:buFontTx/>
                        <a:buNone/>
                        <a:tabLst/>
                        <a:defRPr/>
                      </a:pPr>
                      <a:endParaRPr lang="ja-JP" altLang="en-US" sz="1800" b="1">
                        <a:solidFill>
                          <a:schemeClr val="bg1"/>
                        </a:solidFill>
                        <a:latin typeface="IBM Plex Sans" panose="020B0503050203000203" pitchFamily="34" charset="0"/>
                      </a:endParaRPr>
                    </a:p>
                  </a:txBody>
                  <a:tcPr marL="36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rgbClr val="054ADA"/>
                    </a:solidFill>
                  </a:tcPr>
                </a:tc>
                <a:extLst>
                  <a:ext uri="{0D108BD9-81ED-4DB2-BD59-A6C34878D82A}">
                    <a16:rowId xmlns:a16="http://schemas.microsoft.com/office/drawing/2014/main" val="495554354"/>
                  </a:ext>
                </a:extLst>
              </a:tr>
              <a:tr h="475200">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endParaRPr lang="ja-JP" altLang="en-US" sz="1200" b="1" baseline="0" dirty="0">
                        <a:solidFill>
                          <a:schemeClr val="bg1"/>
                        </a:solidFill>
                        <a:latin typeface="+mn-lt"/>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データ入力・収集業務で忙殺され、</a:t>
                      </a:r>
                    </a:p>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価値創造的</a:t>
                      </a:r>
                      <a:r>
                        <a:rPr lang="en-US" altLang="ja-JP" sz="1600" b="1" baseline="0" dirty="0">
                          <a:solidFill>
                            <a:schemeClr val="tx1">
                              <a:lumMod val="65000"/>
                              <a:lumOff val="35000"/>
                            </a:schemeClr>
                          </a:solidFill>
                          <a:latin typeface="+mn-lt"/>
                        </a:rPr>
                        <a:t>Work</a:t>
                      </a:r>
                      <a:r>
                        <a:rPr lang="ja-JP" altLang="en-US" sz="1600" b="1" baseline="0" dirty="0">
                          <a:solidFill>
                            <a:schemeClr val="tx1">
                              <a:lumMod val="65000"/>
                              <a:lumOff val="35000"/>
                            </a:schemeClr>
                          </a:solidFill>
                          <a:latin typeface="+mn-lt"/>
                        </a:rPr>
                        <a:t>にあてる時間がない</a:t>
                      </a:r>
                    </a:p>
                  </a:txBody>
                  <a:tcPr marL="72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1018106"/>
                  </a:ext>
                </a:extLst>
              </a:tr>
              <a:tr h="792000">
                <a:tc>
                  <a:txBody>
                    <a:bodyPr/>
                    <a:lstStyle/>
                    <a:p>
                      <a:pPr marL="90000" indent="-90000">
                        <a:lnSpc>
                          <a:spcPct val="90000"/>
                        </a:lnSpc>
                        <a:spcAft>
                          <a:spcPts val="600"/>
                        </a:spcAft>
                        <a:buClr>
                          <a:schemeClr val="tx2">
                            <a:lumMod val="40000"/>
                            <a:lumOff val="60000"/>
                          </a:schemeClr>
                        </a:buClr>
                        <a:buFont typeface="Arial" panose="020B0604020202020204" pitchFamily="34" charset="0"/>
                        <a:buChar char="•"/>
                        <a:tabLst/>
                      </a:pPr>
                      <a:endParaRPr lang="ja-JP" altLang="en-US" sz="1200" baseline="0" dirty="0">
                        <a:solidFill>
                          <a:schemeClr val="tx1"/>
                        </a:solidFill>
                        <a:latin typeface="+mn-lt"/>
                      </a:endParaRPr>
                    </a:p>
                  </a:txBody>
                  <a:tcPr marL="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08000" indent="-108000">
                        <a:lnSpc>
                          <a:spcPct val="90000"/>
                        </a:lnSpc>
                        <a:spcAft>
                          <a:spcPts val="300"/>
                        </a:spcAft>
                        <a:buClr>
                          <a:schemeClr val="bg1">
                            <a:lumMod val="85000"/>
                          </a:schemeClr>
                        </a:buClr>
                        <a:buFont typeface="Wingdings" panose="05000000000000000000" pitchFamily="2" charset="2"/>
                        <a:buChar char="l"/>
                        <a:tabLst/>
                      </a:pPr>
                      <a:r>
                        <a:rPr lang="ja-JP" altLang="en-US" sz="1200" baseline="0" dirty="0">
                          <a:solidFill>
                            <a:schemeClr val="tx2"/>
                          </a:solidFill>
                          <a:latin typeface="+mn-lt"/>
                        </a:rPr>
                        <a:t>業務上のデータは、手作業で入力・収集するしなければならない</a:t>
                      </a:r>
                      <a:endParaRPr lang="en-US" altLang="ja-JP" sz="1200" baseline="0" dirty="0">
                        <a:solidFill>
                          <a:schemeClr val="tx2"/>
                        </a:solidFill>
                        <a:latin typeface="+mn-lt"/>
                      </a:endParaRPr>
                    </a:p>
                    <a:p>
                      <a:pPr marL="108000" indent="-108000">
                        <a:lnSpc>
                          <a:spcPct val="90000"/>
                        </a:lnSpc>
                        <a:spcAft>
                          <a:spcPts val="300"/>
                        </a:spcAft>
                        <a:buClr>
                          <a:schemeClr val="bg1">
                            <a:lumMod val="85000"/>
                          </a:schemeClr>
                        </a:buClr>
                        <a:buFont typeface="Wingdings" panose="05000000000000000000" pitchFamily="2" charset="2"/>
                        <a:buChar char="l"/>
                        <a:tabLst/>
                      </a:pPr>
                      <a:r>
                        <a:rPr lang="ja-JP" altLang="en-US" sz="1200" baseline="0" dirty="0">
                          <a:solidFill>
                            <a:schemeClr val="tx2"/>
                          </a:solidFill>
                          <a:latin typeface="+mn-lt"/>
                        </a:rPr>
                        <a:t>作業に多くの時間を要し、新たに価値を創造する</a:t>
                      </a:r>
                      <a:r>
                        <a:rPr lang="en-US" altLang="ja-JP" sz="1200" baseline="0" dirty="0">
                          <a:solidFill>
                            <a:schemeClr val="tx2"/>
                          </a:solidFill>
                          <a:latin typeface="+mn-lt"/>
                        </a:rPr>
                        <a:t>Work</a:t>
                      </a:r>
                      <a:r>
                        <a:rPr lang="ja-JP" altLang="en-US" sz="1200" baseline="0" dirty="0">
                          <a:solidFill>
                            <a:schemeClr val="tx2"/>
                          </a:solidFill>
                          <a:latin typeface="+mn-lt"/>
                        </a:rPr>
                        <a:t>にあてるワークロードがない</a:t>
                      </a:r>
                      <a:endParaRPr lang="en-US" altLang="ja-JP" sz="1200" baseline="0" dirty="0">
                        <a:solidFill>
                          <a:schemeClr val="tx2"/>
                        </a:solidFill>
                        <a:latin typeface="+mn-lt"/>
                      </a:endParaRPr>
                    </a:p>
                  </a:txBody>
                  <a:tcPr marL="3600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5" name="表 4">
            <a:extLst>
              <a:ext uri="{FF2B5EF4-FFF2-40B4-BE49-F238E27FC236}">
                <a16:creationId xmlns:a16="http://schemas.microsoft.com/office/drawing/2014/main" id="{2058EF84-463D-4309-808D-763DFB4E17F5}"/>
              </a:ext>
            </a:extLst>
          </p:cNvPr>
          <p:cNvGraphicFramePr>
            <a:graphicFrameLocks noGrp="1"/>
          </p:cNvGraphicFramePr>
          <p:nvPr/>
        </p:nvGraphicFramePr>
        <p:xfrm>
          <a:off x="252000" y="3119407"/>
          <a:ext cx="3374405" cy="1663200"/>
        </p:xfrm>
        <a:graphic>
          <a:graphicData uri="http://schemas.openxmlformats.org/drawingml/2006/table">
            <a:tbl>
              <a:tblPr bandRow="1">
                <a:tableStyleId>{5C22544A-7EE6-4342-B048-85BDC9FD1C3A}</a:tableStyleId>
              </a:tblPr>
              <a:tblGrid>
                <a:gridCol w="62405">
                  <a:extLst>
                    <a:ext uri="{9D8B030D-6E8A-4147-A177-3AD203B41FA5}">
                      <a16:colId xmlns:a16="http://schemas.microsoft.com/office/drawing/2014/main" val="2786291912"/>
                    </a:ext>
                  </a:extLst>
                </a:gridCol>
                <a:gridCol w="3312000">
                  <a:extLst>
                    <a:ext uri="{9D8B030D-6E8A-4147-A177-3AD203B41FA5}">
                      <a16:colId xmlns:a16="http://schemas.microsoft.com/office/drawing/2014/main" val="20000"/>
                    </a:ext>
                  </a:extLst>
                </a:gridCol>
              </a:tblGrid>
              <a:tr h="396000">
                <a:tc gridSpan="2">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200" b="0" baseline="0" dirty="0">
                          <a:solidFill>
                            <a:schemeClr val="bg1"/>
                          </a:solidFill>
                          <a:latin typeface="+mn-lt"/>
                        </a:rPr>
                        <a:t>情報連携・情報共有に人が介在し、</a:t>
                      </a:r>
                      <a:br>
                        <a:rPr lang="en-US" altLang="ja-JP" sz="1200" b="0" baseline="0" dirty="0">
                          <a:solidFill>
                            <a:schemeClr val="bg1"/>
                          </a:solidFill>
                          <a:latin typeface="+mn-lt"/>
                        </a:rPr>
                      </a:br>
                      <a:r>
                        <a:rPr lang="ja-JP" altLang="en-US" sz="1200" b="0" baseline="0" dirty="0">
                          <a:solidFill>
                            <a:schemeClr val="bg1"/>
                          </a:solidFill>
                          <a:latin typeface="+mn-lt"/>
                        </a:rPr>
                        <a:t>業務負荷を上げている</a:t>
                      </a:r>
                    </a:p>
                  </a:txBody>
                  <a:tcPr marL="36000" marR="0" marT="3600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pPr marL="0" marR="0" lvl="0" indent="0" algn="l" defTabSz="914400" rtl="0" eaLnBrk="1" fontAlgn="base" latinLnBrk="0" hangingPunct="1">
                        <a:lnSpc>
                          <a:spcPct val="90000"/>
                        </a:lnSpc>
                        <a:spcBef>
                          <a:spcPts val="0"/>
                        </a:spcBef>
                        <a:spcAft>
                          <a:spcPts val="0"/>
                        </a:spcAft>
                        <a:buClr>
                          <a:schemeClr val="accent5">
                            <a:lumMod val="75000"/>
                          </a:schemeClr>
                        </a:buClr>
                        <a:buSzTx/>
                        <a:buFontTx/>
                        <a:buNone/>
                        <a:tabLst/>
                        <a:defRPr/>
                      </a:pPr>
                      <a:endParaRPr lang="ja-JP" altLang="en-US" sz="1800" b="1">
                        <a:solidFill>
                          <a:schemeClr val="bg1"/>
                        </a:solidFill>
                        <a:latin typeface="IBM Plex Sans" panose="020B0503050203000203" pitchFamily="34" charset="0"/>
                      </a:endParaRPr>
                    </a:p>
                  </a:txBody>
                  <a:tcPr marL="36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rgbClr val="054ADA"/>
                    </a:solidFill>
                  </a:tcPr>
                </a:tc>
                <a:extLst>
                  <a:ext uri="{0D108BD9-81ED-4DB2-BD59-A6C34878D82A}">
                    <a16:rowId xmlns:a16="http://schemas.microsoft.com/office/drawing/2014/main" val="495554354"/>
                  </a:ext>
                </a:extLst>
              </a:tr>
              <a:tr h="475200">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endParaRPr lang="ja-JP" altLang="en-US" sz="1200" b="1" baseline="0" dirty="0">
                        <a:solidFill>
                          <a:schemeClr val="bg1"/>
                        </a:solidFill>
                        <a:latin typeface="+mn-lt"/>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本社・支社間の</a:t>
                      </a:r>
                      <a:br>
                        <a:rPr lang="en-US" altLang="ja-JP" sz="1600" b="1" baseline="0" dirty="0">
                          <a:solidFill>
                            <a:schemeClr val="tx1">
                              <a:lumMod val="65000"/>
                              <a:lumOff val="35000"/>
                            </a:schemeClr>
                          </a:solidFill>
                          <a:latin typeface="+mn-lt"/>
                        </a:rPr>
                      </a:br>
                      <a:r>
                        <a:rPr lang="ja-JP" altLang="en-US" sz="1600" b="1" baseline="0" dirty="0">
                          <a:solidFill>
                            <a:schemeClr val="tx1">
                              <a:lumMod val="65000"/>
                              <a:lumOff val="35000"/>
                            </a:schemeClr>
                          </a:solidFill>
                          <a:latin typeface="+mn-lt"/>
                        </a:rPr>
                        <a:t>コミュニケーションロスが発生している</a:t>
                      </a:r>
                    </a:p>
                  </a:txBody>
                  <a:tcPr marL="72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1018106"/>
                  </a:ext>
                </a:extLst>
              </a:tr>
              <a:tr h="792000">
                <a:tc>
                  <a:txBody>
                    <a:bodyPr/>
                    <a:lstStyle/>
                    <a:p>
                      <a:pPr marL="90000" indent="-90000">
                        <a:lnSpc>
                          <a:spcPct val="90000"/>
                        </a:lnSpc>
                        <a:spcAft>
                          <a:spcPts val="600"/>
                        </a:spcAft>
                        <a:buClr>
                          <a:schemeClr val="tx2">
                            <a:lumMod val="40000"/>
                            <a:lumOff val="60000"/>
                          </a:schemeClr>
                        </a:buClr>
                        <a:buFont typeface="Arial" panose="020B0604020202020204" pitchFamily="34" charset="0"/>
                        <a:buChar char="•"/>
                        <a:tabLst/>
                      </a:pPr>
                      <a:endParaRPr lang="ja-JP" altLang="en-US" sz="1200" baseline="0" dirty="0">
                        <a:solidFill>
                          <a:schemeClr val="tx1"/>
                        </a:solidFill>
                        <a:latin typeface="+mn-lt"/>
                      </a:endParaRPr>
                    </a:p>
                  </a:txBody>
                  <a:tcPr marL="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08000" indent="-108000">
                        <a:lnSpc>
                          <a:spcPct val="90000"/>
                        </a:lnSpc>
                        <a:spcAft>
                          <a:spcPts val="300"/>
                        </a:spcAft>
                        <a:buClr>
                          <a:schemeClr val="bg1">
                            <a:lumMod val="85000"/>
                          </a:schemeClr>
                        </a:buClr>
                        <a:buFont typeface="Wingdings" panose="05000000000000000000" pitchFamily="2" charset="2"/>
                        <a:buChar char="l"/>
                        <a:tabLst/>
                      </a:pPr>
                      <a:r>
                        <a:rPr lang="ja-JP" altLang="en-US" sz="1200" baseline="0" dirty="0">
                          <a:solidFill>
                            <a:schemeClr val="tx2"/>
                          </a:solidFill>
                          <a:latin typeface="+mn-lt"/>
                        </a:rPr>
                        <a:t>本部と支社間のデータに齟齬があり、調整作業に</a:t>
                      </a:r>
                      <a:br>
                        <a:rPr lang="en-US" altLang="ja-JP" sz="1200" baseline="0" dirty="0">
                          <a:solidFill>
                            <a:schemeClr val="tx2"/>
                          </a:solidFill>
                          <a:latin typeface="+mn-lt"/>
                        </a:rPr>
                      </a:br>
                      <a:r>
                        <a:rPr lang="ja-JP" altLang="en-US" sz="1200" baseline="0" dirty="0">
                          <a:solidFill>
                            <a:schemeClr val="tx2"/>
                          </a:solidFill>
                          <a:latin typeface="+mn-lt"/>
                        </a:rPr>
                        <a:t>多くの時間を要している</a:t>
                      </a:r>
                    </a:p>
                    <a:p>
                      <a:pPr marL="108000" indent="-108000">
                        <a:lnSpc>
                          <a:spcPct val="90000"/>
                        </a:lnSpc>
                        <a:spcAft>
                          <a:spcPts val="300"/>
                        </a:spcAft>
                        <a:buClr>
                          <a:schemeClr val="bg1">
                            <a:lumMod val="85000"/>
                          </a:schemeClr>
                        </a:buClr>
                        <a:buFont typeface="Wingdings" panose="05000000000000000000" pitchFamily="2" charset="2"/>
                        <a:buChar char="l"/>
                        <a:tabLst/>
                      </a:pPr>
                      <a:r>
                        <a:rPr lang="ja-JP" altLang="en-US" sz="1200" baseline="0" dirty="0">
                          <a:solidFill>
                            <a:schemeClr val="tx2"/>
                          </a:solidFill>
                          <a:latin typeface="+mn-lt"/>
                        </a:rPr>
                        <a:t>重要情報がうまく伝わっておらず、人手でカバーしているため、支社間によるバラつきが発生している</a:t>
                      </a:r>
                      <a:endParaRPr lang="en-US" altLang="ja-JP" sz="1200" baseline="0" dirty="0">
                        <a:solidFill>
                          <a:schemeClr val="tx2"/>
                        </a:solidFill>
                        <a:latin typeface="+mn-lt"/>
                      </a:endParaRPr>
                    </a:p>
                  </a:txBody>
                  <a:tcPr marL="3600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8" name="表 7">
            <a:extLst>
              <a:ext uri="{FF2B5EF4-FFF2-40B4-BE49-F238E27FC236}">
                <a16:creationId xmlns:a16="http://schemas.microsoft.com/office/drawing/2014/main" id="{E5B9DB8E-E1B5-44FE-BF3D-59DCBE41BBB1}"/>
              </a:ext>
            </a:extLst>
          </p:cNvPr>
          <p:cNvGraphicFramePr>
            <a:graphicFrameLocks noGrp="1"/>
          </p:cNvGraphicFramePr>
          <p:nvPr/>
        </p:nvGraphicFramePr>
        <p:xfrm>
          <a:off x="252000" y="4931041"/>
          <a:ext cx="3374405" cy="1663200"/>
        </p:xfrm>
        <a:graphic>
          <a:graphicData uri="http://schemas.openxmlformats.org/drawingml/2006/table">
            <a:tbl>
              <a:tblPr bandRow="1">
                <a:tableStyleId>{5C22544A-7EE6-4342-B048-85BDC9FD1C3A}</a:tableStyleId>
              </a:tblPr>
              <a:tblGrid>
                <a:gridCol w="62405">
                  <a:extLst>
                    <a:ext uri="{9D8B030D-6E8A-4147-A177-3AD203B41FA5}">
                      <a16:colId xmlns:a16="http://schemas.microsoft.com/office/drawing/2014/main" val="2786291912"/>
                    </a:ext>
                  </a:extLst>
                </a:gridCol>
                <a:gridCol w="3312000">
                  <a:extLst>
                    <a:ext uri="{9D8B030D-6E8A-4147-A177-3AD203B41FA5}">
                      <a16:colId xmlns:a16="http://schemas.microsoft.com/office/drawing/2014/main" val="20000"/>
                    </a:ext>
                  </a:extLst>
                </a:gridCol>
              </a:tblGrid>
              <a:tr h="396000">
                <a:tc gridSpan="2">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200" b="0" baseline="0" dirty="0">
                          <a:solidFill>
                            <a:schemeClr val="bg1"/>
                          </a:solidFill>
                          <a:latin typeface="+mn-lt"/>
                        </a:rPr>
                        <a:t>分断化されたシステムが</a:t>
                      </a:r>
                      <a:br>
                        <a:rPr lang="en-US" altLang="ja-JP" sz="1200" b="0" baseline="0" dirty="0">
                          <a:solidFill>
                            <a:schemeClr val="bg1"/>
                          </a:solidFill>
                          <a:latin typeface="+mn-lt"/>
                        </a:rPr>
                      </a:br>
                      <a:r>
                        <a:rPr lang="ja-JP" altLang="en-US" sz="1200" b="0" baseline="0" dirty="0">
                          <a:solidFill>
                            <a:schemeClr val="bg1"/>
                          </a:solidFill>
                          <a:latin typeface="+mn-lt"/>
                        </a:rPr>
                        <a:t>オペレーション負荷を上げる状態になっている</a:t>
                      </a:r>
                    </a:p>
                  </a:txBody>
                  <a:tcPr marL="36000" marR="0" marT="3600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pPr marL="0" marR="0" lvl="0" indent="0" algn="l" defTabSz="914400" rtl="0" eaLnBrk="1" fontAlgn="base" latinLnBrk="0" hangingPunct="1">
                        <a:lnSpc>
                          <a:spcPct val="90000"/>
                        </a:lnSpc>
                        <a:spcBef>
                          <a:spcPts val="0"/>
                        </a:spcBef>
                        <a:spcAft>
                          <a:spcPts val="0"/>
                        </a:spcAft>
                        <a:buClr>
                          <a:schemeClr val="accent5">
                            <a:lumMod val="75000"/>
                          </a:schemeClr>
                        </a:buClr>
                        <a:buSzTx/>
                        <a:buFontTx/>
                        <a:buNone/>
                        <a:tabLst/>
                        <a:defRPr/>
                      </a:pPr>
                      <a:endParaRPr lang="ja-JP" altLang="en-US" sz="1800" b="1">
                        <a:solidFill>
                          <a:schemeClr val="bg1"/>
                        </a:solidFill>
                        <a:latin typeface="IBM Plex Sans" panose="020B0503050203000203" pitchFamily="34" charset="0"/>
                      </a:endParaRPr>
                    </a:p>
                  </a:txBody>
                  <a:tcPr marL="36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rgbClr val="054ADA"/>
                    </a:solidFill>
                  </a:tcPr>
                </a:tc>
                <a:extLst>
                  <a:ext uri="{0D108BD9-81ED-4DB2-BD59-A6C34878D82A}">
                    <a16:rowId xmlns:a16="http://schemas.microsoft.com/office/drawing/2014/main" val="495554354"/>
                  </a:ext>
                </a:extLst>
              </a:tr>
              <a:tr h="475200">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endParaRPr lang="ja-JP" altLang="en-US" sz="1200" b="1" baseline="0" dirty="0">
                        <a:solidFill>
                          <a:schemeClr val="bg1"/>
                        </a:solidFill>
                        <a:latin typeface="+mn-lt"/>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データカテゴリや条件などで</a:t>
                      </a:r>
                      <a:br>
                        <a:rPr lang="en-US" altLang="ja-JP" sz="1600" b="1" baseline="0" dirty="0">
                          <a:solidFill>
                            <a:schemeClr val="tx1">
                              <a:lumMod val="65000"/>
                              <a:lumOff val="35000"/>
                            </a:schemeClr>
                          </a:solidFill>
                          <a:latin typeface="+mn-lt"/>
                        </a:rPr>
                      </a:br>
                      <a:r>
                        <a:rPr lang="ja-JP" altLang="en-US" sz="1600" b="1" baseline="0" dirty="0">
                          <a:solidFill>
                            <a:schemeClr val="tx1">
                              <a:lumMod val="65000"/>
                              <a:lumOff val="35000"/>
                            </a:schemeClr>
                          </a:solidFill>
                          <a:latin typeface="+mn-lt"/>
                        </a:rPr>
                        <a:t>システムを使い分けなくてはならない</a:t>
                      </a:r>
                    </a:p>
                  </a:txBody>
                  <a:tcPr marL="72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1018106"/>
                  </a:ext>
                </a:extLst>
              </a:tr>
              <a:tr h="792000">
                <a:tc>
                  <a:txBody>
                    <a:bodyPr/>
                    <a:lstStyle/>
                    <a:p>
                      <a:pPr marL="90000" indent="-90000">
                        <a:lnSpc>
                          <a:spcPct val="90000"/>
                        </a:lnSpc>
                        <a:spcAft>
                          <a:spcPts val="600"/>
                        </a:spcAft>
                        <a:buClr>
                          <a:schemeClr val="tx2">
                            <a:lumMod val="40000"/>
                            <a:lumOff val="60000"/>
                          </a:schemeClr>
                        </a:buClr>
                        <a:buFont typeface="Arial" panose="020B0604020202020204" pitchFamily="34" charset="0"/>
                        <a:buChar char="•"/>
                        <a:tabLst/>
                      </a:pPr>
                      <a:endParaRPr lang="ja-JP" altLang="en-US" sz="1200" baseline="0" dirty="0">
                        <a:solidFill>
                          <a:schemeClr val="tx1"/>
                        </a:solidFill>
                        <a:latin typeface="+mn-lt"/>
                      </a:endParaRPr>
                    </a:p>
                  </a:txBody>
                  <a:tcPr marL="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08000" indent="-108000">
                        <a:lnSpc>
                          <a:spcPct val="90000"/>
                        </a:lnSpc>
                        <a:spcAft>
                          <a:spcPts val="300"/>
                        </a:spcAft>
                        <a:buClr>
                          <a:schemeClr val="bg1">
                            <a:lumMod val="85000"/>
                          </a:schemeClr>
                        </a:buClr>
                        <a:buFont typeface="Wingdings" panose="05000000000000000000" pitchFamily="2" charset="2"/>
                        <a:buChar char="l"/>
                        <a:tabLst/>
                      </a:pPr>
                      <a:r>
                        <a:rPr lang="ja-JP" altLang="en-US" sz="1200" baseline="0" dirty="0">
                          <a:solidFill>
                            <a:schemeClr val="tx2"/>
                          </a:solidFill>
                          <a:latin typeface="+mn-lt"/>
                        </a:rPr>
                        <a:t>データカテゴリーごとにシステムの使い分けが発生し、</a:t>
                      </a:r>
                      <a:br>
                        <a:rPr lang="en-US" altLang="ja-JP" sz="1200" baseline="0" dirty="0">
                          <a:solidFill>
                            <a:schemeClr val="tx2"/>
                          </a:solidFill>
                          <a:latin typeface="+mn-lt"/>
                        </a:rPr>
                      </a:br>
                      <a:r>
                        <a:rPr lang="ja-JP" altLang="en-US" sz="1200" baseline="0" dirty="0">
                          <a:solidFill>
                            <a:schemeClr val="tx2"/>
                          </a:solidFill>
                          <a:latin typeface="+mn-lt"/>
                        </a:rPr>
                        <a:t>オペレーションが複雑になっている</a:t>
                      </a:r>
                    </a:p>
                    <a:p>
                      <a:pPr marL="108000" indent="-108000">
                        <a:lnSpc>
                          <a:spcPct val="90000"/>
                        </a:lnSpc>
                        <a:spcAft>
                          <a:spcPts val="300"/>
                        </a:spcAft>
                        <a:buClr>
                          <a:schemeClr val="bg1">
                            <a:lumMod val="85000"/>
                          </a:schemeClr>
                        </a:buClr>
                        <a:buFont typeface="Wingdings" panose="05000000000000000000" pitchFamily="2" charset="2"/>
                        <a:buChar char="l"/>
                        <a:tabLst/>
                      </a:pPr>
                      <a:r>
                        <a:rPr lang="ja-JP" altLang="en-US" sz="1200" baseline="0" dirty="0">
                          <a:solidFill>
                            <a:schemeClr val="tx2"/>
                          </a:solidFill>
                          <a:latin typeface="+mn-lt"/>
                        </a:rPr>
                        <a:t>システムの使い分けに必要な操作マニュアルなどの参照先も点在していて、探すだけで時間がかかってしまう</a:t>
                      </a:r>
                    </a:p>
                  </a:txBody>
                  <a:tcPr marL="3600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10" name="表 9">
            <a:extLst>
              <a:ext uri="{FF2B5EF4-FFF2-40B4-BE49-F238E27FC236}">
                <a16:creationId xmlns:a16="http://schemas.microsoft.com/office/drawing/2014/main" id="{1886C4D2-CBD3-48CE-B1D2-ABAA6B7D7476}"/>
              </a:ext>
            </a:extLst>
          </p:cNvPr>
          <p:cNvGraphicFramePr>
            <a:graphicFrameLocks noGrp="1"/>
          </p:cNvGraphicFramePr>
          <p:nvPr/>
        </p:nvGraphicFramePr>
        <p:xfrm>
          <a:off x="5400000" y="1420326"/>
          <a:ext cx="3492000" cy="2262384"/>
        </p:xfrm>
        <a:graphic>
          <a:graphicData uri="http://schemas.openxmlformats.org/drawingml/2006/table">
            <a:tbl>
              <a:tblPr firstRow="1" bandRow="1"/>
              <a:tblGrid>
                <a:gridCol w="3492000">
                  <a:extLst>
                    <a:ext uri="{9D8B030D-6E8A-4147-A177-3AD203B41FA5}">
                      <a16:colId xmlns:a16="http://schemas.microsoft.com/office/drawing/2014/main" val="20001"/>
                    </a:ext>
                  </a:extLst>
                </a:gridCol>
              </a:tblGrid>
              <a:tr h="246681">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en-US" altLang="ja-JP" sz="5400" b="1" kern="1200" baseline="0" dirty="0">
                          <a:solidFill>
                            <a:schemeClr val="bg2">
                              <a:lumMod val="25000"/>
                            </a:schemeClr>
                          </a:solidFill>
                          <a:latin typeface="+mn-lt"/>
                          <a:ea typeface="+mn-ea"/>
                          <a:cs typeface=""/>
                        </a:rPr>
                        <a:t>1</a:t>
                      </a:r>
                      <a:endParaRPr kumimoji="1" lang="ja-JP" altLang="en-US" sz="1400" b="1" kern="1200" baseline="0" dirty="0">
                        <a:solidFill>
                          <a:schemeClr val="bg2">
                            <a:lumMod val="25000"/>
                          </a:schemeClr>
                        </a:solidFill>
                        <a:latin typeface="+mn-lt"/>
                        <a:ea typeface="+mn-ea"/>
                        <a:cs typeface=""/>
                      </a:endParaRPr>
                    </a:p>
                  </a:txBody>
                  <a:tcPr marL="36000" marR="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2601575"/>
                  </a:ext>
                </a:extLst>
              </a:tr>
              <a:tr h="720000">
                <a:tc>
                  <a:txBody>
                    <a:bodyPr/>
                    <a:lstStyle>
                      <a:lvl1pPr marL="0" algn="l" defTabSz="685800" rtl="0" eaLnBrk="1" latinLnBrk="0" hangingPunct="1">
                        <a:defRPr kumimoji="1" sz="1350" b="1" kern="1200">
                          <a:solidFill>
                            <a:schemeClr val="lt1"/>
                          </a:solidFill>
                          <a:latin typeface="Meiryo UI"/>
                          <a:ea typeface="Meiryo UI"/>
                          <a:cs typeface=""/>
                        </a:defRPr>
                      </a:lvl1pPr>
                      <a:lvl2pPr marL="342900" algn="l" defTabSz="685800" rtl="0" eaLnBrk="1" latinLnBrk="0" hangingPunct="1">
                        <a:defRPr kumimoji="1" sz="1350" b="1" kern="1200">
                          <a:solidFill>
                            <a:schemeClr val="lt1"/>
                          </a:solidFill>
                          <a:latin typeface="Meiryo UI"/>
                          <a:ea typeface="Meiryo UI"/>
                          <a:cs typeface=""/>
                        </a:defRPr>
                      </a:lvl2pPr>
                      <a:lvl3pPr marL="685800" algn="l" defTabSz="685800" rtl="0" eaLnBrk="1" latinLnBrk="0" hangingPunct="1">
                        <a:defRPr kumimoji="1" sz="1350" b="1" kern="1200">
                          <a:solidFill>
                            <a:schemeClr val="lt1"/>
                          </a:solidFill>
                          <a:latin typeface="Meiryo UI"/>
                          <a:ea typeface="Meiryo UI"/>
                          <a:cs typeface=""/>
                        </a:defRPr>
                      </a:lvl3pPr>
                      <a:lvl4pPr marL="1028700" algn="l" defTabSz="685800" rtl="0" eaLnBrk="1" latinLnBrk="0" hangingPunct="1">
                        <a:defRPr kumimoji="1" sz="1350" b="1" kern="1200">
                          <a:solidFill>
                            <a:schemeClr val="lt1"/>
                          </a:solidFill>
                          <a:latin typeface="Meiryo UI"/>
                          <a:ea typeface="Meiryo UI"/>
                          <a:cs typeface=""/>
                        </a:defRPr>
                      </a:lvl4pPr>
                      <a:lvl5pPr marL="1371600" algn="l" defTabSz="685800" rtl="0" eaLnBrk="1" latinLnBrk="0" hangingPunct="1">
                        <a:defRPr kumimoji="1" sz="1350" b="1" kern="1200">
                          <a:solidFill>
                            <a:schemeClr val="lt1"/>
                          </a:solidFill>
                          <a:latin typeface="Meiryo UI"/>
                          <a:ea typeface="Meiryo UI"/>
                          <a:cs typeface=""/>
                        </a:defRPr>
                      </a:lvl5pPr>
                      <a:lvl6pPr marL="1714500" algn="l" defTabSz="685800" rtl="0" eaLnBrk="1" latinLnBrk="0" hangingPunct="1">
                        <a:defRPr kumimoji="1" sz="1350" b="1" kern="1200">
                          <a:solidFill>
                            <a:schemeClr val="lt1"/>
                          </a:solidFill>
                          <a:latin typeface="Meiryo UI"/>
                          <a:ea typeface="Meiryo UI"/>
                          <a:cs typeface=""/>
                        </a:defRPr>
                      </a:lvl6pPr>
                      <a:lvl7pPr marL="2057400" algn="l" defTabSz="685800" rtl="0" eaLnBrk="1" latinLnBrk="0" hangingPunct="1">
                        <a:defRPr kumimoji="1" sz="1350" b="1" kern="1200">
                          <a:solidFill>
                            <a:schemeClr val="lt1"/>
                          </a:solidFill>
                          <a:latin typeface="Meiryo UI"/>
                          <a:ea typeface="Meiryo UI"/>
                          <a:cs typeface=""/>
                        </a:defRPr>
                      </a:lvl7pPr>
                      <a:lvl8pPr marL="2400300" algn="l" defTabSz="685800" rtl="0" eaLnBrk="1" latinLnBrk="0" hangingPunct="1">
                        <a:defRPr kumimoji="1" sz="1350" b="1" kern="1200">
                          <a:solidFill>
                            <a:schemeClr val="lt1"/>
                          </a:solidFill>
                          <a:latin typeface="Meiryo UI"/>
                          <a:ea typeface="Meiryo UI"/>
                          <a:cs typeface=""/>
                        </a:defRPr>
                      </a:lvl8pPr>
                      <a:lvl9pPr marL="2743200" algn="l" defTabSz="685800" rtl="0" eaLnBrk="1" latinLnBrk="0" hangingPunct="1">
                        <a:defRPr kumimoji="1" sz="1350" b="1" kern="1200">
                          <a:solidFill>
                            <a:schemeClr val="lt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ja-JP" altLang="en-US" sz="1600" b="1" kern="1200" baseline="0" dirty="0">
                          <a:solidFill>
                            <a:schemeClr val="bg1"/>
                          </a:solidFill>
                          <a:latin typeface="+mn-lt"/>
                          <a:ea typeface="+mn-ea"/>
                          <a:cs typeface=""/>
                        </a:rPr>
                        <a:t>デジタル化の抜本改革による</a:t>
                      </a:r>
                      <a:br>
                        <a:rPr kumimoji="1" lang="en-US" altLang="ja-JP" sz="1600" b="1" kern="1200" baseline="0" dirty="0">
                          <a:solidFill>
                            <a:schemeClr val="bg1"/>
                          </a:solidFill>
                          <a:latin typeface="+mn-lt"/>
                          <a:ea typeface="+mn-ea"/>
                          <a:cs typeface=""/>
                        </a:rPr>
                      </a:br>
                      <a:r>
                        <a:rPr kumimoji="1" lang="ja-JP" altLang="en-US" sz="1600" b="1" kern="1200" baseline="0" dirty="0">
                          <a:solidFill>
                            <a:schemeClr val="bg1"/>
                          </a:solidFill>
                          <a:latin typeface="+mn-lt"/>
                          <a:ea typeface="+mn-ea"/>
                          <a:cs typeface=""/>
                        </a:rPr>
                        <a:t>業務・システムの高度化を図る</a:t>
                      </a: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720000">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eaLnBrk="1" fontAlgn="auto" hangingPunct="1">
                        <a:lnSpc>
                          <a:spcPct val="90000"/>
                        </a:lnSpc>
                        <a:spcBef>
                          <a:spcPts val="0"/>
                        </a:spcBef>
                        <a:spcAft>
                          <a:spcPts val="0"/>
                        </a:spcAft>
                        <a:buClr>
                          <a:srgbClr val="000066"/>
                        </a:buClr>
                        <a:defRPr/>
                      </a:pPr>
                      <a:r>
                        <a:rPr kumimoji="0" lang="ja-JP" altLang="en-US" sz="1200" kern="0" baseline="0" dirty="0">
                          <a:solidFill>
                            <a:schemeClr val="tx2"/>
                          </a:solidFill>
                          <a:latin typeface="+mn-lt"/>
                          <a:ea typeface="+mn-ea"/>
                        </a:rPr>
                        <a:t>クラウドや</a:t>
                      </a:r>
                      <a:r>
                        <a:rPr kumimoji="0" lang="en-US" altLang="ja-JP" sz="1200" kern="0" baseline="0" dirty="0">
                          <a:solidFill>
                            <a:schemeClr val="tx2"/>
                          </a:solidFill>
                          <a:latin typeface="+mn-lt"/>
                          <a:ea typeface="+mn-ea"/>
                        </a:rPr>
                        <a:t>AI</a:t>
                      </a:r>
                      <a:r>
                        <a:rPr kumimoji="0" lang="ja-JP" altLang="en-US" sz="1200" kern="0" baseline="0" dirty="0">
                          <a:solidFill>
                            <a:schemeClr val="tx2"/>
                          </a:solidFill>
                          <a:latin typeface="+mn-lt"/>
                          <a:ea typeface="+mn-ea"/>
                        </a:rPr>
                        <a:t>など最新テクノロジーを活用し、現行システム改修を急務として検討する。システムの刷新により、業務改革を推進し不具合の排除を目指す。</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13" name="正方形/長方形 12">
            <a:extLst>
              <a:ext uri="{FF2B5EF4-FFF2-40B4-BE49-F238E27FC236}">
                <a16:creationId xmlns:a16="http://schemas.microsoft.com/office/drawing/2014/main" id="{E632F395-BA41-474C-B2D4-2BF977CCF60A}"/>
              </a:ext>
            </a:extLst>
          </p:cNvPr>
          <p:cNvSpPr/>
          <p:nvPr/>
        </p:nvSpPr>
        <p:spPr>
          <a:xfrm>
            <a:off x="5400000" y="924251"/>
            <a:ext cx="3240000" cy="369332"/>
          </a:xfrm>
          <a:prstGeom prst="rect">
            <a:avLst/>
          </a:prstGeom>
        </p:spPr>
        <p:txBody>
          <a:bodyPr wrap="none" lIns="0">
            <a:spAutoFit/>
          </a:bodyPr>
          <a:lstStyle/>
          <a:p>
            <a:pPr lvl="1" indent="-550863" algn="l"/>
            <a:r>
              <a:rPr lang="ja-JP" altLang="en-US" sz="1800" b="1" dirty="0">
                <a:solidFill>
                  <a:schemeClr val="bg2">
                    <a:lumMod val="50000"/>
                  </a:schemeClr>
                </a:solidFill>
              </a:rPr>
              <a:t>デジタル化に向けた解決の方向性</a:t>
            </a:r>
            <a:endParaRPr lang="en-US" altLang="ja-JP" sz="1800" b="1" dirty="0">
              <a:solidFill>
                <a:schemeClr val="bg2">
                  <a:lumMod val="50000"/>
                </a:schemeClr>
              </a:solidFill>
            </a:endParaRPr>
          </a:p>
        </p:txBody>
      </p:sp>
      <p:graphicFrame>
        <p:nvGraphicFramePr>
          <p:cNvPr id="14" name="表 13">
            <a:extLst>
              <a:ext uri="{FF2B5EF4-FFF2-40B4-BE49-F238E27FC236}">
                <a16:creationId xmlns:a16="http://schemas.microsoft.com/office/drawing/2014/main" id="{375AE59C-F049-445C-9E1F-D565E3525A04}"/>
              </a:ext>
            </a:extLst>
          </p:cNvPr>
          <p:cNvGraphicFramePr>
            <a:graphicFrameLocks noGrp="1"/>
          </p:cNvGraphicFramePr>
          <p:nvPr/>
        </p:nvGraphicFramePr>
        <p:xfrm>
          <a:off x="5400000" y="4047436"/>
          <a:ext cx="3492000" cy="2272104"/>
        </p:xfrm>
        <a:graphic>
          <a:graphicData uri="http://schemas.openxmlformats.org/drawingml/2006/table">
            <a:tbl>
              <a:tblPr firstRow="1" bandRow="1"/>
              <a:tblGrid>
                <a:gridCol w="3492000">
                  <a:extLst>
                    <a:ext uri="{9D8B030D-6E8A-4147-A177-3AD203B41FA5}">
                      <a16:colId xmlns:a16="http://schemas.microsoft.com/office/drawing/2014/main" val="20001"/>
                    </a:ext>
                  </a:extLst>
                </a:gridCol>
              </a:tblGrid>
              <a:tr h="246681">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en-US" altLang="ja-JP" sz="5400" b="1" kern="1200" baseline="0" dirty="0">
                          <a:solidFill>
                            <a:srgbClr val="002060"/>
                          </a:solidFill>
                          <a:latin typeface="+mn-lt"/>
                          <a:ea typeface="+mn-ea"/>
                          <a:cs typeface=""/>
                        </a:rPr>
                        <a:t>2</a:t>
                      </a:r>
                      <a:endParaRPr kumimoji="1" lang="ja-JP" altLang="en-US" sz="5400" b="1" kern="1200" baseline="0" dirty="0">
                        <a:solidFill>
                          <a:srgbClr val="002060"/>
                        </a:solidFill>
                        <a:latin typeface="+mn-lt"/>
                        <a:ea typeface="+mn-ea"/>
                        <a:cs typeface=""/>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0173234"/>
                  </a:ext>
                </a:extLst>
              </a:tr>
              <a:tr h="720000">
                <a:tc>
                  <a:txBody>
                    <a:bodyPr/>
                    <a:lstStyle>
                      <a:lvl1pPr marL="0" algn="l" defTabSz="685800" rtl="0" eaLnBrk="1" latinLnBrk="0" hangingPunct="1">
                        <a:defRPr kumimoji="1" sz="1350" b="1" kern="1200">
                          <a:solidFill>
                            <a:schemeClr val="lt1"/>
                          </a:solidFill>
                          <a:latin typeface="Meiryo UI"/>
                          <a:ea typeface="Meiryo UI"/>
                          <a:cs typeface=""/>
                        </a:defRPr>
                      </a:lvl1pPr>
                      <a:lvl2pPr marL="342900" algn="l" defTabSz="685800" rtl="0" eaLnBrk="1" latinLnBrk="0" hangingPunct="1">
                        <a:defRPr kumimoji="1" sz="1350" b="1" kern="1200">
                          <a:solidFill>
                            <a:schemeClr val="lt1"/>
                          </a:solidFill>
                          <a:latin typeface="Meiryo UI"/>
                          <a:ea typeface="Meiryo UI"/>
                          <a:cs typeface=""/>
                        </a:defRPr>
                      </a:lvl2pPr>
                      <a:lvl3pPr marL="685800" algn="l" defTabSz="685800" rtl="0" eaLnBrk="1" latinLnBrk="0" hangingPunct="1">
                        <a:defRPr kumimoji="1" sz="1350" b="1" kern="1200">
                          <a:solidFill>
                            <a:schemeClr val="lt1"/>
                          </a:solidFill>
                          <a:latin typeface="Meiryo UI"/>
                          <a:ea typeface="Meiryo UI"/>
                          <a:cs typeface=""/>
                        </a:defRPr>
                      </a:lvl3pPr>
                      <a:lvl4pPr marL="1028700" algn="l" defTabSz="685800" rtl="0" eaLnBrk="1" latinLnBrk="0" hangingPunct="1">
                        <a:defRPr kumimoji="1" sz="1350" b="1" kern="1200">
                          <a:solidFill>
                            <a:schemeClr val="lt1"/>
                          </a:solidFill>
                          <a:latin typeface="Meiryo UI"/>
                          <a:ea typeface="Meiryo UI"/>
                          <a:cs typeface=""/>
                        </a:defRPr>
                      </a:lvl4pPr>
                      <a:lvl5pPr marL="1371600" algn="l" defTabSz="685800" rtl="0" eaLnBrk="1" latinLnBrk="0" hangingPunct="1">
                        <a:defRPr kumimoji="1" sz="1350" b="1" kern="1200">
                          <a:solidFill>
                            <a:schemeClr val="lt1"/>
                          </a:solidFill>
                          <a:latin typeface="Meiryo UI"/>
                          <a:ea typeface="Meiryo UI"/>
                          <a:cs typeface=""/>
                        </a:defRPr>
                      </a:lvl5pPr>
                      <a:lvl6pPr marL="1714500" algn="l" defTabSz="685800" rtl="0" eaLnBrk="1" latinLnBrk="0" hangingPunct="1">
                        <a:defRPr kumimoji="1" sz="1350" b="1" kern="1200">
                          <a:solidFill>
                            <a:schemeClr val="lt1"/>
                          </a:solidFill>
                          <a:latin typeface="Meiryo UI"/>
                          <a:ea typeface="Meiryo UI"/>
                          <a:cs typeface=""/>
                        </a:defRPr>
                      </a:lvl6pPr>
                      <a:lvl7pPr marL="2057400" algn="l" defTabSz="685800" rtl="0" eaLnBrk="1" latinLnBrk="0" hangingPunct="1">
                        <a:defRPr kumimoji="1" sz="1350" b="1" kern="1200">
                          <a:solidFill>
                            <a:schemeClr val="lt1"/>
                          </a:solidFill>
                          <a:latin typeface="Meiryo UI"/>
                          <a:ea typeface="Meiryo UI"/>
                          <a:cs typeface=""/>
                        </a:defRPr>
                      </a:lvl7pPr>
                      <a:lvl8pPr marL="2400300" algn="l" defTabSz="685800" rtl="0" eaLnBrk="1" latinLnBrk="0" hangingPunct="1">
                        <a:defRPr kumimoji="1" sz="1350" b="1" kern="1200">
                          <a:solidFill>
                            <a:schemeClr val="lt1"/>
                          </a:solidFill>
                          <a:latin typeface="Meiryo UI"/>
                          <a:ea typeface="Meiryo UI"/>
                          <a:cs typeface=""/>
                        </a:defRPr>
                      </a:lvl8pPr>
                      <a:lvl9pPr marL="2743200" algn="l" defTabSz="685800" rtl="0" eaLnBrk="1" latinLnBrk="0" hangingPunct="1">
                        <a:defRPr kumimoji="1" sz="1350" b="1" kern="1200">
                          <a:solidFill>
                            <a:schemeClr val="lt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ja-JP" altLang="en-US" sz="1600" b="1" kern="1200" baseline="0" dirty="0">
                          <a:solidFill>
                            <a:schemeClr val="bg1"/>
                          </a:solidFill>
                          <a:latin typeface="+mn-lt"/>
                          <a:ea typeface="+mn-ea"/>
                          <a:cs typeface=""/>
                        </a:rPr>
                        <a:t>将来ビジョンを具体的に描き</a:t>
                      </a:r>
                      <a:endParaRPr kumimoji="1" lang="en-US" altLang="ja-JP" sz="1600" b="1" kern="1200" baseline="0" dirty="0">
                        <a:solidFill>
                          <a:schemeClr val="bg1"/>
                        </a:solidFill>
                        <a:latin typeface="+mn-lt"/>
                        <a:ea typeface="+mn-ea"/>
                        <a:cs typeface=""/>
                      </a:endParaRPr>
                    </a:p>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ja-JP" altLang="en-US" sz="1600" b="1" kern="1200" baseline="0" dirty="0">
                          <a:solidFill>
                            <a:schemeClr val="bg1"/>
                          </a:solidFill>
                          <a:latin typeface="+mn-lt"/>
                          <a:ea typeface="+mn-ea"/>
                          <a:cs typeface=""/>
                        </a:rPr>
                        <a:t>プロジェクトの恩恵を体感できるようにする</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720000">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eaLnBrk="1" fontAlgn="auto" hangingPunct="1">
                        <a:lnSpc>
                          <a:spcPct val="90000"/>
                        </a:lnSpc>
                        <a:spcBef>
                          <a:spcPts val="0"/>
                        </a:spcBef>
                        <a:spcAft>
                          <a:spcPts val="0"/>
                        </a:spcAft>
                        <a:buClr>
                          <a:srgbClr val="000066"/>
                        </a:buClr>
                        <a:defRPr/>
                      </a:pPr>
                      <a:r>
                        <a:rPr kumimoji="0" lang="ja-JP" altLang="en-US" sz="1200" kern="0" baseline="0" dirty="0">
                          <a:solidFill>
                            <a:schemeClr val="tx2"/>
                          </a:solidFill>
                          <a:latin typeface="+mn-lt"/>
                          <a:ea typeface="+mn-ea"/>
                        </a:rPr>
                        <a:t>組織、機能、ツールの横断的なシステムを前提とし、シンプルな業務を目指すことで、具体的な将来ビジョンを社員が体感できるプロジェクトを目指す。</a:t>
                      </a:r>
                    </a:p>
                  </a:txBody>
                  <a:tcPr marL="36000" marR="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pic>
        <p:nvPicPr>
          <p:cNvPr id="18" name="グラフィックス 17" descr="サーバー">
            <a:extLst>
              <a:ext uri="{FF2B5EF4-FFF2-40B4-BE49-F238E27FC236}">
                <a16:creationId xmlns:a16="http://schemas.microsoft.com/office/drawing/2014/main" id="{3FE45466-A2DA-4A54-AF30-C29646CAA8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12583" y="1420326"/>
            <a:ext cx="727417" cy="727417"/>
          </a:xfrm>
          <a:prstGeom prst="rect">
            <a:avLst/>
          </a:prstGeom>
        </p:spPr>
      </p:pic>
      <p:pic>
        <p:nvPicPr>
          <p:cNvPr id="20" name="グラフィックス 19" descr="グループでのブレーンストーミング">
            <a:extLst>
              <a:ext uri="{FF2B5EF4-FFF2-40B4-BE49-F238E27FC236}">
                <a16:creationId xmlns:a16="http://schemas.microsoft.com/office/drawing/2014/main" id="{3AEA62BB-08E5-4B4E-9FFB-EC13B63BC2C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25600" y="3906000"/>
            <a:ext cx="914400" cy="914400"/>
          </a:xfrm>
          <a:prstGeom prst="rect">
            <a:avLst/>
          </a:prstGeom>
        </p:spPr>
      </p:pic>
      <p:sp>
        <p:nvSpPr>
          <p:cNvPr id="21" name="二等辺三角形 20">
            <a:extLst>
              <a:ext uri="{FF2B5EF4-FFF2-40B4-BE49-F238E27FC236}">
                <a16:creationId xmlns:a16="http://schemas.microsoft.com/office/drawing/2014/main" id="{3ADC704D-8FAB-4CCE-A4C2-A6BD0B8BDF50}"/>
              </a:ext>
            </a:extLst>
          </p:cNvPr>
          <p:cNvSpPr/>
          <p:nvPr/>
        </p:nvSpPr>
        <p:spPr>
          <a:xfrm rot="5400000">
            <a:off x="3581796" y="3474921"/>
            <a:ext cx="1967373" cy="648000"/>
          </a:xfrm>
          <a:prstGeom prst="triangle">
            <a:avLst/>
          </a:prstGeom>
          <a:gradFill flip="none" rotWithShape="1">
            <a:gsLst>
              <a:gs pos="0">
                <a:schemeClr val="accent2">
                  <a:lumMod val="40000"/>
                  <a:lumOff val="6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5" name="正方形/長方形 14">
            <a:extLst>
              <a:ext uri="{FF2B5EF4-FFF2-40B4-BE49-F238E27FC236}">
                <a16:creationId xmlns:a16="http://schemas.microsoft.com/office/drawing/2014/main" id="{66EE284D-FE02-4D55-81A0-B6F5EF888B8A}"/>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P283</a:t>
            </a:r>
          </a:p>
        </p:txBody>
      </p:sp>
    </p:spTree>
    <p:extLst>
      <p:ext uri="{BB962C8B-B14F-4D97-AF65-F5344CB8AC3E}">
        <p14:creationId xmlns:p14="http://schemas.microsoft.com/office/powerpoint/2010/main" val="3946490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38AC3169-E966-4990-9098-6E063A0B7C01}"/>
              </a:ext>
            </a:extLst>
          </p:cNvPr>
          <p:cNvSpPr>
            <a:spLocks noGrp="1"/>
          </p:cNvSpPr>
          <p:nvPr>
            <p:ph type="body" sz="quarter" idx="10"/>
          </p:nvPr>
        </p:nvSpPr>
        <p:spPr/>
        <p:txBody>
          <a:bodyPr/>
          <a:lstStyle/>
          <a:p>
            <a:endParaRPr lang="en-US" altLang="ja-JP" dirty="0"/>
          </a:p>
        </p:txBody>
      </p:sp>
    </p:spTree>
    <p:extLst>
      <p:ext uri="{BB962C8B-B14F-4D97-AF65-F5344CB8AC3E}">
        <p14:creationId xmlns:p14="http://schemas.microsoft.com/office/powerpoint/2010/main" val="2764804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0741C0-5B16-4E97-A98C-A0F1512D5E60}"/>
              </a:ext>
            </a:extLst>
          </p:cNvPr>
          <p:cNvSpPr>
            <a:spLocks noGrp="1"/>
          </p:cNvSpPr>
          <p:nvPr>
            <p:ph type="ctrTitle"/>
          </p:nvPr>
        </p:nvSpPr>
        <p:spPr>
          <a:xfrm>
            <a:off x="252000" y="3429000"/>
            <a:ext cx="6912000" cy="1368000"/>
          </a:xfrm>
        </p:spPr>
        <p:txBody>
          <a:bodyPr/>
          <a:lstStyle/>
          <a:p>
            <a:r>
              <a:rPr lang="ja-JP" altLang="en-US" dirty="0"/>
              <a:t>最新技術の活用による</a:t>
            </a:r>
            <a:br>
              <a:rPr lang="en-US" altLang="ja-JP" dirty="0"/>
            </a:br>
            <a:r>
              <a:rPr lang="ja-JP" altLang="en-US" dirty="0"/>
              <a:t>成長戦略プロジェクト　概要</a:t>
            </a:r>
          </a:p>
        </p:txBody>
      </p:sp>
      <p:sp>
        <p:nvSpPr>
          <p:cNvPr id="3" name="字幕 2">
            <a:extLst>
              <a:ext uri="{FF2B5EF4-FFF2-40B4-BE49-F238E27FC236}">
                <a16:creationId xmlns:a16="http://schemas.microsoft.com/office/drawing/2014/main" id="{628E3B9A-EB75-4C8F-8876-7410C399BA82}"/>
              </a:ext>
            </a:extLst>
          </p:cNvPr>
          <p:cNvSpPr>
            <a:spLocks noGrp="1"/>
          </p:cNvSpPr>
          <p:nvPr>
            <p:ph type="subTitle" idx="1"/>
          </p:nvPr>
        </p:nvSpPr>
        <p:spPr>
          <a:xfrm>
            <a:off x="252000" y="5049000"/>
            <a:ext cx="6912000" cy="900000"/>
          </a:xfrm>
        </p:spPr>
        <p:txBody>
          <a:bodyPr/>
          <a:lstStyle/>
          <a:p>
            <a:r>
              <a:rPr lang="en-US" altLang="ja-JP" dirty="0"/>
              <a:t>2021</a:t>
            </a:r>
            <a:r>
              <a:rPr lang="ja-JP" altLang="en-US" dirty="0"/>
              <a:t>年</a:t>
            </a:r>
            <a:r>
              <a:rPr lang="en-US" altLang="ja-JP" dirty="0"/>
              <a:t>10</a:t>
            </a:r>
            <a:r>
              <a:rPr lang="ja-JP" altLang="en-US" dirty="0"/>
              <a:t>月</a:t>
            </a:r>
            <a:endParaRPr lang="en-US" altLang="ja-JP" dirty="0"/>
          </a:p>
          <a:p>
            <a:r>
              <a:rPr lang="ja-JP" altLang="en-US" dirty="0"/>
              <a:t>成長戦略プロジェクト事務局</a:t>
            </a:r>
          </a:p>
        </p:txBody>
      </p:sp>
    </p:spTree>
    <p:extLst>
      <p:ext uri="{BB962C8B-B14F-4D97-AF65-F5344CB8AC3E}">
        <p14:creationId xmlns:p14="http://schemas.microsoft.com/office/powerpoint/2010/main" val="1031576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EB16160B-5F0D-4D9D-AF8D-8177C60560B7}"/>
              </a:ext>
            </a:extLst>
          </p:cNvPr>
          <p:cNvSpPr>
            <a:spLocks noGrp="1"/>
          </p:cNvSpPr>
          <p:nvPr>
            <p:ph type="title"/>
          </p:nvPr>
        </p:nvSpPr>
        <p:spPr/>
        <p:txBody>
          <a:bodyPr/>
          <a:lstStyle/>
          <a:p>
            <a:r>
              <a:rPr lang="ja-JP" altLang="en-US" dirty="0"/>
              <a:t>目次</a:t>
            </a:r>
          </a:p>
        </p:txBody>
      </p:sp>
      <p:graphicFrame>
        <p:nvGraphicFramePr>
          <p:cNvPr id="9" name="表 9">
            <a:extLst>
              <a:ext uri="{FF2B5EF4-FFF2-40B4-BE49-F238E27FC236}">
                <a16:creationId xmlns:a16="http://schemas.microsoft.com/office/drawing/2014/main" id="{5BAA3CDC-721A-42AC-A71A-110FD155C2EC}"/>
              </a:ext>
            </a:extLst>
          </p:cNvPr>
          <p:cNvGraphicFramePr>
            <a:graphicFrameLocks noGrp="1"/>
          </p:cNvGraphicFramePr>
          <p:nvPr>
            <p:ph sz="quarter" idx="11"/>
            <p:extLst>
              <p:ext uri="{D42A27DB-BD31-4B8C-83A1-F6EECF244321}">
                <p14:modId xmlns:p14="http://schemas.microsoft.com/office/powerpoint/2010/main" val="3611154639"/>
              </p:ext>
            </p:extLst>
          </p:nvPr>
        </p:nvGraphicFramePr>
        <p:xfrm>
          <a:off x="252413" y="900113"/>
          <a:ext cx="4968000" cy="5112000"/>
        </p:xfrm>
        <a:graphic>
          <a:graphicData uri="http://schemas.openxmlformats.org/drawingml/2006/table">
            <a:tbl>
              <a:tblPr bandRow="1">
                <a:tableStyleId>{5C22544A-7EE6-4342-B048-85BDC9FD1C3A}</a:tableStyleId>
              </a:tblPr>
              <a:tblGrid>
                <a:gridCol w="324000">
                  <a:extLst>
                    <a:ext uri="{9D8B030D-6E8A-4147-A177-3AD203B41FA5}">
                      <a16:colId xmlns:a16="http://schemas.microsoft.com/office/drawing/2014/main" val="717206993"/>
                    </a:ext>
                  </a:extLst>
                </a:gridCol>
                <a:gridCol w="324000">
                  <a:extLst>
                    <a:ext uri="{9D8B030D-6E8A-4147-A177-3AD203B41FA5}">
                      <a16:colId xmlns:a16="http://schemas.microsoft.com/office/drawing/2014/main" val="318354517"/>
                    </a:ext>
                  </a:extLst>
                </a:gridCol>
                <a:gridCol w="3780000">
                  <a:extLst>
                    <a:ext uri="{9D8B030D-6E8A-4147-A177-3AD203B41FA5}">
                      <a16:colId xmlns:a16="http://schemas.microsoft.com/office/drawing/2014/main" val="1675751341"/>
                    </a:ext>
                  </a:extLst>
                </a:gridCol>
                <a:gridCol w="540000">
                  <a:extLst>
                    <a:ext uri="{9D8B030D-6E8A-4147-A177-3AD203B41FA5}">
                      <a16:colId xmlns:a16="http://schemas.microsoft.com/office/drawing/2014/main" val="366700764"/>
                    </a:ext>
                  </a:extLst>
                </a:gridCol>
              </a:tblGrid>
              <a:tr h="252000">
                <a:tc>
                  <a:txBody>
                    <a:bodyPr/>
                    <a:lstStyle/>
                    <a:p>
                      <a:pPr algn="ctr"/>
                      <a:r>
                        <a:rPr kumimoji="1" lang="en-US" altLang="ja-JP" sz="1400" dirty="0">
                          <a:solidFill>
                            <a:schemeClr val="bg1"/>
                          </a:solidFill>
                        </a:rPr>
                        <a:t>1</a:t>
                      </a: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kumimoji="1" lang="ja-JP" altLang="en-US" sz="1400" dirty="0">
                          <a:solidFill>
                            <a:schemeClr val="tx1"/>
                          </a:solidFill>
                        </a:rPr>
                        <a:t>プロジェクト発足の経緯</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gn="r"/>
                      <a:r>
                        <a:rPr kumimoji="1" lang="en-US" altLang="ja-JP" sz="1400" dirty="0"/>
                        <a:t>5</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20609784"/>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1</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デジタルトランスフォーメーションのアプローチ</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72305195"/>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2</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solidFill>
                        <a:schemeClr val="bg1">
                          <a:lumMod val="9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kumimoji="1" lang="ja-JP" altLang="en-US" sz="1400" dirty="0"/>
                        <a:t>フォーカスエリアと課題設定</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5599161"/>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3</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プロジェクト成功のための条件</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98811467"/>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4</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中長期経営ビジョンのフレームワーク</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17195964"/>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5</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プロジェクト実施の</a:t>
                      </a:r>
                      <a:r>
                        <a:rPr lang="en-US" altLang="ja-JP" sz="1400" dirty="0"/>
                        <a:t>5</a:t>
                      </a:r>
                      <a:r>
                        <a:rPr lang="ja-JP" altLang="en-US" sz="1400" dirty="0"/>
                        <a:t>つのポイント</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92094652"/>
                  </a:ext>
                </a:extLst>
              </a:tr>
              <a:tr h="108000">
                <a:tc>
                  <a:txBody>
                    <a:bodyPr/>
                    <a:lstStyle/>
                    <a:p>
                      <a:pPr algn="ctr"/>
                      <a:endParaRPr kumimoji="1" lang="en-US" altLang="ja-JP"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kumimoji="1" lang="ja-JP" altLang="en-US"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23514346"/>
                  </a:ext>
                </a:extLst>
              </a:tr>
              <a:tr h="252000">
                <a:tc>
                  <a:txBody>
                    <a:bodyPr/>
                    <a:lstStyle/>
                    <a:p>
                      <a:pPr algn="ctr"/>
                      <a:r>
                        <a:rPr kumimoji="1" lang="en-US" altLang="ja-JP" sz="1400" dirty="0">
                          <a:solidFill>
                            <a:schemeClr val="bg1"/>
                          </a:solidFill>
                        </a:rPr>
                        <a:t>2</a:t>
                      </a: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kumimoji="1" lang="en-US" altLang="ja-JP" sz="1400" dirty="0"/>
                        <a:t>3</a:t>
                      </a:r>
                      <a:r>
                        <a:rPr kumimoji="1" lang="ja-JP" altLang="en-US" sz="1400" dirty="0"/>
                        <a:t>つのフォーカスエリアと</a:t>
                      </a:r>
                      <a:r>
                        <a:rPr kumimoji="1" lang="en-US" altLang="ja-JP" sz="1400" dirty="0"/>
                        <a:t>4</a:t>
                      </a:r>
                      <a:r>
                        <a:rPr kumimoji="1" lang="ja-JP" altLang="en-US" sz="1400" dirty="0"/>
                        <a:t>つのタスク</a:t>
                      </a: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gn="r"/>
                      <a:r>
                        <a:rPr kumimoji="1" lang="en-US" altLang="ja-JP" sz="1400" dirty="0"/>
                        <a:t>12</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68675932"/>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1</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kumimoji="1" lang="en-US" altLang="ja-JP" sz="1400" dirty="0"/>
                        <a:t>4</a:t>
                      </a:r>
                      <a:r>
                        <a:rPr kumimoji="1" lang="ja-JP" altLang="en-US" sz="1400" dirty="0"/>
                        <a:t>つのタスク</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76902056"/>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2</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US" altLang="ja-JP" sz="1400" dirty="0"/>
                        <a:t>3</a:t>
                      </a:r>
                      <a:r>
                        <a:rPr lang="ja-JP" altLang="en-US" sz="1400" dirty="0"/>
                        <a:t>つのフォーカスエリアと</a:t>
                      </a:r>
                      <a:r>
                        <a:rPr lang="en-US" altLang="ja-JP" sz="1400" dirty="0"/>
                        <a:t>4</a:t>
                      </a:r>
                      <a:r>
                        <a:rPr lang="ja-JP" altLang="en-US" sz="1400" dirty="0"/>
                        <a:t>つのタスクの関連付け</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51612464"/>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3</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solidFill>
                        <a:schemeClr val="bg1">
                          <a:lumMod val="9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b="0" dirty="0"/>
                        <a:t>取り組みの</a:t>
                      </a:r>
                      <a:r>
                        <a:rPr lang="en-US" altLang="ja-JP" sz="1400" b="0" dirty="0"/>
                        <a:t>Step</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2735125"/>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4</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作業内容・役割分担・作成物</a:t>
                      </a:r>
                      <a:r>
                        <a:rPr lang="en-US" altLang="ja-JP" sz="1400" dirty="0"/>
                        <a:t> </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06888948"/>
                  </a:ext>
                </a:extLst>
              </a:tr>
              <a:tr h="252000">
                <a:tc>
                  <a:txBody>
                    <a:bodyPr/>
                    <a:lstStyle/>
                    <a:p>
                      <a:pPr algn="ct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5</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kumimoji="1" lang="ja-JP" altLang="en-US" sz="1400" dirty="0"/>
                        <a:t>実行の前提条件</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4042562"/>
                  </a:ext>
                </a:extLst>
              </a:tr>
              <a:tr h="108000">
                <a:tc>
                  <a:txBody>
                    <a:bodyPr/>
                    <a:lstStyle/>
                    <a:p>
                      <a:pPr algn="ctr"/>
                      <a:endParaRPr kumimoji="1" lang="ja-JP" altLang="en-US"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kumimoji="1" lang="ja-JP" altLang="en-US" sz="1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12041575"/>
                  </a:ext>
                </a:extLst>
              </a:tr>
              <a:tr h="252000">
                <a:tc>
                  <a:txBody>
                    <a:bodyPr/>
                    <a:lstStyle/>
                    <a:p>
                      <a:pPr algn="ctr"/>
                      <a:r>
                        <a:rPr kumimoji="1" lang="en-US" altLang="ja-JP" sz="1400" dirty="0">
                          <a:solidFill>
                            <a:schemeClr val="bg1"/>
                          </a:solidFill>
                        </a:rPr>
                        <a:t>3</a:t>
                      </a:r>
                      <a:endParaRPr kumimoji="1" lang="ja-JP" altLang="en-US" sz="14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kumimoji="1" lang="ja-JP" altLang="en-US" sz="1400" dirty="0"/>
                        <a:t>社内改革</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kumimoji="1" lang="en-US" altLang="ja-JP" sz="1400" dirty="0"/>
                        <a:t>18</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94337982"/>
                  </a:ext>
                </a:extLst>
              </a:tr>
              <a:tr h="252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1</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実行方針</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8870690"/>
                  </a:ext>
                </a:extLst>
              </a:tr>
              <a:tr h="252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2</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業務標準化　検討の視点</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2648520"/>
                  </a:ext>
                </a:extLst>
              </a:tr>
              <a:tr h="252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3</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社員意識調査</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42538582"/>
                  </a:ext>
                </a:extLst>
              </a:tr>
              <a:tr h="108000">
                <a:tc>
                  <a:txBody>
                    <a:bodyPr/>
                    <a:lstStyle/>
                    <a:p>
                      <a:pPr algn="ctr"/>
                      <a:endParaRPr kumimoji="1" lang="en-US" altLang="ja-JP"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kumimoji="1" lang="ja-JP" altLang="en-US"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99674318"/>
                  </a:ext>
                </a:extLst>
              </a:tr>
              <a:tr h="252000">
                <a:tc>
                  <a:txBody>
                    <a:bodyPr/>
                    <a:lstStyle/>
                    <a:p>
                      <a:pPr algn="ctr"/>
                      <a:r>
                        <a:rPr kumimoji="1" lang="en-US" altLang="ja-JP" sz="1400" dirty="0">
                          <a:solidFill>
                            <a:schemeClr val="bg1"/>
                          </a:solidFill>
                        </a:rPr>
                        <a:t>4</a:t>
                      </a: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lang="ja-JP" altLang="en-US" sz="1400" dirty="0"/>
                        <a:t>実行方針</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kumimoji="1" lang="en-US" altLang="ja-JP" sz="1400" dirty="0"/>
                        <a:t>22</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3288659"/>
                  </a:ext>
                </a:extLst>
              </a:tr>
              <a:tr h="252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1</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現状の課題とプロジェクトの実行方針</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79476048"/>
                  </a:ext>
                </a:extLst>
              </a:tr>
              <a:tr h="252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400" dirty="0">
                          <a:solidFill>
                            <a:schemeClr val="tx1">
                              <a:lumMod val="50000"/>
                              <a:lumOff val="50000"/>
                            </a:schemeClr>
                          </a:solidFill>
                        </a:rPr>
                        <a:t>2</a:t>
                      </a:r>
                      <a:endParaRPr kumimoji="1" lang="ja-JP" altLang="en-US" sz="14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400" dirty="0"/>
                        <a:t>業務課題に対する解決の方向性</a:t>
                      </a: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4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49400302"/>
                  </a:ext>
                </a:extLst>
              </a:tr>
            </a:tbl>
          </a:graphicData>
        </a:graphic>
      </p:graphicFrame>
    </p:spTree>
    <p:extLst>
      <p:ext uri="{BB962C8B-B14F-4D97-AF65-F5344CB8AC3E}">
        <p14:creationId xmlns:p14="http://schemas.microsoft.com/office/powerpoint/2010/main" val="1987853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413" y="5580000"/>
            <a:ext cx="8640000" cy="756000"/>
          </a:xfrm>
        </p:spPr>
        <p:txBody>
          <a:bodyPr/>
          <a:lstStyle/>
          <a:p>
            <a:r>
              <a:rPr lang="ja-JP" altLang="en-US" dirty="0"/>
              <a:t>プロジェクト発足の経緯</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a:xfrm>
            <a:off x="252413" y="2636838"/>
            <a:ext cx="3743325" cy="2763837"/>
          </a:xfrm>
        </p:spPr>
        <p:txBody>
          <a:bodyPr rIns="72000" bIns="0"/>
          <a:lstStyle/>
          <a:p>
            <a:r>
              <a:rPr lang="en-US" altLang="ja-JP" dirty="0"/>
              <a:t>1</a:t>
            </a:r>
            <a:endParaRPr lang="ja-JP" altLang="en-US" dirty="0"/>
          </a:p>
        </p:txBody>
      </p:sp>
    </p:spTree>
    <p:extLst>
      <p:ext uri="{BB962C8B-B14F-4D97-AF65-F5344CB8AC3E}">
        <p14:creationId xmlns:p14="http://schemas.microsoft.com/office/powerpoint/2010/main" val="816561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フリーフォーム: 図形 30">
            <a:extLst>
              <a:ext uri="{FF2B5EF4-FFF2-40B4-BE49-F238E27FC236}">
                <a16:creationId xmlns:a16="http://schemas.microsoft.com/office/drawing/2014/main" id="{F59BD924-6F65-4104-891A-24291EF0F22E}"/>
              </a:ext>
            </a:extLst>
          </p:cNvPr>
          <p:cNvSpPr/>
          <p:nvPr/>
        </p:nvSpPr>
        <p:spPr>
          <a:xfrm>
            <a:off x="3720364" y="4156183"/>
            <a:ext cx="1636727" cy="554532"/>
          </a:xfrm>
          <a:custGeom>
            <a:avLst/>
            <a:gdLst>
              <a:gd name="connsiteX0" fmla="*/ 0 w 1499636"/>
              <a:gd name="connsiteY0" fmla="*/ 0 h 504000"/>
              <a:gd name="connsiteX1" fmla="*/ 1499636 w 1499636"/>
              <a:gd name="connsiteY1" fmla="*/ 0 h 504000"/>
              <a:gd name="connsiteX2" fmla="*/ 749818 w 1499636"/>
              <a:gd name="connsiteY2" fmla="*/ 504000 h 504000"/>
            </a:gdLst>
            <a:ahLst/>
            <a:cxnLst>
              <a:cxn ang="0">
                <a:pos x="connsiteX0" y="connsiteY0"/>
              </a:cxn>
              <a:cxn ang="0">
                <a:pos x="connsiteX1" y="connsiteY1"/>
              </a:cxn>
              <a:cxn ang="0">
                <a:pos x="connsiteX2" y="connsiteY2"/>
              </a:cxn>
            </a:cxnLst>
            <a:rect l="l" t="t" r="r" b="b"/>
            <a:pathLst>
              <a:path w="1499636" h="504000">
                <a:moveTo>
                  <a:pt x="0" y="0"/>
                </a:moveTo>
                <a:lnTo>
                  <a:pt x="1499636" y="0"/>
                </a:lnTo>
                <a:lnTo>
                  <a:pt x="749818" y="504000"/>
                </a:lnTo>
                <a:close/>
              </a:path>
            </a:pathLst>
          </a:custGeom>
          <a:gradFill flip="none" rotWithShape="1">
            <a:gsLst>
              <a:gs pos="0">
                <a:schemeClr val="bg1"/>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endParaRPr kumimoji="1" lang="ja-JP" altLang="en-US" dirty="0"/>
          </a:p>
        </p:txBody>
      </p:sp>
      <p:sp>
        <p:nvSpPr>
          <p:cNvPr id="2" name="タイトル 1">
            <a:extLst>
              <a:ext uri="{FF2B5EF4-FFF2-40B4-BE49-F238E27FC236}">
                <a16:creationId xmlns:a16="http://schemas.microsoft.com/office/drawing/2014/main" id="{7B4BECF6-04ED-4C68-8EBE-B06DC58CA90D}"/>
              </a:ext>
            </a:extLst>
          </p:cNvPr>
          <p:cNvSpPr>
            <a:spLocks noGrp="1"/>
          </p:cNvSpPr>
          <p:nvPr>
            <p:ph type="title"/>
          </p:nvPr>
        </p:nvSpPr>
        <p:spPr>
          <a:xfrm>
            <a:off x="252000" y="252000"/>
            <a:ext cx="8640000" cy="540000"/>
          </a:xfrm>
        </p:spPr>
        <p:txBody>
          <a:bodyPr>
            <a:normAutofit/>
          </a:bodyPr>
          <a:lstStyle/>
          <a:p>
            <a:r>
              <a:rPr lang="en-US" altLang="ja-JP" dirty="0"/>
              <a:t>1. </a:t>
            </a:r>
            <a:r>
              <a:rPr lang="ja-JP" altLang="en-US" dirty="0"/>
              <a:t>デジタルトランスフォーメーションのアプローチ</a:t>
            </a:r>
          </a:p>
        </p:txBody>
      </p:sp>
      <p:sp>
        <p:nvSpPr>
          <p:cNvPr id="9" name="テキスト プレースホルダー 8">
            <a:extLst>
              <a:ext uri="{FF2B5EF4-FFF2-40B4-BE49-F238E27FC236}">
                <a16:creationId xmlns:a16="http://schemas.microsoft.com/office/drawing/2014/main" id="{3CA399AE-E000-4B51-BD49-F2FDDA9ED994}"/>
              </a:ext>
            </a:extLst>
          </p:cNvPr>
          <p:cNvSpPr>
            <a:spLocks noGrp="1"/>
          </p:cNvSpPr>
          <p:nvPr>
            <p:ph type="body" sz="quarter" idx="10"/>
          </p:nvPr>
        </p:nvSpPr>
        <p:spPr>
          <a:xfrm>
            <a:off x="252413" y="792163"/>
            <a:ext cx="8639175" cy="468000"/>
          </a:xfrm>
        </p:spPr>
        <p:txBody>
          <a:bodyPr>
            <a:normAutofit lnSpcReduction="10000"/>
          </a:bodyPr>
          <a:lstStyle/>
          <a:p>
            <a:r>
              <a:rPr lang="ja-JP" altLang="en-US" dirty="0"/>
              <a:t>ビジネス目標の達成や成果の向上にはチームの効果的な連携が必須です。成長戦略プロジェクトは、需要の変化への柔軟な対応を支えるとともに効率化を促進します。</a:t>
            </a:r>
          </a:p>
        </p:txBody>
      </p:sp>
      <p:sp>
        <p:nvSpPr>
          <p:cNvPr id="5" name="テキスト プレースホルダー 4">
            <a:extLst>
              <a:ext uri="{FF2B5EF4-FFF2-40B4-BE49-F238E27FC236}">
                <a16:creationId xmlns:a16="http://schemas.microsoft.com/office/drawing/2014/main" id="{71817FE5-6E4D-42D7-BB15-A1764CA53DEF}"/>
              </a:ext>
            </a:extLst>
          </p:cNvPr>
          <p:cNvSpPr>
            <a:spLocks noGrp="1"/>
          </p:cNvSpPr>
          <p:nvPr>
            <p:ph type="body" sz="quarter" idx="11"/>
          </p:nvPr>
        </p:nvSpPr>
        <p:spPr/>
        <p:txBody>
          <a:bodyPr/>
          <a:lstStyle/>
          <a:p>
            <a:r>
              <a:rPr lang="en-US" altLang="ja-JP" dirty="0"/>
              <a:t>1. </a:t>
            </a:r>
            <a:r>
              <a:rPr lang="ja-JP" altLang="en-US" dirty="0"/>
              <a:t>成長戦略プロジェクト発足の経緯</a:t>
            </a:r>
          </a:p>
        </p:txBody>
      </p:sp>
      <p:grpSp>
        <p:nvGrpSpPr>
          <p:cNvPr id="20" name="グループ化 19">
            <a:extLst>
              <a:ext uri="{FF2B5EF4-FFF2-40B4-BE49-F238E27FC236}">
                <a16:creationId xmlns:a16="http://schemas.microsoft.com/office/drawing/2014/main" id="{7B1C6120-7E44-44D9-847D-9226CE5BC991}"/>
              </a:ext>
            </a:extLst>
          </p:cNvPr>
          <p:cNvGrpSpPr/>
          <p:nvPr/>
        </p:nvGrpSpPr>
        <p:grpSpPr>
          <a:xfrm>
            <a:off x="1044000" y="1413000"/>
            <a:ext cx="4320000" cy="2880000"/>
            <a:chOff x="540000" y="1125000"/>
            <a:chExt cx="4320000" cy="2880000"/>
          </a:xfrm>
        </p:grpSpPr>
        <p:graphicFrame>
          <p:nvGraphicFramePr>
            <p:cNvPr id="10" name="グラフ 9">
              <a:extLst>
                <a:ext uri="{FF2B5EF4-FFF2-40B4-BE49-F238E27FC236}">
                  <a16:creationId xmlns:a16="http://schemas.microsoft.com/office/drawing/2014/main" id="{A02FB2EC-D5CB-419C-B1A8-64499290E6FB}"/>
                </a:ext>
              </a:extLst>
            </p:cNvPr>
            <p:cNvGraphicFramePr>
              <a:graphicFrameLocks noChangeAspect="1"/>
            </p:cNvGraphicFramePr>
            <p:nvPr/>
          </p:nvGraphicFramePr>
          <p:xfrm>
            <a:off x="540000" y="1125000"/>
            <a:ext cx="4320000" cy="28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グラフ 23">
              <a:extLst>
                <a:ext uri="{FF2B5EF4-FFF2-40B4-BE49-F238E27FC236}">
                  <a16:creationId xmlns:a16="http://schemas.microsoft.com/office/drawing/2014/main" id="{60A5B01C-D2AD-40C4-91BD-0E3FD39F1D5D}"/>
                </a:ext>
              </a:extLst>
            </p:cNvPr>
            <p:cNvGraphicFramePr>
              <a:graphicFrameLocks noChangeAspect="1"/>
            </p:cNvGraphicFramePr>
            <p:nvPr/>
          </p:nvGraphicFramePr>
          <p:xfrm>
            <a:off x="1269000" y="1611000"/>
            <a:ext cx="2862000" cy="1908000"/>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9" name="グループ化 18">
            <a:extLst>
              <a:ext uri="{FF2B5EF4-FFF2-40B4-BE49-F238E27FC236}">
                <a16:creationId xmlns:a16="http://schemas.microsoft.com/office/drawing/2014/main" id="{03F52D80-A911-4210-8E09-AB1B8473BBC5}"/>
              </a:ext>
            </a:extLst>
          </p:cNvPr>
          <p:cNvGrpSpPr/>
          <p:nvPr/>
        </p:nvGrpSpPr>
        <p:grpSpPr>
          <a:xfrm>
            <a:off x="3660728" y="1413000"/>
            <a:ext cx="4320000" cy="2880000"/>
            <a:chOff x="3210255" y="1125000"/>
            <a:chExt cx="4320000" cy="2880000"/>
          </a:xfrm>
        </p:grpSpPr>
        <p:graphicFrame>
          <p:nvGraphicFramePr>
            <p:cNvPr id="18" name="グラフ 17">
              <a:extLst>
                <a:ext uri="{FF2B5EF4-FFF2-40B4-BE49-F238E27FC236}">
                  <a16:creationId xmlns:a16="http://schemas.microsoft.com/office/drawing/2014/main" id="{85D341BD-770A-4043-A5C4-49CCD4DABE31}"/>
                </a:ext>
              </a:extLst>
            </p:cNvPr>
            <p:cNvGraphicFramePr>
              <a:graphicFrameLocks noChangeAspect="1"/>
            </p:cNvGraphicFramePr>
            <p:nvPr/>
          </p:nvGraphicFramePr>
          <p:xfrm>
            <a:off x="3210255" y="1125000"/>
            <a:ext cx="4320000" cy="288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グラフ 28">
              <a:extLst>
                <a:ext uri="{FF2B5EF4-FFF2-40B4-BE49-F238E27FC236}">
                  <a16:creationId xmlns:a16="http://schemas.microsoft.com/office/drawing/2014/main" id="{1CEE4063-670D-410C-B5F2-9B8853870846}"/>
                </a:ext>
              </a:extLst>
            </p:cNvPr>
            <p:cNvGraphicFramePr>
              <a:graphicFrameLocks noChangeAspect="1"/>
            </p:cNvGraphicFramePr>
            <p:nvPr/>
          </p:nvGraphicFramePr>
          <p:xfrm>
            <a:off x="3939255" y="1611000"/>
            <a:ext cx="2862000" cy="1908000"/>
          </p:xfrm>
          <a:graphic>
            <a:graphicData uri="http://schemas.openxmlformats.org/drawingml/2006/chart">
              <c:chart xmlns:c="http://schemas.openxmlformats.org/drawingml/2006/chart" xmlns:r="http://schemas.openxmlformats.org/officeDocument/2006/relationships" r:id="rId5"/>
            </a:graphicData>
          </a:graphic>
        </p:graphicFrame>
      </p:grpSp>
      <p:sp>
        <p:nvSpPr>
          <p:cNvPr id="33" name="正方形/長方形 32">
            <a:extLst>
              <a:ext uri="{FF2B5EF4-FFF2-40B4-BE49-F238E27FC236}">
                <a16:creationId xmlns:a16="http://schemas.microsoft.com/office/drawing/2014/main" id="{75142CEF-70DD-4CC2-AB0F-AEC6BF59453E}"/>
              </a:ext>
            </a:extLst>
          </p:cNvPr>
          <p:cNvSpPr/>
          <p:nvPr/>
        </p:nvSpPr>
        <p:spPr>
          <a:xfrm>
            <a:off x="2" y="4831378"/>
            <a:ext cx="9144000" cy="1836000"/>
          </a:xfrm>
          <a:prstGeom prst="rect">
            <a:avLst/>
          </a:prstGeom>
          <a:gradFill flip="none" rotWithShape="1">
            <a:gsLst>
              <a:gs pos="100000">
                <a:srgbClr val="002060"/>
              </a:gs>
              <a:gs pos="0">
                <a:schemeClr val="accent2">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80000" rIns="72000" rtlCol="0" anchor="t"/>
          <a:lstStyle/>
          <a:p>
            <a:pPr marL="0" lvl="1">
              <a:lnSpc>
                <a:spcPct val="90000"/>
              </a:lnSpc>
              <a:spcAft>
                <a:spcPts val="600"/>
              </a:spcAft>
            </a:pPr>
            <a:r>
              <a:rPr lang="ja-JP" altLang="en-US" sz="2400" b="1" dirty="0"/>
              <a:t>デジタルトランスフォーメーションを実現するために必要なこと</a:t>
            </a:r>
            <a:endParaRPr lang="ja-JP" altLang="en-US" sz="2400" dirty="0"/>
          </a:p>
        </p:txBody>
      </p:sp>
      <p:graphicFrame>
        <p:nvGraphicFramePr>
          <p:cNvPr id="34" name="表 33">
            <a:extLst>
              <a:ext uri="{FF2B5EF4-FFF2-40B4-BE49-F238E27FC236}">
                <a16:creationId xmlns:a16="http://schemas.microsoft.com/office/drawing/2014/main" id="{EF516E19-ADE4-43B2-B0C7-23C903227A6E}"/>
              </a:ext>
            </a:extLst>
          </p:cNvPr>
          <p:cNvGraphicFramePr>
            <a:graphicFrameLocks noGrp="1"/>
          </p:cNvGraphicFramePr>
          <p:nvPr/>
        </p:nvGraphicFramePr>
        <p:xfrm>
          <a:off x="250823" y="5496072"/>
          <a:ext cx="8698214" cy="1069200"/>
        </p:xfrm>
        <a:graphic>
          <a:graphicData uri="http://schemas.openxmlformats.org/drawingml/2006/table">
            <a:tbl>
              <a:tblPr firstRow="1" bandRow="1">
                <a:tableStyleId>{5C22544A-7EE6-4342-B048-85BDC9FD1C3A}</a:tableStyleId>
              </a:tblPr>
              <a:tblGrid>
                <a:gridCol w="2022128">
                  <a:extLst>
                    <a:ext uri="{9D8B030D-6E8A-4147-A177-3AD203B41FA5}">
                      <a16:colId xmlns:a16="http://schemas.microsoft.com/office/drawing/2014/main" val="20000"/>
                    </a:ext>
                  </a:extLst>
                </a:gridCol>
                <a:gridCol w="144000">
                  <a:extLst>
                    <a:ext uri="{9D8B030D-6E8A-4147-A177-3AD203B41FA5}">
                      <a16:colId xmlns:a16="http://schemas.microsoft.com/office/drawing/2014/main" val="3864849331"/>
                    </a:ext>
                  </a:extLst>
                </a:gridCol>
                <a:gridCol w="2022128">
                  <a:extLst>
                    <a:ext uri="{9D8B030D-6E8A-4147-A177-3AD203B41FA5}">
                      <a16:colId xmlns:a16="http://schemas.microsoft.com/office/drawing/2014/main" val="20001"/>
                    </a:ext>
                  </a:extLst>
                </a:gridCol>
                <a:gridCol w="144000">
                  <a:extLst>
                    <a:ext uri="{9D8B030D-6E8A-4147-A177-3AD203B41FA5}">
                      <a16:colId xmlns:a16="http://schemas.microsoft.com/office/drawing/2014/main" val="3025986353"/>
                    </a:ext>
                  </a:extLst>
                </a:gridCol>
                <a:gridCol w="2160000">
                  <a:extLst>
                    <a:ext uri="{9D8B030D-6E8A-4147-A177-3AD203B41FA5}">
                      <a16:colId xmlns:a16="http://schemas.microsoft.com/office/drawing/2014/main" val="20002"/>
                    </a:ext>
                  </a:extLst>
                </a:gridCol>
                <a:gridCol w="183830">
                  <a:extLst>
                    <a:ext uri="{9D8B030D-6E8A-4147-A177-3AD203B41FA5}">
                      <a16:colId xmlns:a16="http://schemas.microsoft.com/office/drawing/2014/main" val="4218689657"/>
                    </a:ext>
                  </a:extLst>
                </a:gridCol>
                <a:gridCol w="2022128">
                  <a:extLst>
                    <a:ext uri="{9D8B030D-6E8A-4147-A177-3AD203B41FA5}">
                      <a16:colId xmlns:a16="http://schemas.microsoft.com/office/drawing/2014/main" val="20003"/>
                    </a:ext>
                  </a:extLst>
                </a:gridCol>
              </a:tblGrid>
              <a:tr h="648000">
                <a:tc>
                  <a:txBody>
                    <a:bodyPr/>
                    <a:lstStyle/>
                    <a:p>
                      <a:r>
                        <a:rPr kumimoji="1" lang="en-US" altLang="ja-JP" sz="3200" dirty="0"/>
                        <a:t>1</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2</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3</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4</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21200">
                <a:tc>
                  <a:txBody>
                    <a:bodyPr/>
                    <a:lstStyle/>
                    <a:p>
                      <a:pPr>
                        <a:lnSpc>
                          <a:spcPct val="90000"/>
                        </a:lnSpc>
                      </a:pPr>
                      <a:r>
                        <a:rPr lang="ja-JP" altLang="en-US" sz="1200" dirty="0">
                          <a:solidFill>
                            <a:schemeClr val="bg1"/>
                          </a:solidFill>
                          <a:latin typeface="+mn-ea"/>
                          <a:ea typeface="+mn-ea"/>
                          <a:cs typeface="Meiryo UI" charset="-128"/>
                        </a:rPr>
                        <a:t>データから得た洞察で</a:t>
                      </a:r>
                      <a:endParaRPr lang="en-US" altLang="ja-JP" sz="1200" dirty="0">
                        <a:solidFill>
                          <a:schemeClr val="bg1"/>
                        </a:solidFill>
                        <a:latin typeface="+mn-ea"/>
                        <a:ea typeface="+mn-ea"/>
                        <a:cs typeface="Meiryo UI" charset="-128"/>
                      </a:endParaRPr>
                    </a:p>
                    <a:p>
                      <a:pPr>
                        <a:lnSpc>
                          <a:spcPct val="90000"/>
                        </a:lnSpc>
                      </a:pPr>
                      <a:r>
                        <a:rPr lang="ja-JP" altLang="en-US" sz="1200" dirty="0">
                          <a:solidFill>
                            <a:schemeClr val="bg1"/>
                          </a:solidFill>
                          <a:latin typeface="+mn-ea"/>
                          <a:ea typeface="+mn-ea"/>
                          <a:cs typeface="Meiryo UI" charset="-128"/>
                        </a:rPr>
                        <a:t>お客様へのサービスを充実させる</a:t>
                      </a:r>
                      <a:endParaRPr kumimoji="1" lang="ja-JP" altLang="en-US" sz="12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lang="ja-JP" altLang="en-US" sz="1200" dirty="0">
                          <a:solidFill>
                            <a:schemeClr val="bg1"/>
                          </a:solidFill>
                          <a:latin typeface="Meiryo UI" charset="-128"/>
                          <a:ea typeface="Meiryo UI" charset="-128"/>
                          <a:cs typeface="Meiryo UI" charset="-128"/>
                        </a:rPr>
                        <a:t>お客様に関するデータを適切な</a:t>
                      </a:r>
                      <a:br>
                        <a:rPr lang="en-US" altLang="ja-JP" sz="1200" dirty="0">
                          <a:solidFill>
                            <a:schemeClr val="bg1"/>
                          </a:solidFill>
                          <a:latin typeface="Meiryo UI" charset="-128"/>
                          <a:ea typeface="Meiryo UI" charset="-128"/>
                          <a:cs typeface="Meiryo UI" charset="-128"/>
                        </a:rPr>
                      </a:br>
                      <a:r>
                        <a:rPr lang="ja-JP" altLang="en-US" sz="1200" dirty="0">
                          <a:solidFill>
                            <a:schemeClr val="bg1"/>
                          </a:solidFill>
                          <a:latin typeface="Meiryo UI" charset="-128"/>
                          <a:ea typeface="Meiryo UI" charset="-128"/>
                          <a:cs typeface="Meiryo UI" charset="-128"/>
                        </a:rPr>
                        <a:t>タイミングで一元的に収集できる</a:t>
                      </a:r>
                      <a:endParaRPr kumimoji="1" lang="ja-JP" altLang="en-US" sz="12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lang="ja-JP" altLang="en-US" sz="1200" dirty="0">
                          <a:solidFill>
                            <a:schemeClr val="bg1"/>
                          </a:solidFill>
                          <a:latin typeface="Meiryo UI" charset="-128"/>
                          <a:ea typeface="Meiryo UI" charset="-128"/>
                          <a:cs typeface="Meiryo UI" charset="-128"/>
                        </a:rPr>
                        <a:t>お客様情報を適切な鮮度で蓄積し、有効活用できる</a:t>
                      </a:r>
                      <a:endParaRPr kumimoji="1" lang="ja-JP" altLang="en-US" sz="12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kumimoji="1" lang="ja-JP" altLang="en-US" sz="1200" dirty="0">
                          <a:solidFill>
                            <a:schemeClr val="bg1"/>
                          </a:solidFill>
                          <a:latin typeface="+mn-ea"/>
                          <a:ea typeface="+mn-ea"/>
                        </a:rPr>
                        <a:t>お客様に提供したい</a:t>
                      </a:r>
                      <a:endParaRPr kumimoji="1" lang="en-US" altLang="ja-JP" sz="1200" dirty="0">
                        <a:solidFill>
                          <a:schemeClr val="bg1"/>
                        </a:solidFill>
                        <a:latin typeface="+mn-ea"/>
                        <a:ea typeface="+mn-ea"/>
                      </a:endParaRPr>
                    </a:p>
                    <a:p>
                      <a:pPr marL="0" marR="0" indent="0" algn="l" defTabSz="914400" rtl="0" eaLnBrk="1" fontAlgn="auto" latinLnBrk="0" hangingPunct="1">
                        <a:lnSpc>
                          <a:spcPct val="90000"/>
                        </a:lnSpc>
                        <a:spcBef>
                          <a:spcPts val="0"/>
                        </a:spcBef>
                        <a:spcAft>
                          <a:spcPts val="0"/>
                        </a:spcAft>
                        <a:buClrTx/>
                        <a:buSzTx/>
                        <a:buFontTx/>
                        <a:buNone/>
                        <a:tabLst/>
                        <a:defRPr/>
                      </a:pPr>
                      <a:r>
                        <a:rPr kumimoji="1" lang="ja-JP" altLang="en-US" sz="1200" dirty="0">
                          <a:solidFill>
                            <a:schemeClr val="bg1"/>
                          </a:solidFill>
                          <a:latin typeface="+mn-ea"/>
                          <a:ea typeface="+mn-ea"/>
                        </a:rPr>
                        <a:t>サービスとスムーズに連携できる</a:t>
                      </a: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3" name="正方形/長方形 2">
            <a:extLst>
              <a:ext uri="{FF2B5EF4-FFF2-40B4-BE49-F238E27FC236}">
                <a16:creationId xmlns:a16="http://schemas.microsoft.com/office/drawing/2014/main" id="{FE034DC4-194B-4A1F-AC17-4F5952C1B086}"/>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P361</a:t>
            </a:r>
          </a:p>
        </p:txBody>
      </p:sp>
      <p:sp>
        <p:nvSpPr>
          <p:cNvPr id="21" name="テキスト ボックス 20">
            <a:extLst>
              <a:ext uri="{FF2B5EF4-FFF2-40B4-BE49-F238E27FC236}">
                <a16:creationId xmlns:a16="http://schemas.microsoft.com/office/drawing/2014/main" id="{96B4D723-B43C-4A64-85E9-B8FB0BC260D0}"/>
              </a:ext>
            </a:extLst>
          </p:cNvPr>
          <p:cNvSpPr txBox="1"/>
          <p:nvPr/>
        </p:nvSpPr>
        <p:spPr>
          <a:xfrm>
            <a:off x="252000" y="1690953"/>
            <a:ext cx="3060000" cy="1862048"/>
          </a:xfrm>
          <a:prstGeom prst="rect">
            <a:avLst/>
          </a:prstGeom>
          <a:noFill/>
        </p:spPr>
        <p:txBody>
          <a:bodyPr wrap="square" lIns="0" rIns="0">
            <a:spAutoFit/>
          </a:bodyPr>
          <a:lstStyle/>
          <a:p>
            <a:pPr>
              <a:spcAft>
                <a:spcPts val="1200"/>
              </a:spcAft>
            </a:pPr>
            <a:r>
              <a:rPr lang="ja-JP" altLang="en-US" b="1" dirty="0">
                <a:solidFill>
                  <a:schemeClr val="bg2">
                    <a:lumMod val="50000"/>
                  </a:schemeClr>
                </a:solidFill>
              </a:rPr>
              <a:t>ビジネスからのアプローチ</a:t>
            </a:r>
          </a:p>
          <a:p>
            <a:pPr marL="252000" indent="-180000">
              <a:spcAft>
                <a:spcPts val="600"/>
              </a:spcAft>
              <a:buClr>
                <a:schemeClr val="bg2">
                  <a:lumMod val="75000"/>
                </a:schemeClr>
              </a:buClr>
              <a:buFont typeface="Wingdings" panose="05000000000000000000" pitchFamily="2" charset="2"/>
              <a:buChar char="l"/>
            </a:pPr>
            <a:r>
              <a:rPr lang="ja-JP" altLang="en-US" sz="1200" dirty="0"/>
              <a:t>市場変化→中国・インドの高成長継続、</a:t>
            </a:r>
            <a:br>
              <a:rPr lang="ja-JP" altLang="en-US" sz="1200" dirty="0"/>
            </a:br>
            <a:r>
              <a:rPr lang="ja-JP" altLang="en-US" sz="1200" dirty="0"/>
              <a:t>米国の失業率の高まり、欧州の経済停滞</a:t>
            </a:r>
          </a:p>
          <a:p>
            <a:pPr marL="252000" indent="-180000">
              <a:spcAft>
                <a:spcPts val="600"/>
              </a:spcAft>
              <a:buClr>
                <a:schemeClr val="bg2">
                  <a:lumMod val="75000"/>
                </a:schemeClr>
              </a:buClr>
              <a:buFont typeface="Wingdings" panose="05000000000000000000" pitchFamily="2" charset="2"/>
              <a:buChar char="l"/>
            </a:pPr>
            <a:r>
              <a:rPr lang="ja-JP" altLang="en-US" sz="1200" dirty="0"/>
              <a:t>お客様の変化→顧客ニーズの細分化</a:t>
            </a:r>
          </a:p>
          <a:p>
            <a:pPr marL="252000" indent="-180000">
              <a:spcAft>
                <a:spcPts val="600"/>
              </a:spcAft>
              <a:buClr>
                <a:schemeClr val="bg2">
                  <a:lumMod val="75000"/>
                </a:schemeClr>
              </a:buClr>
              <a:buFont typeface="Wingdings" panose="05000000000000000000" pitchFamily="2" charset="2"/>
              <a:buChar char="l"/>
            </a:pPr>
            <a:r>
              <a:rPr lang="ja-JP" altLang="en-US" sz="1200" dirty="0"/>
              <a:t>経済→低価格競争、</a:t>
            </a:r>
            <a:br>
              <a:rPr lang="ja-JP" altLang="en-US" sz="1200" dirty="0"/>
            </a:br>
            <a:r>
              <a:rPr lang="ja-JP" altLang="en-US" sz="1200" dirty="0"/>
              <a:t>先進国から新興国へのマーケットシフト</a:t>
            </a:r>
          </a:p>
          <a:p>
            <a:pPr marL="252000" indent="-180000">
              <a:spcAft>
                <a:spcPts val="600"/>
              </a:spcAft>
              <a:buClr>
                <a:schemeClr val="bg2">
                  <a:lumMod val="75000"/>
                </a:schemeClr>
              </a:buClr>
              <a:buFont typeface="Wingdings" panose="05000000000000000000" pitchFamily="2" charset="2"/>
              <a:buChar char="l"/>
            </a:pPr>
            <a:r>
              <a:rPr lang="ja-JP" altLang="en-US" sz="1200" dirty="0"/>
              <a:t>想定外の競合他社の驚異的な台頭</a:t>
            </a:r>
          </a:p>
        </p:txBody>
      </p:sp>
      <p:sp>
        <p:nvSpPr>
          <p:cNvPr id="22" name="テキスト ボックス 21">
            <a:extLst>
              <a:ext uri="{FF2B5EF4-FFF2-40B4-BE49-F238E27FC236}">
                <a16:creationId xmlns:a16="http://schemas.microsoft.com/office/drawing/2014/main" id="{05A2B2CA-D91E-4C68-BE17-C18C81949518}"/>
              </a:ext>
            </a:extLst>
          </p:cNvPr>
          <p:cNvSpPr txBox="1"/>
          <p:nvPr/>
        </p:nvSpPr>
        <p:spPr>
          <a:xfrm>
            <a:off x="5921528" y="1690953"/>
            <a:ext cx="3060000" cy="1674305"/>
          </a:xfrm>
          <a:prstGeom prst="rect">
            <a:avLst/>
          </a:prstGeom>
          <a:noFill/>
        </p:spPr>
        <p:txBody>
          <a:bodyPr wrap="square" lIns="0" rIns="0">
            <a:spAutoFit/>
          </a:bodyPr>
          <a:lstStyle/>
          <a:p>
            <a:pPr>
              <a:spcAft>
                <a:spcPts val="1200"/>
              </a:spcAft>
            </a:pPr>
            <a:r>
              <a:rPr lang="ja-JP" altLang="en-US" b="1" dirty="0">
                <a:solidFill>
                  <a:schemeClr val="accent4">
                    <a:lumMod val="75000"/>
                  </a:schemeClr>
                </a:solidFill>
              </a:rPr>
              <a:t>テクノロジーからのアプローチ</a:t>
            </a:r>
          </a:p>
          <a:p>
            <a:pPr marL="142875" indent="-142875" defTabSz="914400">
              <a:lnSpc>
                <a:spcPct val="90000"/>
              </a:lnSpc>
              <a:spcAft>
                <a:spcPts val="600"/>
              </a:spcAft>
              <a:buClr>
                <a:schemeClr val="accent4">
                  <a:lumMod val="60000"/>
                  <a:lumOff val="40000"/>
                </a:schemeClr>
              </a:buClr>
              <a:buFont typeface="Wingdings" charset="2"/>
              <a:buChar char="l"/>
              <a:defRPr/>
            </a:pPr>
            <a:r>
              <a:rPr lang="en-US" altLang="ja-JP" sz="1200" dirty="0"/>
              <a:t>AI</a:t>
            </a:r>
            <a:r>
              <a:rPr lang="ja-JP" altLang="en-US" sz="1200" dirty="0"/>
              <a:t>や自然言語解析などの</a:t>
            </a:r>
            <a:br>
              <a:rPr lang="en-US" altLang="ja-JP" sz="1200" dirty="0"/>
            </a:br>
            <a:r>
              <a:rPr lang="ja-JP" altLang="en-US" sz="1200" dirty="0"/>
              <a:t>先端テクノロジーを活用したイノベーションを推進</a:t>
            </a:r>
          </a:p>
          <a:p>
            <a:pPr marL="142875" indent="-142875" defTabSz="914400">
              <a:lnSpc>
                <a:spcPct val="90000"/>
              </a:lnSpc>
              <a:spcAft>
                <a:spcPts val="600"/>
              </a:spcAft>
              <a:buClr>
                <a:schemeClr val="accent4">
                  <a:lumMod val="60000"/>
                  <a:lumOff val="40000"/>
                </a:schemeClr>
              </a:buClr>
              <a:buFont typeface="Wingdings" charset="2"/>
              <a:buChar char="l"/>
              <a:defRPr/>
            </a:pPr>
            <a:r>
              <a:rPr lang="ja-JP" altLang="en-US" sz="1200" dirty="0"/>
              <a:t>全社的な改革のための</a:t>
            </a:r>
            <a:br>
              <a:rPr lang="en-US" altLang="ja-JP" sz="1200" dirty="0"/>
            </a:br>
            <a:r>
              <a:rPr lang="ja-JP" altLang="en-US" sz="1200" dirty="0"/>
              <a:t>部門の垣根を超えた</a:t>
            </a:r>
            <a:r>
              <a:rPr lang="en-US" altLang="ja-JP" sz="1200" dirty="0"/>
              <a:t>BI</a:t>
            </a:r>
            <a:r>
              <a:rPr lang="ja-JP" altLang="en-US" sz="1200" dirty="0"/>
              <a:t>によるデータ分析</a:t>
            </a:r>
          </a:p>
          <a:p>
            <a:pPr marL="142875" indent="-142875" defTabSz="914400">
              <a:lnSpc>
                <a:spcPct val="90000"/>
              </a:lnSpc>
              <a:spcAft>
                <a:spcPts val="600"/>
              </a:spcAft>
              <a:buClr>
                <a:schemeClr val="accent4">
                  <a:lumMod val="60000"/>
                  <a:lumOff val="40000"/>
                </a:schemeClr>
              </a:buClr>
              <a:buFont typeface="Wingdings" charset="2"/>
              <a:buChar char="l"/>
              <a:defRPr/>
            </a:pPr>
            <a:r>
              <a:rPr lang="ja-JP" altLang="en-US" sz="1200" dirty="0"/>
              <a:t>クラウド等の活用による</a:t>
            </a:r>
            <a:br>
              <a:rPr lang="en-US" altLang="ja-JP" sz="1200" dirty="0"/>
            </a:br>
            <a:r>
              <a:rPr lang="ja-JP" altLang="en-US" sz="1200" dirty="0"/>
              <a:t>柔軟な拡張と運用コストを最適化</a:t>
            </a:r>
            <a:endParaRPr lang="ja-JP" altLang="en-US" sz="1400" dirty="0"/>
          </a:p>
        </p:txBody>
      </p:sp>
    </p:spTree>
    <p:extLst>
      <p:ext uri="{BB962C8B-B14F-4D97-AF65-F5344CB8AC3E}">
        <p14:creationId xmlns:p14="http://schemas.microsoft.com/office/powerpoint/2010/main" val="38425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グラフ 12">
            <a:extLst>
              <a:ext uri="{FF2B5EF4-FFF2-40B4-BE49-F238E27FC236}">
                <a16:creationId xmlns:a16="http://schemas.microsoft.com/office/drawing/2014/main" id="{CD7F6C74-B5E8-4910-9744-60FF30951445}"/>
              </a:ext>
            </a:extLst>
          </p:cNvPr>
          <p:cNvGraphicFramePr>
            <a:graphicFrameLocks noChangeAspect="1"/>
          </p:cNvGraphicFramePr>
          <p:nvPr>
            <p:extLst>
              <p:ext uri="{D42A27DB-BD31-4B8C-83A1-F6EECF244321}">
                <p14:modId xmlns:p14="http://schemas.microsoft.com/office/powerpoint/2010/main" val="258646389"/>
              </p:ext>
            </p:extLst>
          </p:nvPr>
        </p:nvGraphicFramePr>
        <p:xfrm>
          <a:off x="-1332000" y="1502727"/>
          <a:ext cx="7560000" cy="5040000"/>
        </p:xfrm>
        <a:graphic>
          <a:graphicData uri="http://schemas.openxmlformats.org/drawingml/2006/chart">
            <c:chart xmlns:c="http://schemas.openxmlformats.org/drawingml/2006/chart" xmlns:r="http://schemas.openxmlformats.org/officeDocument/2006/relationships" r:id="rId3"/>
          </a:graphicData>
        </a:graphic>
      </p:graphicFrame>
      <p:sp>
        <p:nvSpPr>
          <p:cNvPr id="2" name="タイトル 1">
            <a:extLst>
              <a:ext uri="{FF2B5EF4-FFF2-40B4-BE49-F238E27FC236}">
                <a16:creationId xmlns:a16="http://schemas.microsoft.com/office/drawing/2014/main" id="{7B4BECF6-04ED-4C68-8EBE-B06DC58CA90D}"/>
              </a:ext>
            </a:extLst>
          </p:cNvPr>
          <p:cNvSpPr>
            <a:spLocks noGrp="1"/>
          </p:cNvSpPr>
          <p:nvPr>
            <p:ph type="title"/>
          </p:nvPr>
        </p:nvSpPr>
        <p:spPr>
          <a:xfrm>
            <a:off x="252000" y="252000"/>
            <a:ext cx="8640000" cy="540000"/>
          </a:xfrm>
        </p:spPr>
        <p:txBody>
          <a:bodyPr>
            <a:normAutofit/>
          </a:bodyPr>
          <a:lstStyle/>
          <a:p>
            <a:r>
              <a:rPr lang="en-US" altLang="ja-JP" dirty="0"/>
              <a:t>2. </a:t>
            </a:r>
            <a:r>
              <a:rPr lang="ja-JP" altLang="en-US" dirty="0"/>
              <a:t>フォーカスエリアと課題設定</a:t>
            </a:r>
          </a:p>
        </p:txBody>
      </p:sp>
      <p:sp>
        <p:nvSpPr>
          <p:cNvPr id="3" name="テキスト プレースホルダー 2">
            <a:extLst>
              <a:ext uri="{FF2B5EF4-FFF2-40B4-BE49-F238E27FC236}">
                <a16:creationId xmlns:a16="http://schemas.microsoft.com/office/drawing/2014/main" id="{6E60EC69-FE2D-42F2-870C-DC7C9BF12698}"/>
              </a:ext>
            </a:extLst>
          </p:cNvPr>
          <p:cNvSpPr>
            <a:spLocks noGrp="1"/>
          </p:cNvSpPr>
          <p:nvPr>
            <p:ph type="body" sz="quarter" idx="10"/>
          </p:nvPr>
        </p:nvSpPr>
        <p:spPr>
          <a:xfrm>
            <a:off x="252413" y="792163"/>
            <a:ext cx="8639175" cy="468000"/>
          </a:xfrm>
        </p:spPr>
        <p:txBody>
          <a:bodyPr>
            <a:normAutofit lnSpcReduction="10000"/>
          </a:bodyPr>
          <a:lstStyle/>
          <a:p>
            <a:r>
              <a:rPr lang="ja-JP" altLang="en-US" dirty="0"/>
              <a:t>最新テクノロジーの活用でで効率性と俊敏性を向上させます。社内に眠るデータを有効活用し、お客さまの問い合わせへの迅速かつ的確な対応を可能にサービスレベルを向上します。</a:t>
            </a:r>
          </a:p>
        </p:txBody>
      </p:sp>
      <p:sp>
        <p:nvSpPr>
          <p:cNvPr id="6" name="テキスト プレースホルダー 5">
            <a:extLst>
              <a:ext uri="{FF2B5EF4-FFF2-40B4-BE49-F238E27FC236}">
                <a16:creationId xmlns:a16="http://schemas.microsoft.com/office/drawing/2014/main" id="{35707DFE-2058-40DF-A0DD-ECC9B480EA9A}"/>
              </a:ext>
            </a:extLst>
          </p:cNvPr>
          <p:cNvSpPr>
            <a:spLocks noGrp="1"/>
          </p:cNvSpPr>
          <p:nvPr>
            <p:ph type="body" sz="quarter" idx="11"/>
          </p:nvPr>
        </p:nvSpPr>
        <p:spPr>
          <a:xfrm>
            <a:off x="252413" y="36000"/>
            <a:ext cx="3959225" cy="216000"/>
          </a:xfrm>
        </p:spPr>
        <p:txBody>
          <a:bodyPr/>
          <a:lstStyle/>
          <a:p>
            <a:r>
              <a:rPr lang="en-US" altLang="ja-JP" dirty="0"/>
              <a:t>1. </a:t>
            </a:r>
            <a:r>
              <a:rPr lang="ja-JP" altLang="en-US" dirty="0"/>
              <a:t>成長戦略プロジェクト発足の経緯</a:t>
            </a:r>
          </a:p>
        </p:txBody>
      </p:sp>
      <p:sp>
        <p:nvSpPr>
          <p:cNvPr id="33" name="Rounded Rectangle 1">
            <a:extLst>
              <a:ext uri="{FF2B5EF4-FFF2-40B4-BE49-F238E27FC236}">
                <a16:creationId xmlns:a16="http://schemas.microsoft.com/office/drawing/2014/main" id="{904E8DF7-0680-41E7-B359-2B4CB5D5C314}"/>
              </a:ext>
            </a:extLst>
          </p:cNvPr>
          <p:cNvSpPr>
            <a:spLocks noChangeArrowheads="1"/>
          </p:cNvSpPr>
          <p:nvPr/>
        </p:nvSpPr>
        <p:spPr bwMode="auto">
          <a:xfrm>
            <a:off x="252000" y="3423473"/>
            <a:ext cx="2808000" cy="1201809"/>
          </a:xfrm>
          <a:prstGeom prst="roundRect">
            <a:avLst>
              <a:gd name="adj" fmla="val 50000"/>
            </a:avLst>
          </a:prstGeom>
          <a:solidFill>
            <a:schemeClr val="bg1"/>
          </a:solidFill>
          <a:ln w="28575" algn="ctr">
            <a:solidFill>
              <a:srgbClr val="3399FF"/>
            </a:solidFill>
            <a:round/>
            <a:headEnd/>
            <a:tailEnd/>
          </a:ln>
          <a:effectLst/>
        </p:spPr>
        <p:txBody>
          <a:bodyPr wrap="none" lIns="0" tIns="46800" rIns="0" bIns="46800" anchor="ctr"/>
          <a:lstStyle/>
          <a:p>
            <a:pPr algn="ctr" eaLnBrk="1" hangingPunct="1">
              <a:lnSpc>
                <a:spcPct val="90000"/>
              </a:lnSpc>
              <a:tabLst>
                <a:tab pos="749300" algn="l"/>
              </a:tabLst>
            </a:pPr>
            <a:r>
              <a:rPr lang="en-US" altLang="ja-JP" sz="2400" b="1" dirty="0">
                <a:solidFill>
                  <a:schemeClr val="bg1">
                    <a:lumMod val="50000"/>
                  </a:schemeClr>
                </a:solidFill>
              </a:rPr>
              <a:t>3</a:t>
            </a:r>
            <a:r>
              <a:rPr lang="ja-JP" altLang="en-US" sz="2400" b="1" dirty="0">
                <a:solidFill>
                  <a:schemeClr val="bg1">
                    <a:lumMod val="50000"/>
                  </a:schemeClr>
                </a:solidFill>
              </a:rPr>
              <a:t>つのフォーカスエリア</a:t>
            </a:r>
          </a:p>
        </p:txBody>
      </p:sp>
      <p:sp>
        <p:nvSpPr>
          <p:cNvPr id="34" name="Rectangle 3">
            <a:extLst>
              <a:ext uri="{FF2B5EF4-FFF2-40B4-BE49-F238E27FC236}">
                <a16:creationId xmlns:a16="http://schemas.microsoft.com/office/drawing/2014/main" id="{E4C17BA8-D17E-4D1B-8CF5-BF5F656EB176}"/>
              </a:ext>
            </a:extLst>
          </p:cNvPr>
          <p:cNvSpPr>
            <a:spLocks noChangeArrowheads="1"/>
          </p:cNvSpPr>
          <p:nvPr/>
        </p:nvSpPr>
        <p:spPr bwMode="auto">
          <a:xfrm>
            <a:off x="4860000" y="1537365"/>
            <a:ext cx="4212000" cy="1260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1800" b="1" dirty="0">
                <a:solidFill>
                  <a:schemeClr val="bg2">
                    <a:lumMod val="25000"/>
                  </a:schemeClr>
                </a:solidFill>
                <a:latin typeface="+mn-lt"/>
                <a:ea typeface="+mn-ea"/>
              </a:rPr>
              <a:t>フォーカスするお客様のペルソナ像の設定</a:t>
            </a:r>
            <a:endParaRPr lang="en-US" altLang="ja-JP" sz="1400" b="1" dirty="0">
              <a:solidFill>
                <a:schemeClr val="bg2">
                  <a:lumMod val="25000"/>
                </a:schemeClr>
              </a:solidFill>
              <a:latin typeface="+mn-lt"/>
              <a:ea typeface="+mn-ea"/>
            </a:endParaRPr>
          </a:p>
          <a:p>
            <a:pPr marL="180000" indent="-108000" eaLnBrk="1" hangingPunct="1">
              <a:lnSpc>
                <a:spcPct val="90000"/>
              </a:lnSpc>
              <a:spcAft>
                <a:spcPts val="300"/>
              </a:spcAft>
              <a:buClr>
                <a:schemeClr val="bg2">
                  <a:lumMod val="25000"/>
                </a:schemeClr>
              </a:buClr>
              <a:buFont typeface="Arial" panose="020B0604020202020204" pitchFamily="34" charset="0"/>
              <a:buChar char="•"/>
            </a:pPr>
            <a:r>
              <a:rPr lang="ja-JP" altLang="en-US" sz="1400" dirty="0">
                <a:solidFill>
                  <a:srgbClr val="020102"/>
                </a:solidFill>
                <a:latin typeface="+mn-lt"/>
                <a:ea typeface="+mn-ea"/>
              </a:rPr>
              <a:t>フォーカスするお客様のターゲットをどこにすべきか</a:t>
            </a:r>
          </a:p>
          <a:p>
            <a:pPr marL="180000" indent="-108000" eaLnBrk="1" hangingPunct="1">
              <a:lnSpc>
                <a:spcPct val="90000"/>
              </a:lnSpc>
              <a:spcAft>
                <a:spcPts val="300"/>
              </a:spcAft>
              <a:buClr>
                <a:schemeClr val="bg2">
                  <a:lumMod val="25000"/>
                </a:schemeClr>
              </a:buClr>
              <a:buFont typeface="Arial" panose="020B0604020202020204" pitchFamily="34" charset="0"/>
              <a:buChar char="•"/>
            </a:pPr>
            <a:r>
              <a:rPr lang="ja-JP" altLang="en-US" sz="1400" dirty="0">
                <a:solidFill>
                  <a:srgbClr val="020102"/>
                </a:solidFill>
                <a:latin typeface="+mn-lt"/>
                <a:ea typeface="+mn-ea"/>
              </a:rPr>
              <a:t>ターゲットのお客様は日常において</a:t>
            </a:r>
            <a:br>
              <a:rPr lang="en-US" altLang="ja-JP" sz="1400" dirty="0">
                <a:solidFill>
                  <a:srgbClr val="020102"/>
                </a:solidFill>
                <a:latin typeface="+mn-lt"/>
                <a:ea typeface="+mn-ea"/>
              </a:rPr>
            </a:br>
            <a:r>
              <a:rPr lang="ja-JP" altLang="en-US" sz="1400" dirty="0">
                <a:solidFill>
                  <a:srgbClr val="020102"/>
                </a:solidFill>
                <a:latin typeface="+mn-lt"/>
                <a:ea typeface="+mn-ea"/>
              </a:rPr>
              <a:t>何を考え、どのように行動しているのか</a:t>
            </a:r>
          </a:p>
        </p:txBody>
      </p:sp>
      <p:sp>
        <p:nvSpPr>
          <p:cNvPr id="37" name="Rectangle 3">
            <a:extLst>
              <a:ext uri="{FF2B5EF4-FFF2-40B4-BE49-F238E27FC236}">
                <a16:creationId xmlns:a16="http://schemas.microsoft.com/office/drawing/2014/main" id="{2F62FA94-DEBD-4FFA-9BC6-6D32C6643952}"/>
              </a:ext>
            </a:extLst>
          </p:cNvPr>
          <p:cNvSpPr>
            <a:spLocks noChangeArrowheads="1"/>
          </p:cNvSpPr>
          <p:nvPr/>
        </p:nvSpPr>
        <p:spPr bwMode="auto">
          <a:xfrm>
            <a:off x="4860000" y="3392727"/>
            <a:ext cx="4212000" cy="1260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1800" b="1" dirty="0">
                <a:solidFill>
                  <a:schemeClr val="bg2">
                    <a:lumMod val="50000"/>
                  </a:schemeClr>
                </a:solidFill>
                <a:latin typeface="+mn-lt"/>
                <a:ea typeface="+mn-ea"/>
              </a:rPr>
              <a:t>お客様への「売り」となる価値の明確化</a:t>
            </a:r>
            <a:endParaRPr lang="en-US" altLang="ja-JP" sz="1400" b="1" dirty="0">
              <a:solidFill>
                <a:schemeClr val="bg2">
                  <a:lumMod val="50000"/>
                </a:schemeClr>
              </a:solidFill>
              <a:latin typeface="+mn-lt"/>
              <a:ea typeface="+mn-ea"/>
            </a:endParaRPr>
          </a:p>
          <a:p>
            <a:pPr marL="180000" indent="-108000" eaLnBrk="1" hangingPunct="1">
              <a:lnSpc>
                <a:spcPct val="90000"/>
              </a:lnSpc>
              <a:spcAft>
                <a:spcPts val="300"/>
              </a:spcAft>
              <a:buClr>
                <a:schemeClr val="bg2">
                  <a:lumMod val="50000"/>
                </a:schemeClr>
              </a:buClr>
              <a:buFont typeface="Arial" panose="020B0604020202020204" pitchFamily="34" charset="0"/>
              <a:buChar char="•"/>
            </a:pPr>
            <a:r>
              <a:rPr lang="ja-JP" altLang="en-US" sz="1400" dirty="0">
                <a:solidFill>
                  <a:srgbClr val="020102"/>
                </a:solidFill>
                <a:latin typeface="+mn-lt"/>
                <a:ea typeface="+mn-ea"/>
              </a:rPr>
              <a:t>お客様が「この会社でなければ」と感じる価値とは何か</a:t>
            </a:r>
          </a:p>
          <a:p>
            <a:pPr marL="180000" indent="-108000" eaLnBrk="1" hangingPunct="1">
              <a:lnSpc>
                <a:spcPct val="90000"/>
              </a:lnSpc>
              <a:spcAft>
                <a:spcPts val="300"/>
              </a:spcAft>
              <a:buClr>
                <a:schemeClr val="bg2">
                  <a:lumMod val="50000"/>
                </a:schemeClr>
              </a:buClr>
              <a:buFont typeface="Arial" panose="020B0604020202020204" pitchFamily="34" charset="0"/>
              <a:buChar char="•"/>
            </a:pPr>
            <a:r>
              <a:rPr lang="ja-JP" altLang="en-US" sz="1400" dirty="0">
                <a:solidFill>
                  <a:srgbClr val="020102"/>
                </a:solidFill>
                <a:latin typeface="+mn-lt"/>
                <a:ea typeface="+mn-ea"/>
              </a:rPr>
              <a:t>お客様が今感じている不満や物足りなさは何か</a:t>
            </a:r>
          </a:p>
        </p:txBody>
      </p:sp>
      <p:sp>
        <p:nvSpPr>
          <p:cNvPr id="38" name="Rectangle 3">
            <a:extLst>
              <a:ext uri="{FF2B5EF4-FFF2-40B4-BE49-F238E27FC236}">
                <a16:creationId xmlns:a16="http://schemas.microsoft.com/office/drawing/2014/main" id="{C496983A-D3AE-4C1F-A904-84F51CF12089}"/>
              </a:ext>
            </a:extLst>
          </p:cNvPr>
          <p:cNvSpPr>
            <a:spLocks noChangeArrowheads="1"/>
          </p:cNvSpPr>
          <p:nvPr/>
        </p:nvSpPr>
        <p:spPr bwMode="auto">
          <a:xfrm>
            <a:off x="4860000" y="5337000"/>
            <a:ext cx="4212000" cy="1260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1800" b="1" dirty="0">
                <a:solidFill>
                  <a:schemeClr val="bg2">
                    <a:lumMod val="75000"/>
                  </a:schemeClr>
                </a:solidFill>
                <a:latin typeface="+mn-lt"/>
                <a:ea typeface="+mn-ea"/>
              </a:rPr>
              <a:t>お客様へのアピールポイントの整理</a:t>
            </a:r>
            <a:endParaRPr lang="en-US" altLang="ja-JP" sz="1400" b="1" dirty="0">
              <a:solidFill>
                <a:schemeClr val="bg2">
                  <a:lumMod val="75000"/>
                </a:schemeClr>
              </a:solidFill>
              <a:latin typeface="+mn-lt"/>
              <a:ea typeface="+mn-ea"/>
            </a:endParaRPr>
          </a:p>
          <a:p>
            <a:pPr marL="180000" indent="-108000" eaLnBrk="1" hangingPunct="1">
              <a:lnSpc>
                <a:spcPct val="90000"/>
              </a:lnSpc>
              <a:spcAft>
                <a:spcPts val="300"/>
              </a:spcAft>
              <a:buClr>
                <a:schemeClr val="bg2">
                  <a:lumMod val="75000"/>
                </a:schemeClr>
              </a:buClr>
              <a:buFont typeface="Arial" panose="020B0604020202020204" pitchFamily="34" charset="0"/>
              <a:buChar char="•"/>
            </a:pPr>
            <a:r>
              <a:rPr lang="ja-JP" altLang="en-US" sz="1400" dirty="0">
                <a:solidFill>
                  <a:srgbClr val="020102"/>
                </a:solidFill>
                <a:latin typeface="+mn-lt"/>
                <a:ea typeface="+mn-ea"/>
              </a:rPr>
              <a:t>お客様に何をどのようにアピールすれば</a:t>
            </a:r>
            <a:br>
              <a:rPr lang="en-US" altLang="ja-JP" sz="1400" dirty="0">
                <a:solidFill>
                  <a:srgbClr val="020102"/>
                </a:solidFill>
                <a:latin typeface="+mn-lt"/>
                <a:ea typeface="+mn-ea"/>
              </a:rPr>
            </a:br>
            <a:r>
              <a:rPr lang="ja-JP" altLang="en-US" sz="1400" dirty="0">
                <a:solidFill>
                  <a:srgbClr val="020102"/>
                </a:solidFill>
                <a:latin typeface="+mn-lt"/>
                <a:ea typeface="+mn-ea"/>
              </a:rPr>
              <a:t>購入の検討の候補に入るのか</a:t>
            </a:r>
          </a:p>
          <a:p>
            <a:pPr marL="180000" indent="-108000" eaLnBrk="1" hangingPunct="1">
              <a:lnSpc>
                <a:spcPct val="90000"/>
              </a:lnSpc>
              <a:spcAft>
                <a:spcPts val="300"/>
              </a:spcAft>
              <a:buClr>
                <a:schemeClr val="bg2">
                  <a:lumMod val="75000"/>
                </a:schemeClr>
              </a:buClr>
              <a:buFont typeface="Arial" panose="020B0604020202020204" pitchFamily="34" charset="0"/>
              <a:buChar char="•"/>
            </a:pPr>
            <a:r>
              <a:rPr lang="ja-JP" altLang="en-US" sz="1400" dirty="0">
                <a:solidFill>
                  <a:srgbClr val="020102"/>
                </a:solidFill>
                <a:latin typeface="+mn-lt"/>
                <a:ea typeface="+mn-ea"/>
              </a:rPr>
              <a:t>具体的な購入検討への</a:t>
            </a:r>
            <a:br>
              <a:rPr lang="ja-JP" altLang="en-US" sz="1400" dirty="0">
                <a:solidFill>
                  <a:srgbClr val="020102"/>
                </a:solidFill>
                <a:latin typeface="+mn-lt"/>
                <a:ea typeface="+mn-ea"/>
              </a:rPr>
            </a:br>
            <a:r>
              <a:rPr lang="ja-JP" altLang="en-US" sz="1400" dirty="0">
                <a:solidFill>
                  <a:srgbClr val="020102"/>
                </a:solidFill>
                <a:latin typeface="+mn-lt"/>
                <a:ea typeface="+mn-ea"/>
              </a:rPr>
              <a:t>アクションにつながるトリガーは何なのか</a:t>
            </a:r>
          </a:p>
        </p:txBody>
      </p:sp>
      <p:sp>
        <p:nvSpPr>
          <p:cNvPr id="14" name="テキスト ボックス 13">
            <a:extLst>
              <a:ext uri="{FF2B5EF4-FFF2-40B4-BE49-F238E27FC236}">
                <a16:creationId xmlns:a16="http://schemas.microsoft.com/office/drawing/2014/main" id="{5D53F59C-3FC5-42E9-8C93-D88382F3A3D0}"/>
              </a:ext>
            </a:extLst>
          </p:cNvPr>
          <p:cNvSpPr txBox="1"/>
          <p:nvPr/>
        </p:nvSpPr>
        <p:spPr>
          <a:xfrm>
            <a:off x="2916000" y="1966779"/>
            <a:ext cx="560016" cy="1107996"/>
          </a:xfrm>
          <a:prstGeom prst="rect">
            <a:avLst/>
          </a:prstGeom>
          <a:noFill/>
        </p:spPr>
        <p:txBody>
          <a:bodyPr wrap="none" lIns="36000" rIns="36000" rtlCol="0">
            <a:spAutoFit/>
          </a:bodyPr>
          <a:lstStyle/>
          <a:p>
            <a:pPr algn="l"/>
            <a:r>
              <a:rPr kumimoji="1" lang="en-US" altLang="ja-JP" sz="6600" b="1" dirty="0">
                <a:solidFill>
                  <a:schemeClr val="bg1"/>
                </a:solidFill>
              </a:rPr>
              <a:t>1</a:t>
            </a:r>
            <a:endParaRPr kumimoji="1" lang="ja-JP" altLang="en-US" sz="6600" b="1" dirty="0">
              <a:solidFill>
                <a:schemeClr val="bg1"/>
              </a:solidFill>
            </a:endParaRPr>
          </a:p>
        </p:txBody>
      </p:sp>
      <p:sp>
        <p:nvSpPr>
          <p:cNvPr id="15" name="テキスト ボックス 14">
            <a:extLst>
              <a:ext uri="{FF2B5EF4-FFF2-40B4-BE49-F238E27FC236}">
                <a16:creationId xmlns:a16="http://schemas.microsoft.com/office/drawing/2014/main" id="{82CAA9CA-EA15-4D2B-BDEB-C709ED101235}"/>
              </a:ext>
            </a:extLst>
          </p:cNvPr>
          <p:cNvSpPr txBox="1"/>
          <p:nvPr/>
        </p:nvSpPr>
        <p:spPr>
          <a:xfrm>
            <a:off x="3852000" y="3468729"/>
            <a:ext cx="560016" cy="1107996"/>
          </a:xfrm>
          <a:prstGeom prst="rect">
            <a:avLst/>
          </a:prstGeom>
          <a:noFill/>
        </p:spPr>
        <p:txBody>
          <a:bodyPr wrap="none" lIns="36000" rIns="36000" rtlCol="0">
            <a:spAutoFit/>
          </a:bodyPr>
          <a:lstStyle/>
          <a:p>
            <a:pPr algn="l"/>
            <a:r>
              <a:rPr kumimoji="1" lang="en-US" altLang="ja-JP" sz="6600" b="1" dirty="0">
                <a:solidFill>
                  <a:schemeClr val="bg1"/>
                </a:solidFill>
              </a:rPr>
              <a:t>2</a:t>
            </a:r>
            <a:endParaRPr kumimoji="1" lang="ja-JP" altLang="en-US" sz="6600" b="1" dirty="0">
              <a:solidFill>
                <a:schemeClr val="bg1"/>
              </a:solidFill>
            </a:endParaRPr>
          </a:p>
        </p:txBody>
      </p:sp>
      <p:sp>
        <p:nvSpPr>
          <p:cNvPr id="16" name="テキスト ボックス 15">
            <a:extLst>
              <a:ext uri="{FF2B5EF4-FFF2-40B4-BE49-F238E27FC236}">
                <a16:creationId xmlns:a16="http://schemas.microsoft.com/office/drawing/2014/main" id="{6D82B29B-5358-4283-BA31-F15E3044BC91}"/>
              </a:ext>
            </a:extLst>
          </p:cNvPr>
          <p:cNvSpPr txBox="1"/>
          <p:nvPr/>
        </p:nvSpPr>
        <p:spPr>
          <a:xfrm>
            <a:off x="2916000" y="4858732"/>
            <a:ext cx="560016" cy="1107996"/>
          </a:xfrm>
          <a:prstGeom prst="rect">
            <a:avLst/>
          </a:prstGeom>
          <a:noFill/>
        </p:spPr>
        <p:txBody>
          <a:bodyPr wrap="none" lIns="36000" rIns="36000" rtlCol="0">
            <a:spAutoFit/>
          </a:bodyPr>
          <a:lstStyle/>
          <a:p>
            <a:pPr algn="l"/>
            <a:r>
              <a:rPr kumimoji="1" lang="en-US" altLang="ja-JP" sz="6600" b="1" dirty="0">
                <a:solidFill>
                  <a:schemeClr val="bg1"/>
                </a:solidFill>
              </a:rPr>
              <a:t>3</a:t>
            </a:r>
            <a:endParaRPr kumimoji="1" lang="ja-JP" altLang="en-US" sz="6600" b="1" dirty="0">
              <a:solidFill>
                <a:schemeClr val="bg1"/>
              </a:solidFill>
            </a:endParaRPr>
          </a:p>
        </p:txBody>
      </p:sp>
      <p:sp>
        <p:nvSpPr>
          <p:cNvPr id="17" name="正方形/長方形 16">
            <a:extLst>
              <a:ext uri="{FF2B5EF4-FFF2-40B4-BE49-F238E27FC236}">
                <a16:creationId xmlns:a16="http://schemas.microsoft.com/office/drawing/2014/main" id="{EA965CF6-632A-4A13-AAF0-033C0FE89645}"/>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P351</a:t>
            </a:r>
          </a:p>
        </p:txBody>
      </p:sp>
    </p:spTree>
    <p:extLst>
      <p:ext uri="{BB962C8B-B14F-4D97-AF65-F5344CB8AC3E}">
        <p14:creationId xmlns:p14="http://schemas.microsoft.com/office/powerpoint/2010/main" val="3988868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a:extLst>
              <a:ext uri="{FF2B5EF4-FFF2-40B4-BE49-F238E27FC236}">
                <a16:creationId xmlns:a16="http://schemas.microsoft.com/office/drawing/2014/main" id="{F4D258AB-9DD6-4133-872F-A3CD4F24541B}"/>
              </a:ext>
            </a:extLst>
          </p:cNvPr>
          <p:cNvSpPr>
            <a:spLocks noGrp="1"/>
          </p:cNvSpPr>
          <p:nvPr>
            <p:ph type="title"/>
          </p:nvPr>
        </p:nvSpPr>
        <p:spPr/>
        <p:txBody>
          <a:bodyPr/>
          <a:lstStyle/>
          <a:p>
            <a:r>
              <a:rPr lang="en-US" altLang="ja-JP" dirty="0"/>
              <a:t>3. </a:t>
            </a:r>
            <a:r>
              <a:rPr lang="ja-JP" altLang="en-US" dirty="0"/>
              <a:t>プロジェクト成功のための条件</a:t>
            </a:r>
          </a:p>
        </p:txBody>
      </p:sp>
      <p:sp>
        <p:nvSpPr>
          <p:cNvPr id="2" name="テキスト プレースホルダー 1">
            <a:extLst>
              <a:ext uri="{FF2B5EF4-FFF2-40B4-BE49-F238E27FC236}">
                <a16:creationId xmlns:a16="http://schemas.microsoft.com/office/drawing/2014/main" id="{C19B3007-C26B-4B5E-8499-EA6253EE9A54}"/>
              </a:ext>
            </a:extLst>
          </p:cNvPr>
          <p:cNvSpPr>
            <a:spLocks noGrp="1"/>
          </p:cNvSpPr>
          <p:nvPr>
            <p:ph type="body" sz="quarter" idx="11"/>
          </p:nvPr>
        </p:nvSpPr>
        <p:spPr/>
        <p:txBody>
          <a:bodyPr/>
          <a:lstStyle/>
          <a:p>
            <a:r>
              <a:rPr lang="en-US" altLang="ja-JP" dirty="0"/>
              <a:t>1. </a:t>
            </a:r>
            <a:r>
              <a:rPr lang="ja-JP" altLang="en-US" dirty="0"/>
              <a:t>成長戦略プロジェクト発足の経緯</a:t>
            </a:r>
          </a:p>
        </p:txBody>
      </p:sp>
      <p:graphicFrame>
        <p:nvGraphicFramePr>
          <p:cNvPr id="6" name="表 5">
            <a:extLst>
              <a:ext uri="{FF2B5EF4-FFF2-40B4-BE49-F238E27FC236}">
                <a16:creationId xmlns:a16="http://schemas.microsoft.com/office/drawing/2014/main" id="{A4BE7190-8C70-488E-AC42-2DBD1F395643}"/>
              </a:ext>
            </a:extLst>
          </p:cNvPr>
          <p:cNvGraphicFramePr>
            <a:graphicFrameLocks noGrp="1"/>
          </p:cNvGraphicFramePr>
          <p:nvPr/>
        </p:nvGraphicFramePr>
        <p:xfrm>
          <a:off x="252001" y="1269000"/>
          <a:ext cx="8639998" cy="1548000"/>
        </p:xfrm>
        <a:graphic>
          <a:graphicData uri="http://schemas.openxmlformats.org/drawingml/2006/table">
            <a:tbl>
              <a:tblPr firstRow="1" bandRow="1">
                <a:tableStyleId>{5C22544A-7EE6-4342-B048-85BDC9FD1C3A}</a:tableStyleId>
              </a:tblPr>
              <a:tblGrid>
                <a:gridCol w="2030524">
                  <a:extLst>
                    <a:ext uri="{9D8B030D-6E8A-4147-A177-3AD203B41FA5}">
                      <a16:colId xmlns:a16="http://schemas.microsoft.com/office/drawing/2014/main" val="20000"/>
                    </a:ext>
                  </a:extLst>
                </a:gridCol>
                <a:gridCol w="172062">
                  <a:extLst>
                    <a:ext uri="{9D8B030D-6E8A-4147-A177-3AD203B41FA5}">
                      <a16:colId xmlns:a16="http://schemas.microsoft.com/office/drawing/2014/main" val="20001"/>
                    </a:ext>
                  </a:extLst>
                </a:gridCol>
                <a:gridCol w="2030524">
                  <a:extLst>
                    <a:ext uri="{9D8B030D-6E8A-4147-A177-3AD203B41FA5}">
                      <a16:colId xmlns:a16="http://schemas.microsoft.com/office/drawing/2014/main" val="20002"/>
                    </a:ext>
                  </a:extLst>
                </a:gridCol>
                <a:gridCol w="172062">
                  <a:extLst>
                    <a:ext uri="{9D8B030D-6E8A-4147-A177-3AD203B41FA5}">
                      <a16:colId xmlns:a16="http://schemas.microsoft.com/office/drawing/2014/main" val="20003"/>
                    </a:ext>
                  </a:extLst>
                </a:gridCol>
                <a:gridCol w="2032240">
                  <a:extLst>
                    <a:ext uri="{9D8B030D-6E8A-4147-A177-3AD203B41FA5}">
                      <a16:colId xmlns:a16="http://schemas.microsoft.com/office/drawing/2014/main" val="20004"/>
                    </a:ext>
                  </a:extLst>
                </a:gridCol>
                <a:gridCol w="172062">
                  <a:extLst>
                    <a:ext uri="{9D8B030D-6E8A-4147-A177-3AD203B41FA5}">
                      <a16:colId xmlns:a16="http://schemas.microsoft.com/office/drawing/2014/main" val="4197887120"/>
                    </a:ext>
                  </a:extLst>
                </a:gridCol>
                <a:gridCol w="2030524">
                  <a:extLst>
                    <a:ext uri="{9D8B030D-6E8A-4147-A177-3AD203B41FA5}">
                      <a16:colId xmlns:a16="http://schemas.microsoft.com/office/drawing/2014/main" val="332857945"/>
                    </a:ext>
                  </a:extLst>
                </a:gridCol>
              </a:tblGrid>
              <a:tr h="396000">
                <a:tc>
                  <a:txBody>
                    <a:bodyPr/>
                    <a:lstStyle/>
                    <a:p>
                      <a:pPr marL="0" indent="0" algn="l" eaLnBrk="1" hangingPunct="1">
                        <a:lnSpc>
                          <a:spcPct val="90000"/>
                        </a:lnSpc>
                        <a:buClr>
                          <a:schemeClr val="accent1">
                            <a:lumMod val="40000"/>
                            <a:lumOff val="60000"/>
                          </a:schemeClr>
                        </a:buClr>
                      </a:pPr>
                      <a:r>
                        <a:rPr lang="ja-JP" altLang="en-US" sz="2000" b="1" baseline="0" dirty="0">
                          <a:solidFill>
                            <a:schemeClr val="tx1"/>
                          </a:solidFill>
                          <a:latin typeface="+mn-lt"/>
                          <a:ea typeface="+mn-ea"/>
                          <a:cs typeface="Meiryo UI" charset="-128"/>
                        </a:rPr>
                        <a:t>成功のための条件</a:t>
                      </a:r>
                      <a:endParaRPr lang="en-US" altLang="ja-JP" sz="2000" b="1" baseline="0" dirty="0">
                        <a:solidFill>
                          <a:schemeClr val="tx1"/>
                        </a:solidFill>
                        <a:latin typeface="+mn-lt"/>
                        <a:ea typeface="+mn-ea"/>
                        <a:cs typeface="Meiryo UI"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ja-JP" altLang="en-US" sz="1800" b="1" baseline="0" dirty="0">
                        <a:solidFill>
                          <a:schemeClr val="tx1">
                            <a:lumMod val="50000"/>
                            <a:lumOff val="5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2000">
                <a:tc>
                  <a:txBody>
                    <a:bodyPr/>
                    <a:lstStyle/>
                    <a:p>
                      <a:pPr marL="0" indent="0" algn="l" eaLnBrk="1" hangingPunct="1">
                        <a:lnSpc>
                          <a:spcPct val="90000"/>
                        </a:lnSpc>
                        <a:buClr>
                          <a:schemeClr val="accent1">
                            <a:lumMod val="40000"/>
                            <a:lumOff val="60000"/>
                          </a:schemeClr>
                        </a:buClr>
                      </a:pPr>
                      <a:endParaRPr lang="en-US" altLang="ja-JP" sz="100" b="1" baseline="0" dirty="0">
                        <a:solidFill>
                          <a:schemeClr val="tx1"/>
                        </a:solidFill>
                        <a:latin typeface="+mn-lt"/>
                        <a:ea typeface="+mn-ea"/>
                        <a:cs typeface="Meiryo UI"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ja-JP" altLang="en-US" sz="100" b="1" baseline="0" dirty="0">
                        <a:solidFill>
                          <a:schemeClr val="tx1">
                            <a:lumMod val="50000"/>
                            <a:lumOff val="50000"/>
                          </a:schemeClr>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54701045"/>
                  </a:ext>
                </a:extLst>
              </a:tr>
              <a:tr h="1080000">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グループ会社を含む全社規模において創立以来蓄積されたナレッジを今回初めて集約、整理、再構築するプロジェクトであること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en-US" altLang="ja-JP" sz="1400" baseline="0" dirty="0">
                        <a:solidFill>
                          <a:schemeClr val="tx1"/>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現在の社内体制になって以来の初プロジェクトであり、全社共通データ基盤として成功裡なプロジェクト実績を積む必要があること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4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ja-JP" altLang="en-US" sz="1400" baseline="0" dirty="0">
                          <a:solidFill>
                            <a:schemeClr val="tx1"/>
                          </a:solidFill>
                          <a:latin typeface="+mn-lt"/>
                          <a:ea typeface="+mn-ea"/>
                        </a:rPr>
                        <a:t>今後予定している、各プロジェクトとの二重投資の回避と、今後の展開・拡張性を意識する必要があること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4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ja-JP" altLang="en-US" sz="1400" baseline="0" dirty="0">
                          <a:solidFill>
                            <a:schemeClr val="tx1"/>
                          </a:solidFill>
                          <a:latin typeface="+mn-lt"/>
                          <a:ea typeface="+mn-ea"/>
                        </a:rPr>
                        <a:t>次期戦略リーダーを育成し、人財育成や社歴の浅い社員へのモチベーションに繋がるプロジェクトであること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7" name="表 6">
            <a:extLst>
              <a:ext uri="{FF2B5EF4-FFF2-40B4-BE49-F238E27FC236}">
                <a16:creationId xmlns:a16="http://schemas.microsoft.com/office/drawing/2014/main" id="{307305D4-291B-439D-96AA-6CE25EF9A59E}"/>
              </a:ext>
            </a:extLst>
          </p:cNvPr>
          <p:cNvGraphicFramePr>
            <a:graphicFrameLocks noGrp="1"/>
          </p:cNvGraphicFramePr>
          <p:nvPr/>
        </p:nvGraphicFramePr>
        <p:xfrm>
          <a:off x="252001" y="3933000"/>
          <a:ext cx="8639998" cy="2059056"/>
        </p:xfrm>
        <a:graphic>
          <a:graphicData uri="http://schemas.openxmlformats.org/drawingml/2006/table">
            <a:tbl>
              <a:tblPr firstRow="1" bandRow="1">
                <a:tableStyleId>{5C22544A-7EE6-4342-B048-85BDC9FD1C3A}</a:tableStyleId>
              </a:tblPr>
              <a:tblGrid>
                <a:gridCol w="2712426">
                  <a:extLst>
                    <a:ext uri="{9D8B030D-6E8A-4147-A177-3AD203B41FA5}">
                      <a16:colId xmlns:a16="http://schemas.microsoft.com/office/drawing/2014/main" val="20000"/>
                    </a:ext>
                  </a:extLst>
                </a:gridCol>
                <a:gridCol w="231997">
                  <a:extLst>
                    <a:ext uri="{9D8B030D-6E8A-4147-A177-3AD203B41FA5}">
                      <a16:colId xmlns:a16="http://schemas.microsoft.com/office/drawing/2014/main" val="20001"/>
                    </a:ext>
                  </a:extLst>
                </a:gridCol>
                <a:gridCol w="2750255">
                  <a:extLst>
                    <a:ext uri="{9D8B030D-6E8A-4147-A177-3AD203B41FA5}">
                      <a16:colId xmlns:a16="http://schemas.microsoft.com/office/drawing/2014/main" val="20002"/>
                    </a:ext>
                  </a:extLst>
                </a:gridCol>
                <a:gridCol w="232894">
                  <a:extLst>
                    <a:ext uri="{9D8B030D-6E8A-4147-A177-3AD203B41FA5}">
                      <a16:colId xmlns:a16="http://schemas.microsoft.com/office/drawing/2014/main" val="20003"/>
                    </a:ext>
                  </a:extLst>
                </a:gridCol>
                <a:gridCol w="2712426">
                  <a:extLst>
                    <a:ext uri="{9D8B030D-6E8A-4147-A177-3AD203B41FA5}">
                      <a16:colId xmlns:a16="http://schemas.microsoft.com/office/drawing/2014/main" val="20004"/>
                    </a:ext>
                  </a:extLst>
                </a:gridCol>
              </a:tblGrid>
              <a:tr h="396000">
                <a:tc>
                  <a:txBody>
                    <a:bodyPr/>
                    <a:lstStyle/>
                    <a:p>
                      <a:pPr marL="0" indent="0" algn="l" eaLnBrk="1" hangingPunct="1">
                        <a:lnSpc>
                          <a:spcPct val="90000"/>
                        </a:lnSpc>
                        <a:buClr>
                          <a:schemeClr val="accent1">
                            <a:lumMod val="40000"/>
                            <a:lumOff val="60000"/>
                          </a:schemeClr>
                        </a:buClr>
                      </a:pPr>
                      <a:r>
                        <a:rPr lang="ja-JP" altLang="en-US" sz="2000" b="1" baseline="0" dirty="0">
                          <a:solidFill>
                            <a:schemeClr val="tx1"/>
                          </a:solidFill>
                          <a:latin typeface="+mn-lt"/>
                          <a:ea typeface="+mn-ea"/>
                          <a:cs typeface="Meiryo UI" charset="-128"/>
                        </a:rPr>
                        <a:t>戦略ポイント</a:t>
                      </a:r>
                      <a:endParaRPr lang="en-US" altLang="ja-JP" sz="2000" b="1" baseline="0" dirty="0">
                        <a:solidFill>
                          <a:schemeClr val="tx1"/>
                        </a:solidFill>
                        <a:latin typeface="+mn-lt"/>
                        <a:ea typeface="+mn-ea"/>
                        <a:cs typeface="Meiryo UI"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ja-JP" altLang="en-US" sz="1800" b="1" baseline="0" dirty="0">
                        <a:solidFill>
                          <a:schemeClr val="tx1">
                            <a:lumMod val="50000"/>
                            <a:lumOff val="5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0000">
                <a:tc>
                  <a:txBody>
                    <a:bodyPr/>
                    <a:lstStyle/>
                    <a:p>
                      <a:pPr marL="11112" lvl="1" indent="0" eaLnBrk="1" hangingPunct="1">
                        <a:lnSpc>
                          <a:spcPct val="90000"/>
                        </a:lnSpc>
                        <a:spcBef>
                          <a:spcPts val="0"/>
                        </a:spcBef>
                        <a:spcAft>
                          <a:spcPts val="0"/>
                        </a:spcAft>
                        <a:buClr>
                          <a:schemeClr val="bg2">
                            <a:lumMod val="90000"/>
                          </a:schemeClr>
                        </a:buClr>
                        <a:buFontTx/>
                        <a:buNone/>
                        <a:tabLst/>
                      </a:pPr>
                      <a:r>
                        <a:rPr lang="en-US" altLang="ja-JP" sz="3200" b="1" baseline="0" dirty="0">
                          <a:solidFill>
                            <a:schemeClr val="bg2">
                              <a:lumMod val="75000"/>
                            </a:schemeClr>
                          </a:solidFill>
                          <a:latin typeface="+mn-lt"/>
                          <a:ea typeface="+mn-ea"/>
                        </a:rPr>
                        <a:t>1</a:t>
                      </a:r>
                      <a:endParaRPr lang="ja-JP" altLang="en-US" sz="3200" b="1" baseline="0" dirty="0">
                        <a:solidFill>
                          <a:schemeClr val="bg2">
                            <a:lumMod val="75000"/>
                          </a:schemeClr>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en-US" altLang="ja-JP" sz="2000" baseline="0" dirty="0">
                        <a:solidFill>
                          <a:schemeClr val="tx1"/>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112" lvl="1" indent="0" eaLnBrk="1" hangingPunct="1">
                        <a:lnSpc>
                          <a:spcPct val="90000"/>
                        </a:lnSpc>
                        <a:spcBef>
                          <a:spcPts val="0"/>
                        </a:spcBef>
                        <a:spcAft>
                          <a:spcPts val="0"/>
                        </a:spcAft>
                        <a:buClr>
                          <a:schemeClr val="bg2">
                            <a:lumMod val="90000"/>
                          </a:schemeClr>
                        </a:buClr>
                        <a:buFontTx/>
                        <a:buNone/>
                        <a:tabLst/>
                      </a:pPr>
                      <a:r>
                        <a:rPr lang="en-US" altLang="ja-JP" sz="3200" b="1" baseline="0" dirty="0">
                          <a:solidFill>
                            <a:schemeClr val="bg2">
                              <a:lumMod val="75000"/>
                            </a:schemeClr>
                          </a:solidFill>
                          <a:latin typeface="+mn-lt"/>
                          <a:ea typeface="+mn-ea"/>
                        </a:rPr>
                        <a:t>2</a:t>
                      </a:r>
                      <a:endParaRPr lang="ja-JP" altLang="en-US" sz="3200" b="1" baseline="0" dirty="0">
                        <a:solidFill>
                          <a:schemeClr val="bg2">
                            <a:lumMod val="75000"/>
                          </a:schemeClr>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20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en-US" altLang="ja-JP" sz="3200" b="1" baseline="0" dirty="0">
                          <a:solidFill>
                            <a:schemeClr val="bg2">
                              <a:lumMod val="75000"/>
                            </a:schemeClr>
                          </a:solidFill>
                          <a:latin typeface="+mn-lt"/>
                          <a:ea typeface="+mn-ea"/>
                        </a:rPr>
                        <a:t>3</a:t>
                      </a:r>
                      <a:endParaRPr lang="ja-JP" altLang="en-US" sz="3200" b="1" baseline="0" dirty="0">
                        <a:solidFill>
                          <a:schemeClr val="bg2">
                            <a:lumMod val="75000"/>
                          </a:schemeClr>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2561088"/>
                  </a:ext>
                </a:extLst>
              </a:tr>
              <a:tr h="1080000">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グループ全社、自部門、外部環境の観点から経営戦略部門と</a:t>
                      </a:r>
                      <a:r>
                        <a:rPr lang="en-US" altLang="ja-JP" sz="1400" baseline="0" dirty="0">
                          <a:solidFill>
                            <a:schemeClr val="tx1"/>
                          </a:solidFill>
                          <a:latin typeface="+mn-lt"/>
                          <a:ea typeface="+mn-ea"/>
                        </a:rPr>
                        <a:t>IT</a:t>
                      </a:r>
                      <a:r>
                        <a:rPr lang="ja-JP" altLang="en-US" sz="1400" baseline="0" dirty="0">
                          <a:solidFill>
                            <a:schemeClr val="tx1"/>
                          </a:solidFill>
                          <a:latin typeface="+mn-lt"/>
                          <a:ea typeface="+mn-ea"/>
                        </a:rPr>
                        <a:t>部門が中長期で目指すあるべき姿を明らかにします。事業の成長を牽引するために各部門が担うべき役割と実現に向けた変革テーマ導出が主要ポイントとなります。</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en-US" altLang="ja-JP" sz="1400" baseline="0" dirty="0">
                        <a:solidFill>
                          <a:schemeClr val="tx1"/>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あるべき姿を実現するために必要な要素の洗い出しと具体的な将来像を明確化し、現在とのギャップから必要な施策を明確化します。進化する外部環境に的確に適応するための組織・プロセスの変革も大きな戦略ポイントとなります。</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4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ja-JP" altLang="en-US" sz="1400" baseline="0" dirty="0">
                          <a:solidFill>
                            <a:schemeClr val="tx1"/>
                          </a:solidFill>
                          <a:latin typeface="+mn-lt"/>
                          <a:ea typeface="+mn-ea"/>
                        </a:rPr>
                        <a:t>当プロジェクトを実行する中長期計画の作成にあたっては施策の優先度と実行難易度を見極めつつ、変革の実現を継続して評価する指標の検討が主要な戦略ポイントとなります。</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8" name="正方形/長方形 7">
            <a:extLst>
              <a:ext uri="{FF2B5EF4-FFF2-40B4-BE49-F238E27FC236}">
                <a16:creationId xmlns:a16="http://schemas.microsoft.com/office/drawing/2014/main" id="{C3A45786-3617-42E7-BAEA-0ABC052CD30F}"/>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P112</a:t>
            </a:r>
          </a:p>
        </p:txBody>
      </p:sp>
    </p:spTree>
    <p:extLst>
      <p:ext uri="{BB962C8B-B14F-4D97-AF65-F5344CB8AC3E}">
        <p14:creationId xmlns:p14="http://schemas.microsoft.com/office/powerpoint/2010/main" val="4119379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5" name="AutoShape 33">
            <a:extLst>
              <a:ext uri="{FF2B5EF4-FFF2-40B4-BE49-F238E27FC236}">
                <a16:creationId xmlns:a16="http://schemas.microsoft.com/office/drawing/2014/main" id="{986C94BA-E065-4D1E-9DEF-2A9BB1132C2F}"/>
              </a:ext>
            </a:extLst>
          </p:cNvPr>
          <p:cNvSpPr>
            <a:spLocks noChangeArrowheads="1"/>
          </p:cNvSpPr>
          <p:nvPr/>
        </p:nvSpPr>
        <p:spPr bwMode="auto">
          <a:xfrm>
            <a:off x="9611892" y="775817"/>
            <a:ext cx="2519362" cy="430212"/>
          </a:xfrm>
          <a:prstGeom prst="rect">
            <a:avLst/>
          </a:prstGeom>
          <a:noFill/>
          <a:ln>
            <a:noFill/>
          </a:ln>
        </p:spPr>
        <p:txBody>
          <a:bodyPr wrap="none" anchor="ctr"/>
          <a:lstStyle>
            <a:lvl1pPr eaLnBrk="0" hangingPunct="0">
              <a:defRPr sz="1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sz="1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sz="1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sz="1400">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9pPr>
          </a:lstStyle>
          <a:p>
            <a:pPr eaLnBrk="1" hangingPunct="1">
              <a:lnSpc>
                <a:spcPct val="100000"/>
              </a:lnSpc>
            </a:pPr>
            <a:endParaRPr lang="ja-JP" altLang="en-US" sz="2400" b="1" i="1" dirty="0">
              <a:solidFill>
                <a:srgbClr val="0070C0"/>
              </a:solidFill>
              <a:latin typeface="+mn-lt"/>
              <a:ea typeface="+mn-ea"/>
            </a:endParaRPr>
          </a:p>
        </p:txBody>
      </p:sp>
      <p:sp>
        <p:nvSpPr>
          <p:cNvPr id="2" name="タイトル 1">
            <a:extLst>
              <a:ext uri="{FF2B5EF4-FFF2-40B4-BE49-F238E27FC236}">
                <a16:creationId xmlns:a16="http://schemas.microsoft.com/office/drawing/2014/main" id="{B40D4359-364B-4F54-BE8F-EBB61D6F9CF4}"/>
              </a:ext>
            </a:extLst>
          </p:cNvPr>
          <p:cNvSpPr>
            <a:spLocks noGrp="1"/>
          </p:cNvSpPr>
          <p:nvPr>
            <p:ph type="title"/>
          </p:nvPr>
        </p:nvSpPr>
        <p:spPr>
          <a:xfrm>
            <a:off x="252000" y="252000"/>
            <a:ext cx="8640000" cy="540000"/>
          </a:xfrm>
        </p:spPr>
        <p:txBody>
          <a:bodyPr>
            <a:normAutofit/>
          </a:bodyPr>
          <a:lstStyle/>
          <a:p>
            <a:r>
              <a:rPr lang="en-US" altLang="ja-JP" dirty="0"/>
              <a:t>4. </a:t>
            </a:r>
            <a:r>
              <a:rPr lang="ja-JP" altLang="en-US" dirty="0"/>
              <a:t>中長期経営ビジョンのフレームワーク</a:t>
            </a:r>
          </a:p>
        </p:txBody>
      </p:sp>
      <p:sp>
        <p:nvSpPr>
          <p:cNvPr id="5" name="テキスト プレースホルダー 4">
            <a:extLst>
              <a:ext uri="{FF2B5EF4-FFF2-40B4-BE49-F238E27FC236}">
                <a16:creationId xmlns:a16="http://schemas.microsoft.com/office/drawing/2014/main" id="{73D437D1-5CA6-408F-9206-2132C0B185E3}"/>
              </a:ext>
            </a:extLst>
          </p:cNvPr>
          <p:cNvSpPr>
            <a:spLocks noGrp="1"/>
          </p:cNvSpPr>
          <p:nvPr>
            <p:ph type="body" sz="quarter" idx="11"/>
          </p:nvPr>
        </p:nvSpPr>
        <p:spPr/>
        <p:txBody>
          <a:bodyPr/>
          <a:lstStyle/>
          <a:p>
            <a:r>
              <a:rPr lang="en-US" altLang="ja-JP" dirty="0"/>
              <a:t>1. </a:t>
            </a:r>
            <a:r>
              <a:rPr lang="ja-JP" altLang="en-US" dirty="0"/>
              <a:t>成長戦略プロジェクト発足の経緯</a:t>
            </a:r>
          </a:p>
        </p:txBody>
      </p:sp>
      <p:graphicFrame>
        <p:nvGraphicFramePr>
          <p:cNvPr id="23" name="表 22">
            <a:extLst>
              <a:ext uri="{FF2B5EF4-FFF2-40B4-BE49-F238E27FC236}">
                <a16:creationId xmlns:a16="http://schemas.microsoft.com/office/drawing/2014/main" id="{6C9B04AC-C49C-4BBF-8EA9-7A021B34B6C7}"/>
              </a:ext>
            </a:extLst>
          </p:cNvPr>
          <p:cNvGraphicFramePr>
            <a:graphicFrameLocks noGrp="1"/>
          </p:cNvGraphicFramePr>
          <p:nvPr/>
        </p:nvGraphicFramePr>
        <p:xfrm>
          <a:off x="4464000" y="3235523"/>
          <a:ext cx="3736800" cy="2858328"/>
        </p:xfrm>
        <a:graphic>
          <a:graphicData uri="http://schemas.openxmlformats.org/drawingml/2006/table">
            <a:tbl>
              <a:tblPr firstRow="1" bandRow="1"/>
              <a:tblGrid>
                <a:gridCol w="3736800">
                  <a:extLst>
                    <a:ext uri="{9D8B030D-6E8A-4147-A177-3AD203B41FA5}">
                      <a16:colId xmlns:a16="http://schemas.microsoft.com/office/drawing/2014/main" val="20001"/>
                    </a:ext>
                  </a:extLst>
                </a:gridCol>
              </a:tblGrid>
              <a:tr h="324000">
                <a:tc>
                  <a:txBody>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lang="zh-TW" altLang="en-US" sz="1800" b="1" dirty="0">
                          <a:solidFill>
                            <a:schemeClr val="tx1">
                              <a:lumMod val="50000"/>
                              <a:lumOff val="50000"/>
                            </a:schemeClr>
                          </a:solidFill>
                          <a:latin typeface="+mn-lt"/>
                          <a:ea typeface="+mn-ea"/>
                        </a:rPr>
                        <a:t>中長期計画</a:t>
                      </a:r>
                      <a:endParaRPr lang="ja-JP" altLang="en-US" sz="1800" b="1" dirty="0">
                        <a:solidFill>
                          <a:schemeClr val="tx1">
                            <a:lumMod val="50000"/>
                            <a:lumOff val="50000"/>
                          </a:schemeClr>
                        </a:solidFill>
                        <a:latin typeface="+mn-lt"/>
                        <a:ea typeface="+mn-ea"/>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200699"/>
                  </a:ext>
                </a:extLst>
              </a:tr>
              <a:tr h="324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kumimoji="1" lang="ja-JP" altLang="en-US" sz="1800" b="1" kern="1200" baseline="0" dirty="0">
                          <a:solidFill>
                            <a:schemeClr val="bg1"/>
                          </a:solidFill>
                          <a:latin typeface="+mn-lt"/>
                          <a:ea typeface="+mn-ea"/>
                          <a:cs typeface="Meiryo UI"/>
                        </a:rPr>
                        <a:t>フォーカス事業の</a:t>
                      </a:r>
                      <a:r>
                        <a:rPr kumimoji="1" lang="zh-TW" altLang="en-US" sz="1800" b="1" kern="1200" baseline="0" dirty="0">
                          <a:solidFill>
                            <a:schemeClr val="bg1"/>
                          </a:solidFill>
                          <a:latin typeface="+mn-lt"/>
                          <a:ea typeface="+mn-ea"/>
                          <a:cs typeface="Meiryo UI"/>
                        </a:rPr>
                        <a:t>転換</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1"/>
                  </a:ext>
                </a:extLst>
              </a:tr>
              <a:tr h="468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180000" marR="0" lvl="1"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r>
                        <a:rPr kumimoji="1" lang="ja-JP" altLang="en-US" sz="1400" kern="1200" baseline="0" dirty="0">
                          <a:solidFill>
                            <a:schemeClr val="dk1"/>
                          </a:solidFill>
                          <a:latin typeface="+mn-lt"/>
                          <a:ea typeface="+mn-ea"/>
                          <a:cs typeface="Meiryo UI"/>
                        </a:rPr>
                        <a:t>競争力を持つ</a:t>
                      </a:r>
                      <a:br>
                        <a:rPr kumimoji="1" lang="en-US" altLang="ja-JP" sz="1400" kern="1200" baseline="0" dirty="0">
                          <a:solidFill>
                            <a:schemeClr val="dk1"/>
                          </a:solidFill>
                          <a:latin typeface="+mn-lt"/>
                          <a:ea typeface="+mn-ea"/>
                          <a:cs typeface="Meiryo UI"/>
                        </a:rPr>
                      </a:br>
                      <a:r>
                        <a:rPr kumimoji="1" lang="ja-JP" altLang="en-US" sz="1400" kern="1200" baseline="0" dirty="0">
                          <a:solidFill>
                            <a:schemeClr val="dk1"/>
                          </a:solidFill>
                          <a:latin typeface="+mn-lt"/>
                          <a:ea typeface="+mn-ea"/>
                          <a:cs typeface="Meiryo UI"/>
                        </a:rPr>
                        <a:t>戦略的フォーカス事業の構造転換</a:t>
                      </a:r>
                      <a:endParaRPr lang="ja-JP" altLang="en-US" sz="1400" b="0" baseline="0" dirty="0">
                        <a:latin typeface="+mn-lt"/>
                        <a:ea typeface="+mn-ea"/>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2000">
                <a:tc>
                  <a:txBody>
                    <a:bodyPr/>
                    <a:lstStyle/>
                    <a:p>
                      <a:pPr marL="180000" marR="0" lvl="1"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endParaRPr lang="ja-JP" altLang="en-US" sz="100" b="0" baseline="0" dirty="0">
                        <a:latin typeface="+mn-lt"/>
                        <a:ea typeface="+mn-ea"/>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6343579"/>
                  </a:ext>
                </a:extLst>
              </a:tr>
              <a:tr h="324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sz="1800" b="1" baseline="0" dirty="0">
                          <a:solidFill>
                            <a:schemeClr val="bg1"/>
                          </a:solidFill>
                          <a:latin typeface="+mn-lt"/>
                          <a:ea typeface="+mn-ea"/>
                        </a:rPr>
                        <a:t>事業構造改革</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3"/>
                  </a:ext>
                </a:extLst>
              </a:tr>
              <a:tr h="468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180000" marR="0" lvl="0"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r>
                        <a:rPr kumimoji="1" lang="ja-JP" altLang="en-US" sz="1400" kern="1200" baseline="0" dirty="0">
                          <a:solidFill>
                            <a:schemeClr val="dk1"/>
                          </a:solidFill>
                          <a:latin typeface="+mn-lt"/>
                          <a:ea typeface="+mn-ea"/>
                          <a:cs typeface=""/>
                        </a:rPr>
                        <a:t>景気変動の影響を受けにくい</a:t>
                      </a:r>
                      <a:br>
                        <a:rPr kumimoji="1" lang="en-US" altLang="ja-JP" sz="1400" kern="1200" baseline="0" dirty="0">
                          <a:solidFill>
                            <a:schemeClr val="dk1"/>
                          </a:solidFill>
                          <a:latin typeface="+mn-lt"/>
                          <a:ea typeface="+mn-ea"/>
                          <a:cs typeface=""/>
                        </a:rPr>
                      </a:br>
                      <a:r>
                        <a:rPr kumimoji="1" lang="ja-JP" altLang="en-US" sz="1400" kern="1200" baseline="0" dirty="0">
                          <a:solidFill>
                            <a:schemeClr val="dk1"/>
                          </a:solidFill>
                          <a:latin typeface="+mn-lt"/>
                          <a:ea typeface="+mn-ea"/>
                          <a:cs typeface=""/>
                        </a:rPr>
                        <a:t>安定した収益健全性の確立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72000">
                <a:tc>
                  <a:txBody>
                    <a:bodyPr/>
                    <a:lstStyle/>
                    <a:p>
                      <a:pPr marL="180000" marR="0" lvl="0"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endParaRPr kumimoji="1" lang="ja-JP" altLang="en-US" sz="100" kern="1200" baseline="0" dirty="0">
                        <a:solidFill>
                          <a:schemeClr val="dk1"/>
                        </a:solidFill>
                        <a:latin typeface="+mn-lt"/>
                        <a:ea typeface="+mn-ea"/>
                        <a:cs typeface=""/>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6033988"/>
                  </a:ext>
                </a:extLst>
              </a:tr>
              <a:tr h="324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sz="1800" b="1" baseline="0" dirty="0">
                          <a:solidFill>
                            <a:schemeClr val="bg1"/>
                          </a:solidFill>
                          <a:latin typeface="+mn-lt"/>
                          <a:ea typeface="+mn-ea"/>
                        </a:rPr>
                        <a:t>環境配慮型経営</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5"/>
                  </a:ext>
                </a:extLst>
              </a:tr>
              <a:tr h="468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180000" marR="0"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r>
                        <a:rPr kumimoji="1" lang="ja-JP" altLang="en-US" sz="1400" b="0" baseline="0" dirty="0">
                          <a:solidFill>
                            <a:schemeClr val="tx1"/>
                          </a:solidFill>
                          <a:latin typeface="+mn-lt"/>
                          <a:ea typeface="+mn-ea"/>
                        </a:rPr>
                        <a:t>環境配慮に貢献するエコカンパニーとしての</a:t>
                      </a:r>
                      <a:br>
                        <a:rPr kumimoji="1" lang="en-US" altLang="ja-JP" sz="1400" b="0" baseline="0" dirty="0">
                          <a:solidFill>
                            <a:schemeClr val="tx1"/>
                          </a:solidFill>
                          <a:latin typeface="+mn-lt"/>
                          <a:ea typeface="+mn-ea"/>
                        </a:rPr>
                      </a:br>
                      <a:r>
                        <a:rPr kumimoji="1" lang="ja-JP" altLang="en-US" sz="1400" b="0" baseline="0" dirty="0">
                          <a:solidFill>
                            <a:schemeClr val="tx1"/>
                          </a:solidFill>
                          <a:latin typeface="+mn-lt"/>
                          <a:ea typeface="+mn-ea"/>
                        </a:rPr>
                        <a:t>経営体質への移行</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graphicFrame>
        <p:nvGraphicFramePr>
          <p:cNvPr id="24" name="表 23">
            <a:extLst>
              <a:ext uri="{FF2B5EF4-FFF2-40B4-BE49-F238E27FC236}">
                <a16:creationId xmlns:a16="http://schemas.microsoft.com/office/drawing/2014/main" id="{45E11471-435B-465A-ACD4-37541E0830CB}"/>
              </a:ext>
            </a:extLst>
          </p:cNvPr>
          <p:cNvGraphicFramePr>
            <a:graphicFrameLocks noGrp="1"/>
          </p:cNvGraphicFramePr>
          <p:nvPr/>
        </p:nvGraphicFramePr>
        <p:xfrm>
          <a:off x="252000" y="3235523"/>
          <a:ext cx="3096000" cy="1944000"/>
        </p:xfrm>
        <a:graphic>
          <a:graphicData uri="http://schemas.openxmlformats.org/drawingml/2006/table">
            <a:tbl>
              <a:tblPr bandRow="1"/>
              <a:tblGrid>
                <a:gridCol w="432000">
                  <a:extLst>
                    <a:ext uri="{9D8B030D-6E8A-4147-A177-3AD203B41FA5}">
                      <a16:colId xmlns:a16="http://schemas.microsoft.com/office/drawing/2014/main" val="20000"/>
                    </a:ext>
                  </a:extLst>
                </a:gridCol>
                <a:gridCol w="2664000">
                  <a:extLst>
                    <a:ext uri="{9D8B030D-6E8A-4147-A177-3AD203B41FA5}">
                      <a16:colId xmlns:a16="http://schemas.microsoft.com/office/drawing/2014/main" val="20001"/>
                    </a:ext>
                  </a:extLst>
                </a:gridCol>
              </a:tblGrid>
              <a:tr h="324000">
                <a:tc gridSpan="2">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1800" b="1" dirty="0">
                          <a:solidFill>
                            <a:schemeClr val="tx1">
                              <a:lumMod val="50000"/>
                              <a:lumOff val="50000"/>
                            </a:schemeClr>
                          </a:solidFill>
                          <a:latin typeface="+mn-lt"/>
                          <a:ea typeface="+mn-ea"/>
                        </a:rPr>
                        <a:t>経営方針　</a:t>
                      </a:r>
                      <a:r>
                        <a:rPr lang="ja-JP" altLang="en-US" sz="1400" b="0" i="0" dirty="0">
                          <a:solidFill>
                            <a:schemeClr val="tx1">
                              <a:lumMod val="50000"/>
                              <a:lumOff val="50000"/>
                            </a:schemeClr>
                          </a:solidFill>
                          <a:latin typeface="+mn-lt"/>
                          <a:ea typeface="+mn-ea"/>
                        </a:rPr>
                        <a:t>選択と集中</a:t>
                      </a:r>
                      <a:endParaRPr lang="ja-JP" altLang="en-US" sz="1800" b="0" i="0" dirty="0">
                        <a:solidFill>
                          <a:schemeClr val="tx1">
                            <a:lumMod val="50000"/>
                            <a:lumOff val="50000"/>
                          </a:schemeClr>
                        </a:solidFill>
                        <a:latin typeface="+mn-lt"/>
                        <a:ea typeface="+mn-ea"/>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90000"/>
                        </a:lnSpc>
                        <a:spcBef>
                          <a:spcPts val="0"/>
                        </a:spcBef>
                        <a:spcAft>
                          <a:spcPts val="300"/>
                        </a:spcAft>
                        <a:buClrTx/>
                        <a:buSzTx/>
                        <a:buFontTx/>
                        <a:buNone/>
                        <a:tabLst/>
                        <a:defRPr/>
                      </a:pPr>
                      <a:endParaRPr lang="ja-JP" altLang="en-US" sz="1800" b="1" dirty="0">
                        <a:solidFill>
                          <a:schemeClr val="tx1">
                            <a:lumMod val="50000"/>
                            <a:lumOff val="50000"/>
                          </a:schemeClr>
                        </a:solidFill>
                        <a:latin typeface="+mn-lt"/>
                        <a:ea typeface="+mn-ea"/>
                      </a:endParaRPr>
                    </a:p>
                  </a:txBody>
                  <a:tcPr marL="36000" marR="0" anchor="ctr">
                    <a:lnL w="12700" cap="flat" cmpd="sng" algn="ctr">
                      <a:solidFill>
                        <a:sysClr val="window" lastClr="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200699"/>
                  </a:ext>
                </a:extLst>
              </a:tr>
              <a:tr h="540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685800" rtl="0" eaLnBrk="1" fontAlgn="auto" latinLnBrk="0" hangingPunct="1">
                        <a:lnSpc>
                          <a:spcPct val="90000"/>
                        </a:lnSpc>
                        <a:spcBef>
                          <a:spcPts val="0"/>
                        </a:spcBef>
                        <a:spcAft>
                          <a:spcPts val="0"/>
                        </a:spcAft>
                        <a:buClrTx/>
                        <a:buSzTx/>
                        <a:buFontTx/>
                        <a:buNone/>
                        <a:tabLst/>
                        <a:defRPr/>
                      </a:pPr>
                      <a:r>
                        <a:rPr lang="en-US" altLang="ja-JP" sz="3600" b="1" kern="0" baseline="0" dirty="0">
                          <a:solidFill>
                            <a:srgbClr val="002060"/>
                          </a:solidFill>
                          <a:latin typeface="+mn-lt"/>
                          <a:ea typeface="+mn-ea"/>
                        </a:rPr>
                        <a:t>1</a:t>
                      </a:r>
                      <a:endParaRPr lang="ja-JP" altLang="en-US" sz="3600" b="1" kern="0" baseline="0" dirty="0">
                        <a:solidFill>
                          <a:srgbClr val="002060"/>
                        </a:solidFill>
                        <a:latin typeface="+mn-lt"/>
                        <a:ea typeface="+mn-ea"/>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kumimoji="1" lang="ja-JP" altLang="en-US" sz="1800" b="1" kern="1200" baseline="0" dirty="0">
                          <a:solidFill>
                            <a:srgbClr val="002060"/>
                          </a:solidFill>
                          <a:latin typeface="+mn-lt"/>
                          <a:ea typeface="+mn-ea"/>
                          <a:cs typeface="Meiryo UI"/>
                        </a:rPr>
                        <a:t>戦略的事業展開の加速</a:t>
                      </a:r>
                    </a:p>
                  </a:txBody>
                  <a:tcPr marL="0" marR="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40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685800" rtl="0" eaLnBrk="1" fontAlgn="auto" latinLnBrk="0" hangingPunct="1">
                        <a:lnSpc>
                          <a:spcPct val="90000"/>
                        </a:lnSpc>
                        <a:spcBef>
                          <a:spcPts val="0"/>
                        </a:spcBef>
                        <a:spcAft>
                          <a:spcPts val="0"/>
                        </a:spcAft>
                        <a:buClrTx/>
                        <a:buSzTx/>
                        <a:buFontTx/>
                        <a:buNone/>
                        <a:tabLst/>
                        <a:defRPr/>
                      </a:pPr>
                      <a:r>
                        <a:rPr lang="en-US" altLang="ja-JP" sz="3600" b="1" kern="0" baseline="0" dirty="0">
                          <a:solidFill>
                            <a:srgbClr val="002060"/>
                          </a:solidFill>
                          <a:latin typeface="+mn-lt"/>
                          <a:ea typeface="+mn-ea"/>
                        </a:rPr>
                        <a:t>2</a:t>
                      </a:r>
                      <a:endParaRPr lang="ja-JP" altLang="en-US" sz="3600" b="1" kern="0" baseline="0" dirty="0">
                        <a:solidFill>
                          <a:srgbClr val="002060"/>
                        </a:solidFill>
                        <a:latin typeface="+mn-lt"/>
                        <a:ea typeface="+mn-ea"/>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1800" b="1" baseline="0" dirty="0">
                          <a:solidFill>
                            <a:srgbClr val="002060"/>
                          </a:solidFill>
                          <a:latin typeface="+mn-lt"/>
                          <a:ea typeface="+mn-ea"/>
                        </a:rPr>
                        <a:t>イノベーションのさらなる進化</a:t>
                      </a:r>
                    </a:p>
                  </a:txBody>
                  <a:tcPr marL="0" marR="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40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685800" rtl="0" eaLnBrk="1" fontAlgn="auto" latinLnBrk="0" hangingPunct="1">
                        <a:lnSpc>
                          <a:spcPct val="90000"/>
                        </a:lnSpc>
                        <a:spcBef>
                          <a:spcPts val="0"/>
                        </a:spcBef>
                        <a:spcAft>
                          <a:spcPts val="0"/>
                        </a:spcAft>
                        <a:buClrTx/>
                        <a:buSzTx/>
                        <a:buFontTx/>
                        <a:buNone/>
                        <a:tabLst/>
                        <a:defRPr/>
                      </a:pPr>
                      <a:r>
                        <a:rPr lang="en-US" altLang="ja-JP" sz="3600" b="1" kern="0" baseline="0" dirty="0">
                          <a:solidFill>
                            <a:srgbClr val="002060"/>
                          </a:solidFill>
                          <a:latin typeface="+mn-lt"/>
                          <a:ea typeface="+mn-ea"/>
                        </a:rPr>
                        <a:t>3</a:t>
                      </a:r>
                      <a:endParaRPr lang="ja-JP" altLang="en-US" sz="3600" b="1" kern="0" baseline="0" dirty="0">
                        <a:solidFill>
                          <a:srgbClr val="002060"/>
                        </a:solidFill>
                        <a:latin typeface="+mn-lt"/>
                        <a:ea typeface="+mn-ea"/>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1800" b="1" baseline="0" dirty="0">
                          <a:solidFill>
                            <a:srgbClr val="002060"/>
                          </a:solidFill>
                          <a:latin typeface="+mn-lt"/>
                          <a:ea typeface="+mn-ea"/>
                        </a:rPr>
                        <a:t>環境配慮経営の推進</a:t>
                      </a:r>
                    </a:p>
                  </a:txBody>
                  <a:tcPr marL="0" marR="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25" name="TextBox 27">
            <a:extLst>
              <a:ext uri="{FF2B5EF4-FFF2-40B4-BE49-F238E27FC236}">
                <a16:creationId xmlns:a16="http://schemas.microsoft.com/office/drawing/2014/main" id="{45CE784C-B043-47FD-97C0-7DDAE743C2C0}"/>
              </a:ext>
            </a:extLst>
          </p:cNvPr>
          <p:cNvSpPr txBox="1"/>
          <p:nvPr/>
        </p:nvSpPr>
        <p:spPr>
          <a:xfrm>
            <a:off x="0" y="6202871"/>
            <a:ext cx="9144000" cy="540000"/>
          </a:xfrm>
          <a:prstGeom prst="rect">
            <a:avLst/>
          </a:prstGeom>
          <a:solidFill>
            <a:srgbClr val="002060"/>
          </a:solidFill>
        </p:spPr>
        <p:txBody>
          <a:bodyPr wrap="square" lIns="36000" tIns="0" rIns="216000" bIns="0" rtlCol="0" anchor="ctr">
            <a:noAutofit/>
          </a:bodyPr>
          <a:lstStyle/>
          <a:p>
            <a:pPr algn="r">
              <a:lnSpc>
                <a:spcPct val="90000"/>
              </a:lnSpc>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フォーカスエリア</a:t>
            </a:r>
            <a:r>
              <a:rPr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最新技術のタイムリーな適用による改革効果の早期享受</a:t>
            </a:r>
            <a:endParaRPr lang="en-US" altLang="ja-JP"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 name="コネクタ: カギ線 3">
            <a:extLst>
              <a:ext uri="{FF2B5EF4-FFF2-40B4-BE49-F238E27FC236}">
                <a16:creationId xmlns:a16="http://schemas.microsoft.com/office/drawing/2014/main" id="{422AF76B-27E8-4BF9-802B-6D8641B8213F}"/>
              </a:ext>
            </a:extLst>
          </p:cNvPr>
          <p:cNvCxnSpPr>
            <a:cxnSpLocks/>
          </p:cNvCxnSpPr>
          <p:nvPr/>
        </p:nvCxnSpPr>
        <p:spPr>
          <a:xfrm rot="5400000">
            <a:off x="2322000" y="666913"/>
            <a:ext cx="216000" cy="4212000"/>
          </a:xfrm>
          <a:prstGeom prst="bentConnector2">
            <a:avLst/>
          </a:prstGeom>
          <a:ln w="63500">
            <a:solidFill>
              <a:schemeClr val="bg2">
                <a:lumMod val="90000"/>
              </a:schemeClr>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20E3653D-5EDA-4711-B223-79F2942250B4}"/>
              </a:ext>
            </a:extLst>
          </p:cNvPr>
          <p:cNvCxnSpPr/>
          <p:nvPr/>
        </p:nvCxnSpPr>
        <p:spPr>
          <a:xfrm>
            <a:off x="324000" y="2664000"/>
            <a:ext cx="0" cy="540000"/>
          </a:xfrm>
          <a:prstGeom prst="straightConnector1">
            <a:avLst/>
          </a:prstGeom>
          <a:ln w="63500">
            <a:solidFill>
              <a:schemeClr val="bg2">
                <a:lumMod val="90000"/>
              </a:schemeClr>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54BBB542-C54B-480B-BE42-4B7C7AA5E080}"/>
              </a:ext>
            </a:extLst>
          </p:cNvPr>
          <p:cNvCxnSpPr>
            <a:cxnSpLocks/>
          </p:cNvCxnSpPr>
          <p:nvPr/>
        </p:nvCxnSpPr>
        <p:spPr>
          <a:xfrm>
            <a:off x="2178200" y="3363350"/>
            <a:ext cx="2088000" cy="0"/>
          </a:xfrm>
          <a:prstGeom prst="straightConnector1">
            <a:avLst/>
          </a:prstGeom>
          <a:ln w="63500">
            <a:solidFill>
              <a:schemeClr val="bg2">
                <a:lumMod val="90000"/>
              </a:schemeClr>
            </a:solidFill>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45" name="表 44">
            <a:extLst>
              <a:ext uri="{FF2B5EF4-FFF2-40B4-BE49-F238E27FC236}">
                <a16:creationId xmlns:a16="http://schemas.microsoft.com/office/drawing/2014/main" id="{680CE18B-A02A-472F-8775-6CE12851904B}"/>
              </a:ext>
            </a:extLst>
          </p:cNvPr>
          <p:cNvGraphicFramePr>
            <a:graphicFrameLocks noGrp="1"/>
          </p:cNvGraphicFramePr>
          <p:nvPr/>
        </p:nvGraphicFramePr>
        <p:xfrm>
          <a:off x="4464000" y="977225"/>
          <a:ext cx="3735000" cy="1692000"/>
        </p:xfrm>
        <a:graphic>
          <a:graphicData uri="http://schemas.openxmlformats.org/drawingml/2006/table">
            <a:tbl>
              <a:tblPr firstRow="1" bandRow="1"/>
              <a:tblGrid>
                <a:gridCol w="135000">
                  <a:extLst>
                    <a:ext uri="{9D8B030D-6E8A-4147-A177-3AD203B41FA5}">
                      <a16:colId xmlns:a16="http://schemas.microsoft.com/office/drawing/2014/main" val="20000"/>
                    </a:ext>
                  </a:extLst>
                </a:gridCol>
                <a:gridCol w="3600000">
                  <a:extLst>
                    <a:ext uri="{9D8B030D-6E8A-4147-A177-3AD203B41FA5}">
                      <a16:colId xmlns:a16="http://schemas.microsoft.com/office/drawing/2014/main" val="20001"/>
                    </a:ext>
                  </a:extLst>
                </a:gridCol>
              </a:tblGrid>
              <a:tr h="396000">
                <a:tc rowSpan="2">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lvl="0" indent="0" algn="l" defTabSz="685800" rtl="0" eaLnBrk="1" fontAlgn="auto" latinLnBrk="0" hangingPunct="1">
                        <a:lnSpc>
                          <a:spcPct val="90000"/>
                        </a:lnSpc>
                        <a:spcBef>
                          <a:spcPts val="0"/>
                        </a:spcBef>
                        <a:spcAft>
                          <a:spcPts val="300"/>
                        </a:spcAft>
                        <a:buClrTx/>
                        <a:buSzTx/>
                        <a:buFontTx/>
                        <a:buNone/>
                        <a:tabLst/>
                        <a:defRPr/>
                      </a:pPr>
                      <a:endParaRPr kumimoji="0" lang="en-US" altLang="ja-JP" sz="1050" b="0" i="0" u="none" strike="noStrike" kern="0" cap="none" spc="0" normalizeH="0" baseline="0" noProof="0" dirty="0">
                        <a:ln>
                          <a:noFill/>
                        </a:ln>
                        <a:solidFill>
                          <a:srgbClr val="FFFFFF"/>
                        </a:solidFill>
                        <a:effectLst/>
                        <a:uLnTx/>
                        <a:uFillTx/>
                        <a:latin typeface="+mn-lt"/>
                        <a:ea typeface="+mn-ea"/>
                        <a:cs typeface=""/>
                      </a:endParaRPr>
                    </a:p>
                  </a:txBody>
                  <a:tcPr marL="18000" marR="0" marT="18000" marB="18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11893"/>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lang="ja-JP" altLang="en-US" sz="1600" b="1" baseline="0" dirty="0">
                          <a:solidFill>
                            <a:schemeClr val="bg1"/>
                          </a:solidFill>
                          <a:latin typeface="+mn-lt"/>
                          <a:ea typeface="+mn-ea"/>
                        </a:rPr>
                        <a:t>弊社の状況</a:t>
                      </a: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2"/>
                  </a:ext>
                </a:extLst>
              </a:tr>
              <a:tr h="1296000">
                <a:tc vMerge="1">
                  <a:txBody>
                    <a:bodyPr/>
                    <a:lstStyle/>
                    <a:p>
                      <a:pPr>
                        <a:lnSpc>
                          <a:spcPct val="90000"/>
                        </a:lnSpc>
                      </a:pPr>
                      <a:endParaRPr kumimoji="1" lang="ja-JP" altLang="en-US" sz="1400" b="0" dirty="0">
                        <a:solidFill>
                          <a:schemeClr val="tx1"/>
                        </a:solidFill>
                      </a:endParaRPr>
                    </a:p>
                  </a:txBody>
                  <a:tcP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急激に続く円高、長期経済低迷にによる減収傾向</a:t>
                      </a:r>
                      <a:endParaRPr lang="en-US" altLang="ja-JP" sz="1400" baseline="0" dirty="0">
                        <a:latin typeface="+mn-lt"/>
                        <a:ea typeface="+mn-ea"/>
                      </a:endParaRPr>
                    </a:p>
                    <a:p>
                      <a:pPr marL="142875" marR="0" lvl="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dirty="0"/>
                        <a:t>驚異的な技術革新の進歩と新しいテクノロジーへの乗り遅れで、ビジネスが立ち行かなくなるという危機感</a:t>
                      </a:r>
                      <a:endParaRPr lang="ja-JP" altLang="en-US" sz="1400" baseline="0" dirty="0">
                        <a:latin typeface="+mn-lt"/>
                        <a:ea typeface="+mn-ea"/>
                      </a:endParaRPr>
                    </a:p>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戦略的事業の展開は黒字の堅調傾向</a:t>
                      </a:r>
                    </a:p>
                  </a:txBody>
                  <a:tcPr marL="18000" marR="0" marT="18000" marB="1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12" name="表 11">
            <a:extLst>
              <a:ext uri="{FF2B5EF4-FFF2-40B4-BE49-F238E27FC236}">
                <a16:creationId xmlns:a16="http://schemas.microsoft.com/office/drawing/2014/main" id="{123033F2-FBBE-4C54-B4CC-C42051CC07FC}"/>
              </a:ext>
            </a:extLst>
          </p:cNvPr>
          <p:cNvGraphicFramePr>
            <a:graphicFrameLocks noGrp="1"/>
          </p:cNvGraphicFramePr>
          <p:nvPr/>
        </p:nvGraphicFramePr>
        <p:xfrm>
          <a:off x="250825" y="977225"/>
          <a:ext cx="3736800" cy="1692000"/>
        </p:xfrm>
        <a:graphic>
          <a:graphicData uri="http://schemas.openxmlformats.org/drawingml/2006/table">
            <a:tbl>
              <a:tblPr firstRow="1" bandRow="1"/>
              <a:tblGrid>
                <a:gridCol w="136800">
                  <a:extLst>
                    <a:ext uri="{9D8B030D-6E8A-4147-A177-3AD203B41FA5}">
                      <a16:colId xmlns:a16="http://schemas.microsoft.com/office/drawing/2014/main" val="234639330"/>
                    </a:ext>
                  </a:extLst>
                </a:gridCol>
                <a:gridCol w="3600000">
                  <a:extLst>
                    <a:ext uri="{9D8B030D-6E8A-4147-A177-3AD203B41FA5}">
                      <a16:colId xmlns:a16="http://schemas.microsoft.com/office/drawing/2014/main" val="20001"/>
                    </a:ext>
                  </a:extLst>
                </a:gridCol>
              </a:tblGrid>
              <a:tr h="396000">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endParaRPr lang="ja-JP" altLang="en-US" sz="100" b="1" baseline="0" dirty="0">
                        <a:solidFill>
                          <a:schemeClr val="bg1"/>
                        </a:solidFill>
                        <a:latin typeface="+mn-lt"/>
                        <a:ea typeface="+mn-ea"/>
                      </a:endParaRPr>
                    </a:p>
                  </a:txBody>
                  <a:tcPr marL="18000" marR="0" marT="18000" marB="1800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lang="ja-JP" altLang="en-US" sz="1600" b="1" baseline="0" dirty="0">
                          <a:solidFill>
                            <a:schemeClr val="bg1"/>
                          </a:solidFill>
                          <a:latin typeface="+mn-lt"/>
                          <a:ea typeface="+mn-ea"/>
                        </a:rPr>
                        <a:t>業界を取り巻く環境</a:t>
                      </a:r>
                    </a:p>
                  </a:txBody>
                  <a:tcPr marL="18000" marR="0" marT="18000" marB="1800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2"/>
                  </a:ext>
                </a:extLst>
              </a:tr>
              <a:tr h="1296000">
                <a:tc>
                  <a:txBody>
                    <a:bodyPr/>
                    <a:lstStyle/>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endParaRPr lang="ja-JP" altLang="en-US" sz="100" baseline="0" dirty="0">
                        <a:latin typeface="+mn-lt"/>
                        <a:ea typeface="+mn-ea"/>
                      </a:endParaRPr>
                    </a:p>
                  </a:txBody>
                  <a:tcPr marL="18000" marR="0" marT="18000" marB="18000">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市場変化→中国・インドの高成長継続、米国の失業率の高まり、欧州の経済停滞</a:t>
                      </a:r>
                    </a:p>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お客様の変化→顧客ニーズの細分化</a:t>
                      </a:r>
                    </a:p>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r>
                        <a:rPr lang="ja-JP" altLang="en-US" sz="1400" baseline="0" dirty="0">
                          <a:latin typeface="+mn-lt"/>
                          <a:ea typeface="+mn-ea"/>
                        </a:rPr>
                        <a:t>経済→低価格競争、先進国から新興国へのマーケットシフト</a:t>
                      </a:r>
                    </a:p>
                  </a:txBody>
                  <a:tcPr marL="18000" marR="0" marT="18000" marB="18000">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13" name="正方形/長方形 12">
            <a:extLst>
              <a:ext uri="{FF2B5EF4-FFF2-40B4-BE49-F238E27FC236}">
                <a16:creationId xmlns:a16="http://schemas.microsoft.com/office/drawing/2014/main" id="{AF9F3ECA-64B5-4E23-8F94-C47C0543A9BD}"/>
              </a:ext>
            </a:extLst>
          </p:cNvPr>
          <p:cNvSpPr>
            <a:spLocks noChangeAspect="1"/>
          </p:cNvSpPr>
          <p:nvPr/>
        </p:nvSpPr>
        <p:spPr>
          <a:xfrm>
            <a:off x="9180000" y="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P206</a:t>
            </a:r>
          </a:p>
          <a:p>
            <a:pPr algn="ctr"/>
            <a:r>
              <a:rPr kumimoji="1" lang="en-US" altLang="ja-JP" dirty="0"/>
              <a:t>P288</a:t>
            </a:r>
          </a:p>
        </p:txBody>
      </p:sp>
    </p:spTree>
    <p:extLst>
      <p:ext uri="{BB962C8B-B14F-4D97-AF65-F5344CB8AC3E}">
        <p14:creationId xmlns:p14="http://schemas.microsoft.com/office/powerpoint/2010/main" val="2398433086"/>
      </p:ext>
    </p:extLst>
  </p:cSld>
  <p:clrMapOvr>
    <a:masterClrMapping/>
  </p:clrMapOvr>
</p:sld>
</file>

<file path=ppt/theme/theme1.xml><?xml version="1.0" encoding="utf-8"?>
<a:theme xmlns:a="http://schemas.openxmlformats.org/drawingml/2006/main" name="TYNテンプレート4-3">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egoe UI">
      <a:majorFont>
        <a:latin typeface="Segoe UI Semibold"/>
        <a:ea typeface="Meiryo UI"/>
        <a:cs typeface="Arial"/>
      </a:majorFont>
      <a:minorFont>
        <a:latin typeface="Segoe UI"/>
        <a:ea typeface="Meiryo UI"/>
        <a:cs typeface="Meiryo UI"/>
      </a:minorFont>
    </a:fontScheme>
    <a:fmtScheme name="上側に影付き">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YNテンプレート16-9" id="{7E4E50D2-3A92-4C6C-863C-637E0A3B112F}" vid="{E7C00B35-FE08-4A54-9EBB-753D7985DF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TYNテンプレート16-9</Template>
  <TotalTime>11186</TotalTime>
  <Words>3416</Words>
  <Application>Microsoft Office PowerPoint</Application>
  <PresentationFormat>画面に合わせる (4:3)</PresentationFormat>
  <Paragraphs>480</Paragraphs>
  <Slides>25</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25</vt:i4>
      </vt:variant>
    </vt:vector>
  </HeadingPairs>
  <TitlesOfParts>
    <vt:vector size="34" baseType="lpstr">
      <vt:lpstr>HGPｺﾞｼｯｸE</vt:lpstr>
      <vt:lpstr>Meiryo UI</vt:lpstr>
      <vt:lpstr>游ゴシック</vt:lpstr>
      <vt:lpstr>Arial</vt:lpstr>
      <vt:lpstr>HelvNeue Light for IBM</vt:lpstr>
      <vt:lpstr>Segoe UI</vt:lpstr>
      <vt:lpstr>Segoe UI Semibold</vt:lpstr>
      <vt:lpstr>Wingdings</vt:lpstr>
      <vt:lpstr>TYNテンプレート4-3</vt:lpstr>
      <vt:lpstr>ダウンロード特典</vt:lpstr>
      <vt:lpstr>ダウンロード特典ファイルについて</vt:lpstr>
      <vt:lpstr>最新技術の活用による 成長戦略プロジェクト　概要</vt:lpstr>
      <vt:lpstr>目次</vt:lpstr>
      <vt:lpstr>プロジェクト発足の経緯</vt:lpstr>
      <vt:lpstr>1. デジタルトランスフォーメーションのアプローチ</vt:lpstr>
      <vt:lpstr>2. フォーカスエリアと課題設定</vt:lpstr>
      <vt:lpstr>3. プロジェクト成功のための条件</vt:lpstr>
      <vt:lpstr>4. 中長期経営ビジョンのフレームワーク</vt:lpstr>
      <vt:lpstr>中長期経営ビジョンのフレームワーク</vt:lpstr>
      <vt:lpstr>5. プロジェクト実施の5つのポイント</vt:lpstr>
      <vt:lpstr>3つのフォーカスエリアと4つのタスク</vt:lpstr>
      <vt:lpstr>1. 4つのタスク</vt:lpstr>
      <vt:lpstr>2. 3つのフォーカスエリアと4つのタスク</vt:lpstr>
      <vt:lpstr>3. 取り組みのStep</vt:lpstr>
      <vt:lpstr>4. 作業内容・役割分担・作成物 </vt:lpstr>
      <vt:lpstr>5. 実施の前提条件　</vt:lpstr>
      <vt:lpstr>社内改革</vt:lpstr>
      <vt:lpstr>1. 実行方針</vt:lpstr>
      <vt:lpstr>2. 業務標準化　検討の視点</vt:lpstr>
      <vt:lpstr>3. 社員意識調査</vt:lpstr>
      <vt:lpstr>実行方針</vt:lpstr>
      <vt:lpstr>4. 現状の課題とプロジェクトの実行方針</vt:lpstr>
      <vt:lpstr>4. 業務課題に対する解決の方向性</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MASAYUKI FUKUMOTO</dc:creator>
  <cp:lastModifiedBy>Masayuki Fukumoto</cp:lastModifiedBy>
  <cp:revision>139</cp:revision>
  <dcterms:created xsi:type="dcterms:W3CDTF">2020-06-15T03:41:59Z</dcterms:created>
  <dcterms:modified xsi:type="dcterms:W3CDTF">2021-09-29T04:14:12Z</dcterms:modified>
</cp:coreProperties>
</file>