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Ex1.xml" ContentType="application/vnd.ms-office.chartex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8" autoAdjust="0"/>
    <p:restoredTop sz="94660"/>
  </p:normalViewPr>
  <p:slideViewPr>
    <p:cSldViewPr snapToGrid="0">
      <p:cViewPr varScale="1">
        <p:scale>
          <a:sx n="69" d="100"/>
          <a:sy n="69" d="100"/>
        </p:scale>
        <p:origin x="73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Ex1.xml.rels><?xml version="1.0" encoding="UTF-8" standalone="yes"?>
<Relationships xmlns="http://schemas.openxmlformats.org/package/2006/relationships"><Relationship Id="rId3" Type="http://schemas.microsoft.com/office/2011/relationships/chartColorStyle" Target="colors1.xml"/><Relationship Id="rId2" Type="http://schemas.microsoft.com/office/2011/relationships/chartStyle" Target="style1.xml"/><Relationship Id="rId1" Type="http://schemas.openxmlformats.org/officeDocument/2006/relationships/oleObject" Target="file:///C:\Users\&#26089;&#30000;&#27835;\Desktop\sample\chapter07\Sec65.xlsx" TargetMode="External"/></Relationships>
</file>

<file path=ppt/charts/chartEx1.xml><?xml version="1.0" encoding="utf-8"?>
<cx:chartSpace xmlns:a="http://schemas.openxmlformats.org/drawingml/2006/main" xmlns:r="http://schemas.openxmlformats.org/officeDocument/2006/relationships" xmlns:cx="http://schemas.microsoft.com/office/drawing/2014/chartex">
  <cx:chartData>
    <cx:externalData r:id="rId1" cx:autoUpdate="0"/>
    <cx:data id="0">
      <cx:strDim type="cat">
        <cx:f>Sheet1!$A$3:$B$15</cx:f>
        <cx:lvl ptCount="13">
          <cx:pt idx="0">デスクトップ</cx:pt>
          <cx:pt idx="1">ノート</cx:pt>
          <cx:pt idx="2">モニター</cx:pt>
          <cx:pt idx="3">インクジェットプリンター</cx:pt>
          <cx:pt idx="4">レーザープリンター</cx:pt>
          <cx:pt idx="5">スキャナー</cx:pt>
          <cx:pt idx="6">複合機</cx:pt>
          <cx:pt idx="7">外付けHDD</cx:pt>
          <cx:pt idx="8">マウス</cx:pt>
          <cx:pt idx="9">インクカートリッジ</cx:pt>
          <cx:pt idx="10">トナー</cx:pt>
          <cx:pt idx="11">コピー用紙</cx:pt>
          <cx:pt idx="12">OAクリーナー</cx:pt>
        </cx:lvl>
        <cx:lvl ptCount="13">
          <cx:pt idx="0">パソコン</cx:pt>
          <cx:pt idx="1">パソコン</cx:pt>
          <cx:pt idx="2">周辺機器</cx:pt>
          <cx:pt idx="3">周辺機器</cx:pt>
          <cx:pt idx="4">周辺機器</cx:pt>
          <cx:pt idx="5">周辺機器</cx:pt>
          <cx:pt idx="6">周辺機器</cx:pt>
          <cx:pt idx="7">周辺機器</cx:pt>
          <cx:pt idx="8">周辺機器</cx:pt>
          <cx:pt idx="9">消耗品</cx:pt>
          <cx:pt idx="10">消耗品</cx:pt>
          <cx:pt idx="11">消耗品</cx:pt>
          <cx:pt idx="12">消耗品</cx:pt>
        </cx:lvl>
      </cx:strDim>
      <cx:numDim type="size">
        <cx:f>Sheet1!$C$3:$C$15</cx:f>
        <cx:lvl ptCount="13" formatCode="#,##0;[赤]!-#,##0">
          <cx:pt idx="0">485600</cx:pt>
          <cx:pt idx="1">125800</cx:pt>
          <cx:pt idx="2">99200</cx:pt>
          <cx:pt idx="3">99800</cx:pt>
          <cx:pt idx="4">149400</cx:pt>
          <cx:pt idx="5">49800</cx:pt>
          <cx:pt idx="6">79800</cx:pt>
          <cx:pt idx="7">102400</cx:pt>
          <cx:pt idx="8">9900</cx:pt>
          <cx:pt idx="9">78600</cx:pt>
          <cx:pt idx="10">44800</cx:pt>
          <cx:pt idx="11">27420</cx:pt>
          <cx:pt idx="12">14500</cx:pt>
        </cx:lvl>
      </cx:numDim>
    </cx:data>
  </cx:chartData>
  <cx:chart>
    <cx:title pos="t" align="ctr" overlay="0">
      <cx:tx>
        <cx:txData>
          <cx:v>情報機器種別売上一覧表</cx:v>
        </cx:txData>
      </cx:tx>
      <cx:txPr>
        <a:bodyPr spcFirstLastPara="1" vertOverflow="ellipsis" horzOverflow="overflow" wrap="square" lIns="0" tIns="0" rIns="0" bIns="0" anchor="ctr" anchorCtr="1"/>
        <a:lstStyle/>
        <a:p>
          <a:pPr algn="ctr" rtl="0">
            <a:defRPr/>
          </a:pPr>
          <a:r>
            <a:rPr lang="ja-JP" altLang="en-US" sz="1400" b="0" i="0" u="none" strike="noStrike" baseline="0">
              <a:solidFill>
                <a:sysClr val="windowText" lastClr="000000">
                  <a:lumMod val="65000"/>
                  <a:lumOff val="35000"/>
                </a:sysClr>
              </a:solidFill>
              <a:latin typeface="Calibri" panose="020F0502020204030204"/>
              <a:ea typeface="游ゴシック" panose="020B0400000000000000" pitchFamily="50" charset="-128"/>
            </a:rPr>
            <a:t>情報機器種別売上一覧表</a:t>
          </a:r>
        </a:p>
      </cx:txPr>
    </cx:title>
    <cx:plotArea>
      <cx:plotAreaRegion>
        <cx:series layoutId="treemap" uniqueId="{98BDD4AD-39D2-48AA-B70B-009D8F6404D8}">
          <cx:tx>
            <cx:txData>
              <cx:f>Sheet1!$C$2</cx:f>
              <cx:v>金額</cx:v>
            </cx:txData>
          </cx:tx>
          <cx:dataLabels pos="inEnd">
            <cx:txPr>
              <a:bodyPr spcFirstLastPara="1" vertOverflow="ellipsis" horzOverflow="overflow" wrap="square" lIns="0" tIns="0" rIns="0" bIns="0" anchor="ctr" anchorCtr="1"/>
              <a:lstStyle/>
              <a:p>
                <a:pPr algn="ctr" rtl="0">
                  <a:defRPr/>
                </a:pPr>
                <a:endParaRPr lang="ja-JP" altLang="en-US" sz="900" b="0" i="0" u="none" strike="noStrike" baseline="0">
                  <a:solidFill>
                    <a:sysClr val="window" lastClr="FFFFFF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cx:txPr>
            <cx:visibility seriesName="0" categoryName="1" value="1"/>
            <cx:separator>
</cx:separator>
          </cx:dataLabels>
          <cx:dataId val="0"/>
          <cx:layoutPr>
            <cx:parentLabelLayout val="overlapping"/>
          </cx:layoutPr>
        </cx:series>
      </cx:plotAreaRegion>
    </cx:plotArea>
    <cx:legend pos="t" align="ctr" overlay="0"/>
  </cx:chart>
</cx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418">
  <cs:axisTitle>
    <cs:lnRef idx="0"/>
    <cs:fillRef idx="0"/>
    <cs:effectRef idx="0"/>
    <cs:fontRef idx="minor">
      <a:schemeClr val="tx1">
        <a:lumMod val="50000"/>
        <a:lumOff val="50000"/>
      </a:schemeClr>
    </cs:fontRef>
    <cs:spPr>
      <a:solidFill>
        <a:schemeClr val="bg1">
          <a:lumMod val="85000"/>
        </a:schemeClr>
      </a:solidFill>
      <a:ln w="19050">
        <a:solidFill>
          <a:schemeClr val="bg1"/>
        </a:solidFill>
      </a:ln>
    </cs:spPr>
    <cs:defRPr sz="1197"/>
  </cs:axisTitle>
  <cs:categoryAxis>
    <cs:lnRef idx="0"/>
    <cs:fillRef idx="0"/>
    <cs:effectRef idx="0"/>
    <cs:fontRef idx="minor">
      <a:schemeClr val="tx1">
        <a:lumMod val="50000"/>
        <a:lumOff val="50000"/>
      </a:schemeClr>
    </cs:fontRef>
    <cs:spPr>
      <a:ln w="19050" cap="flat" cmpd="sng" algn="ctr">
        <a:solidFill>
          <a:schemeClr val="tx1">
            <a:lumMod val="25000"/>
            <a:lumOff val="75000"/>
          </a:schemeClr>
        </a:solidFill>
        <a:round/>
      </a:ln>
    </cs:spPr>
    <cs:defRPr sz="1197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/>
    <cs:bodyPr lIns="38100" tIns="19050" rIns="38100" bIns="19050">
      <a:spAutoFit/>
    </cs:bodyPr>
  </cs:dataLabel>
  <cs:dataLabelCallout>
    <cs:lnRef idx="0"/>
    <cs:fillRef idx="0"/>
    <cs:effectRef idx="0"/>
    <cs:fontRef idx="minor">
      <a:schemeClr val="dk1">
        <a:lumMod val="50000"/>
        <a:lumOff val="50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>
      <cs:styleClr val="auto"/>
    </cs:effectRef>
    <cs:fontRef idx="minor">
      <a:schemeClr val="dk1"/>
    </cs:fontRef>
    <cs:spPr>
      <a:pattFill prst="ltUpDiag">
        <a:fgClr>
          <a:schemeClr val="phClr"/>
        </a:fgClr>
        <a:bgClr>
          <a:schemeClr val="phClr">
            <a:lumMod val="20000"/>
            <a:lumOff val="80000"/>
          </a:schemeClr>
        </a:bgClr>
      </a:pattFill>
      <a:ln w="9525">
        <a:solidFill>
          <a:schemeClr val="lt1"/>
        </a:solidFill>
      </a:ln>
      <a:effectLst>
        <a:innerShdw blurRad="114300">
          <a:schemeClr val="phClr"/>
        </a:inn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lt1"/>
        </a:solidFill>
      </a:ln>
      <a:effectLst>
        <a:innerShdw blurRad="114300">
          <a:schemeClr val="phClr"/>
        </a:innerShdw>
      </a:effectLst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2857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>
        <a:solidFill>
          <a:schemeClr val="tx1">
            <a:lumMod val="15000"/>
            <a:lumOff val="85000"/>
          </a:schemeClr>
        </a:solidFill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  <a:lumOff val="10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50000"/>
        <a:lumOff val="50000"/>
      </a:schemeClr>
    </cs:fontRef>
    <cs:spPr>
      <a:ln w="19050" cap="flat" cmpd="sng" algn="ctr">
        <a:solidFill>
          <a:schemeClr val="tx1">
            <a:lumMod val="25000"/>
            <a:lumOff val="75000"/>
          </a:schemeClr>
        </a:solidFill>
        <a:round/>
      </a:ln>
    </cs:spPr>
    <cs:defRPr sz="1197"/>
  </cs:seriesAxis>
  <cs:seriesLine>
    <cs:lnRef idx="0"/>
    <cs:fillRef idx="0"/>
    <cs:effectRef idx="0"/>
    <cs:fontRef idx="minor">
      <a:schemeClr val="dk1"/>
    </cs:fontRef>
    <cs:spPr>
      <a:ln w="9525" cap="flat">
        <a:solidFill>
          <a:srgbClr val="D9D9D9"/>
        </a:solidFill>
        <a:round/>
      </a:ln>
    </cs:spPr>
  </cs:seriesLine>
  <cs:title>
    <cs:lnRef idx="0"/>
    <cs:fillRef idx="0"/>
    <cs:effectRef idx="0"/>
    <cs:fontRef idx="minor">
      <a:schemeClr val="tx1">
        <a:lumMod val="50000"/>
        <a:lumOff val="50000"/>
      </a:schemeClr>
    </cs:fontRef>
    <cs:defRPr sz="2200" b="1" cap="all" spc="15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50000"/>
        <a:lumOff val="50000"/>
      </a:schemeClr>
    </cs:fontRef>
    <cs:defRPr sz="1197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50000"/>
        <a:lumOff val="50000"/>
      </a:schemeClr>
    </cs:fontRef>
    <cs:defRPr sz="1197"/>
  </cs:valueAxis>
  <cs:wall>
    <cs:lnRef idx="0"/>
    <cs:fillRef idx="0"/>
    <cs:effectRef idx="0"/>
    <cs:fontRef idx="minor">
      <a:schemeClr val="dk1"/>
    </cs:fontRef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CDFF7F8-1D50-4763-8C56-6F60A091AA4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78EBFE1-D6DF-4972-A797-03B44429370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129B60F-DD9E-47D0-AD43-0C9918D0C1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453FD30-0D24-4ADA-9E54-3B7BBB9190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44E6802-F046-4D8C-A3EA-FFD4D7FE1D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7041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D78775D-EDA0-489E-9398-8C9A7079AB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11C625C-DCD5-459B-990B-DB88329DFB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CD9F68-E831-4EDA-A87F-923C7E20C5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CFFC26A-904E-4ED1-B857-C9F145EC13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975EA10-6B46-437D-9C28-7CDB041BAA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64038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083084C-76F3-4019-8A62-EFF6F65BF91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E4F2EE6-2EC2-42AA-BA45-4DBEA5B301E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1FC9EFC-F9E3-4E92-89F8-AEC31BD13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CDA2AD4-4F0E-4EE0-8550-CFEFA238EF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E27C9C-0DBE-468B-92C1-80B6569A5B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36122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217249E-D0CD-467E-A4BC-6BF622E3BC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D151888-5C1C-43C8-91E3-5D6D160A4F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451C08-9D66-4DB8-AB85-1F44E51187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F5893FD-8F4F-452F-B4BC-CEC033291E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8F09A0E-8FA6-46D3-AFDC-930E167B58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39506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3C19B1-F7D7-466C-A0A6-8BEB0D5067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AA1BC19-5DDE-4B75-8867-A960AC474C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5627690-9F97-4CF9-9F90-605C811FC2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8B89A33-8480-4522-B88B-FB55D026C5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AFD71C9-EA6D-4967-AD78-B53F0920CB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17577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9CEC986-2BC1-4771-AF67-247D56ADBC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0F8B61A-4D46-4B3F-8A52-0C7A69A1987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BF86725A-A612-4C85-B307-D5F6781BC53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9029439-7499-4109-8367-2D735CB221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A6BAEEF-2833-4538-AA7C-588B2B7291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FF891B4-130D-4EFF-82A4-4C65CA2140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48160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24DE564-9552-4F7C-959C-7E50827D34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E97D850-81BB-4683-9BD5-AFCDF988262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01FA966-0FE3-4FE5-8706-B6913B768C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39FB65C-0626-4FEF-B27A-34347F9ADD1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908A9572-9F01-47EF-9610-6ED4ACD80A0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149FA5A2-EB4A-47AF-89DB-5E546716B8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D94D5D58-B544-4624-9D0D-4E1C4B2D63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F0E2C0C-58E1-47CB-B27E-CDA63B713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41728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E4A280E-82DF-4E04-B8B6-5BE2C22B41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5AE5289-DCD0-4DA9-897F-D2AA0FE9EF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0A9705F-1D43-49E4-8652-ED69F8D054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EE258F3-5054-497B-B3D8-8207B7CB89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00109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DB6F0FB1-A36F-476E-8BC8-CD85C4E9F1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6F80C8D1-2F4E-434D-9F81-258F7C4E99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3EE4EC1-74B8-4129-9FDC-CE5A921B8D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29960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3C9FDB2-9D9F-499D-BB7E-C693226515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58D95CB-1A00-43EA-83EB-7F561FD2DD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A9FE8EA-061B-4796-B081-D884DAB803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59DABAD-8D0F-41F0-8B9B-AAA0FB260D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9FD1CBB-B33A-4188-BC63-EF3FC4A626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83A90C6-506D-4D3B-9E17-068F13B359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35093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DE7F70-81F3-4921-9B43-F7F6FA51CD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A4C09F61-1EA2-4372-809A-6E5F0C732D0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A1E84B4-5AC0-44F2-A3D2-1CE98DD0422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A140CB0-0CB2-4CB3-BD76-0CE586BE1D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DFAB3A8-F54E-44F1-9F22-E6C40547F4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1F0D394-4DE9-4CAA-B926-29E4E06867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3487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6DBD389D-71E2-404C-B1DE-6278DBD31E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223A9AD-C0ED-47D8-845E-711A2464F6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38371B3-A373-4069-98AE-F52408EB236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7F1EE8-A352-4270-9988-3DE275C0A3BF}" type="datetimeFigureOut">
              <a:rPr kumimoji="1" lang="ja-JP" altLang="en-US" smtClean="0"/>
              <a:t>2019/10/8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CD256FC-642F-47A6-AAE8-5A9DFF60DC5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1A21E8C-94C2-4996-A7C0-BEA7A9C3B6D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628036-6071-4CEC-8B9B-F1750DBF5B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865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microsoft.com/office/2014/relationships/chartEx" Target="../charts/chartEx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4A361B1-2A2C-4FC1-820B-4ABE945A444D}"/>
              </a:ext>
            </a:extLst>
          </p:cNvPr>
          <p:cNvSpPr txBox="1"/>
          <p:nvPr/>
        </p:nvSpPr>
        <p:spPr>
          <a:xfrm>
            <a:off x="0" y="595745"/>
            <a:ext cx="121919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2400" dirty="0"/>
              <a:t>2019</a:t>
            </a:r>
            <a:r>
              <a:rPr kumimoji="1" lang="ja-JP" altLang="en-US" sz="2400" dirty="0"/>
              <a:t>年度　情報機器種別売上一覧表</a:t>
            </a:r>
          </a:p>
        </p:txBody>
      </p:sp>
      <mc:AlternateContent xmlns:mc="http://schemas.openxmlformats.org/markup-compatibility/2006">
        <mc:Choice xmlns:cx1="http://schemas.microsoft.com/office/drawing/2015/9/8/chartex" Requires="cx1">
          <p:graphicFrame>
            <p:nvGraphicFramePr>
              <p:cNvPr id="3" name="グラフ 2">
                <a:extLst>
                  <a:ext uri="{FF2B5EF4-FFF2-40B4-BE49-F238E27FC236}">
                    <a16:creationId xmlns:a16="http://schemas.microsoft.com/office/drawing/2014/main" id="{0B6A6770-B10A-4705-AEC2-9047CF3BE519}"/>
                  </a:ext>
                </a:extLst>
              </p:cNvPr>
              <p:cNvGraphicFramePr/>
              <p:nvPr>
                <p:extLst>
                  <p:ext uri="{D42A27DB-BD31-4B8C-83A1-F6EECF244321}">
                    <p14:modId xmlns:p14="http://schemas.microsoft.com/office/powerpoint/2010/main" val="1652463908"/>
                  </p:ext>
                </p:extLst>
              </p:nvPr>
            </p:nvGraphicFramePr>
            <p:xfrm>
              <a:off x="1467499" y="1710821"/>
              <a:ext cx="9257000" cy="4551434"/>
            </p:xfrm>
            <a:graphic>
              <a:graphicData uri="http://schemas.microsoft.com/office/drawing/2014/chartex">
                <cx:chart xmlns:cx="http://schemas.microsoft.com/office/drawing/2014/chartex" xmlns:r="http://schemas.openxmlformats.org/officeDocument/2006/relationships" r:id="rId2"/>
              </a:graphicData>
            </a:graphic>
          </p:graphicFrame>
        </mc:Choice>
        <mc:Fallback>
          <p:pic>
            <p:nvPicPr>
              <p:cNvPr id="3" name="グラフ 2">
                <a:extLst>
                  <a:ext uri="{FF2B5EF4-FFF2-40B4-BE49-F238E27FC236}">
                    <a16:creationId xmlns:a16="http://schemas.microsoft.com/office/drawing/2014/main" id="{0B6A6770-B10A-4705-AEC2-9047CF3BE519}"/>
                  </a:ext>
                </a:extLst>
              </p:cNvPr>
              <p:cNvPicPr>
                <a:picLocks noGrp="1" noRot="1" noChangeAspect="1" noMove="1" noResize="1" noEditPoints="1" noAdjustHandles="1" noChangeArrowheads="1" noChangeShapeType="1"/>
              </p:cNvPicPr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1467499" y="1710821"/>
                <a:ext cx="9257000" cy="4551434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18388977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7</Words>
  <Application>Microsoft Office PowerPoint</Application>
  <PresentationFormat>ワイド画面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游ゴシック Light</vt:lpstr>
      <vt:lpstr>Arial</vt:lpstr>
      <vt:lpstr>Calibri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早田治</dc:creator>
  <cp:lastModifiedBy>早田治</cp:lastModifiedBy>
  <cp:revision>2</cp:revision>
  <dcterms:created xsi:type="dcterms:W3CDTF">2019-10-08T00:23:47Z</dcterms:created>
  <dcterms:modified xsi:type="dcterms:W3CDTF">2019-10-08T00:34:49Z</dcterms:modified>
</cp:coreProperties>
</file>

<file path=docProps/thumbnail.jpeg>
</file>