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96" r:id="rId1"/>
  </p:sldMasterIdLst>
  <p:notesMasterIdLst>
    <p:notesMasterId r:id="rId6"/>
  </p:notesMasterIdLst>
  <p:handoutMasterIdLst>
    <p:handoutMasterId r:id="rId7"/>
  </p:handoutMasterIdLst>
  <p:sldIdLst>
    <p:sldId id="289" r:id="rId2"/>
    <p:sldId id="293" r:id="rId3"/>
    <p:sldId id="291" r:id="rId4"/>
    <p:sldId id="292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46C0A"/>
    <a:srgbClr val="EBF1DE"/>
    <a:srgbClr val="FBFBFB"/>
    <a:srgbClr val="FFFFFF"/>
    <a:srgbClr val="FFFF66"/>
    <a:srgbClr val="EB6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3" autoAdjust="0"/>
    <p:restoredTop sz="94660"/>
  </p:normalViewPr>
  <p:slideViewPr>
    <p:cSldViewPr snapToObjects="1">
      <p:cViewPr varScale="1">
        <p:scale>
          <a:sx n="116" d="100"/>
          <a:sy n="116" d="100"/>
        </p:scale>
        <p:origin x="-1566" y="-108"/>
      </p:cViewPr>
      <p:guideLst>
        <p:guide orient="horz" pos="43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54" d="100"/>
          <a:sy n="54" d="100"/>
        </p:scale>
        <p:origin x="2580" y="84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42BC9-3297-4FB9-A2E4-F1207F9D5FAD}" type="datetimeFigureOut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3534A-E7C1-4865-B01C-DFAA2769CF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06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9DFD4-199C-4BD0-8B07-99384F16A7A6}" type="datetimeFigureOut">
              <a:rPr kumimoji="1" lang="ja-JP" altLang="en-US" smtClean="0"/>
              <a:pPr/>
              <a:t>2014/10/18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34C95-A25D-48A4-ADFB-293DB197284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34C95-A25D-48A4-ADFB-293DB1972841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597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2DB1E-BDC4-4839-A587-8F578E22EE0E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38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E672-65CF-45FF-BB59-2D9292112669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42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E3548-6232-4496-8BE9-18224E8228F5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23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08FC0-877E-44F3-AAB9-59E484C8C53E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altLang="ja-JP" smtClean="0"/>
              <a:t>GIHYO COMPANY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FE092-5861-4431-999A-C34B2E0FE22C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17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5BFD-5072-40F3-AF09-194CBCFFCDE3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32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07E81-E379-40B4-A574-9EE019B81EAD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82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2BF30-32E1-41CC-905C-97902AB3B4E6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8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17583-A6C3-408A-BB34-A139AE4365EE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28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389-B3C7-4252-88EB-C627D3E446B0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99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ACE76-A72E-4C40-B9DC-F3BB249EEA68}" type="datetime1">
              <a:rPr kumimoji="1" lang="ja-JP" altLang="en-US" smtClean="0"/>
              <a:t>2014/10/18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45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23655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688541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323655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428811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7A3F53-0305-401F-A3D7-50B2FA3075F6}" type="datetime1">
              <a:rPr lang="ja-JP" altLang="en-US" smtClean="0"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 altLang="ja-JP" smtClean="0"/>
              <a:t>GIHYO COMPANY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正方形/長方形 7"/>
          <p:cNvSpPr/>
          <p:nvPr userDrawn="1"/>
        </p:nvSpPr>
        <p:spPr>
          <a:xfrm rot="1555195">
            <a:off x="3174778" y="2058107"/>
            <a:ext cx="462819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1500" b="1" cap="none" spc="0" dirty="0" smtClean="0">
                <a:ln w="0"/>
                <a:solidFill>
                  <a:srgbClr val="FFCCFF"/>
                </a:solidFill>
                <a:effectLst/>
                <a:latin typeface="HGP明朝B" panose="02020800000000000000" pitchFamily="18" charset="-128"/>
                <a:ea typeface="HGP明朝B" panose="02020800000000000000" pitchFamily="18" charset="-128"/>
              </a:rPr>
              <a:t>社外秘</a:t>
            </a:r>
          </a:p>
        </p:txBody>
      </p:sp>
    </p:spTree>
    <p:extLst>
      <p:ext uri="{BB962C8B-B14F-4D97-AF65-F5344CB8AC3E}">
        <p14:creationId xmlns:p14="http://schemas.microsoft.com/office/powerpoint/2010/main" val="259527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000" kern="1200" spc="-60" baseline="0">
          <a:solidFill>
            <a:srgbClr val="FFFF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rgbClr val="C00000"/>
        </a:buClr>
        <a:buSzPct val="80000"/>
        <a:buFont typeface="Wingdings" panose="05000000000000000000" pitchFamily="2" charset="2"/>
        <a:buChar char="n"/>
        <a:defRPr kumimoji="1" sz="24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tx2"/>
        </a:buClr>
        <a:buSzPct val="80000"/>
        <a:buFont typeface="Wingdings" panose="05000000000000000000" pitchFamily="2" charset="2"/>
        <a:buChar char="l"/>
        <a:defRPr kumimoji="1" sz="2000" b="1" kern="1200">
          <a:solidFill>
            <a:schemeClr val="tx1">
              <a:lumMod val="65000"/>
              <a:lumOff val="35000"/>
            </a:schemeClr>
          </a:solidFill>
          <a:latin typeface="+mn-ea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 dirty="0" smtClean="0"/>
              <a:t>新社屋移転に際しての社内ネットワーク改革のご提案</a:t>
            </a:r>
            <a:endParaRPr kumimoji="1" lang="ja-JP" altLang="en-US" sz="4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ＳＤＮ導入でコストと運用の手間削減</a:t>
            </a:r>
          </a:p>
          <a:p>
            <a:r>
              <a:rPr kumimoji="1" lang="ja-JP" altLang="en-US" dirty="0" smtClean="0"/>
              <a:t>総務部　主査　九段南男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312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新社屋移転に関してのテーマ・要件の確認</a:t>
            </a:r>
          </a:p>
          <a:p>
            <a:pPr lvl="1"/>
            <a:r>
              <a:rPr kumimoji="1" lang="ja-JP" altLang="en-US" dirty="0" smtClean="0"/>
              <a:t>テーマ</a:t>
            </a:r>
          </a:p>
          <a:p>
            <a:pPr marL="1303020" lvl="2" indent="-342900">
              <a:buFont typeface="+mj-lt"/>
              <a:buAutoNum type="arabicPeriod"/>
            </a:pPr>
            <a:r>
              <a:rPr kumimoji="1" lang="ja-JP" altLang="en-US" dirty="0" smtClean="0"/>
              <a:t>業務のスムーズな継続</a:t>
            </a:r>
          </a:p>
          <a:p>
            <a:pPr marL="1303020" lvl="2" indent="-342900">
              <a:buFont typeface="+mj-lt"/>
              <a:buAutoNum type="arabicPeriod"/>
            </a:pPr>
            <a:r>
              <a:rPr kumimoji="1" lang="ja-JP" altLang="en-US" dirty="0" smtClean="0"/>
              <a:t>新組織に最適な仕事環境の構築</a:t>
            </a:r>
          </a:p>
          <a:p>
            <a:pPr marL="1303020" lvl="2" indent="-342900">
              <a:buFont typeface="+mj-lt"/>
              <a:buAutoNum type="arabicPeriod"/>
            </a:pPr>
            <a:r>
              <a:rPr kumimoji="1" lang="ja-JP" altLang="en-US" dirty="0" smtClean="0"/>
              <a:t>上記を最低限のコストで実施</a:t>
            </a:r>
          </a:p>
          <a:p>
            <a:pPr lvl="1"/>
            <a:r>
              <a:rPr kumimoji="1" lang="ja-JP" altLang="en-US" dirty="0" smtClean="0"/>
              <a:t>そのための要件</a:t>
            </a:r>
          </a:p>
          <a:p>
            <a:pPr lvl="2"/>
            <a:r>
              <a:rPr kumimoji="1" lang="ja-JP" altLang="en-US" dirty="0" smtClean="0"/>
              <a:t>新組織に対応したネットワーク構築</a:t>
            </a:r>
          </a:p>
          <a:p>
            <a:pPr lvl="2"/>
            <a:r>
              <a:rPr kumimoji="1" lang="ja-JP" altLang="en-US" dirty="0" smtClean="0"/>
              <a:t>ネットワーク構築と運用について</a:t>
            </a:r>
            <a:r>
              <a:rPr kumimoji="1" lang="ja-JP" altLang="en-US" dirty="0" smtClean="0"/>
              <a:t>の</a:t>
            </a:r>
            <a:endParaRPr kumimoji="1" lang="en-US" altLang="ja-JP" dirty="0" smtClean="0"/>
          </a:p>
          <a:p>
            <a:pPr marL="960120" lvl="2" indent="0">
              <a:buNone/>
            </a:pPr>
            <a:r>
              <a:rPr lang="ja-JP" altLang="en-US" dirty="0"/>
              <a:t>　</a:t>
            </a:r>
            <a:r>
              <a:rPr kumimoji="1" lang="ja-JP" altLang="en-US" dirty="0" smtClean="0"/>
              <a:t>セキュリティ</a:t>
            </a:r>
            <a:r>
              <a:rPr kumimoji="1" lang="ja-JP" altLang="en-US" dirty="0" smtClean="0"/>
              <a:t>確保</a:t>
            </a:r>
          </a:p>
          <a:p>
            <a:pPr lvl="1"/>
            <a:endParaRPr kumimoji="1" lang="ja-JP" altLang="en-US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GIHYO COMPANY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97081" y="5769259"/>
            <a:ext cx="8846919" cy="543681"/>
          </a:xfrm>
          <a:prstGeom prst="round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新社屋移転プロジェクトのテーマ・要件に関する課題解決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4887035" y="3654025"/>
            <a:ext cx="1305145" cy="67507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3221851" y="4548907"/>
            <a:ext cx="4950550" cy="10005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上記テーマ・要件の実施に際して、</a:t>
            </a:r>
          </a:p>
          <a:p>
            <a:pPr algn="ctr"/>
            <a:r>
              <a:rPr kumimoji="1" lang="ja-JP" altLang="en-US" dirty="0" smtClean="0"/>
              <a:t>存在する大きな課題の解決方法を提案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21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01951" y="428811"/>
            <a:ext cx="5765504" cy="51206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kumimoji="1" lang="ja-JP" altLang="en-US" dirty="0" smtClean="0"/>
              <a:t>新社屋移転に際して「ネットワーク回り」について解決すべき課題が存在</a:t>
            </a:r>
          </a:p>
          <a:p>
            <a:pPr lvl="1">
              <a:lnSpc>
                <a:spcPct val="110000"/>
              </a:lnSpc>
            </a:pPr>
            <a:r>
              <a:rPr kumimoji="1" lang="ja-JP" altLang="en-US" dirty="0" smtClean="0"/>
              <a:t>短期的課題</a:t>
            </a:r>
          </a:p>
          <a:p>
            <a:pPr lvl="2">
              <a:lnSpc>
                <a:spcPct val="110000"/>
              </a:lnSpc>
            </a:pPr>
            <a:r>
              <a:rPr kumimoji="1" lang="ja-JP" altLang="en-US" dirty="0" smtClean="0"/>
              <a:t>ネットワーク工事・構築に大きなコストと手間</a:t>
            </a:r>
          </a:p>
          <a:p>
            <a:pPr lvl="3">
              <a:lnSpc>
                <a:spcPct val="110000"/>
              </a:lnSpc>
            </a:pPr>
            <a:r>
              <a:rPr kumimoji="1" lang="ja-JP" altLang="en-US" dirty="0" smtClean="0"/>
              <a:t>工事など物理的コスト</a:t>
            </a:r>
          </a:p>
          <a:p>
            <a:pPr lvl="3">
              <a:lnSpc>
                <a:spcPct val="110000"/>
              </a:lnSpc>
            </a:pPr>
            <a:r>
              <a:rPr kumimoji="1" lang="ja-JP" altLang="en-US" dirty="0" smtClean="0"/>
              <a:t>専門技術者対応などの人的コスト</a:t>
            </a:r>
          </a:p>
          <a:p>
            <a:pPr lvl="3">
              <a:lnSpc>
                <a:spcPct val="110000"/>
              </a:lnSpc>
            </a:pPr>
            <a:r>
              <a:rPr kumimoji="1" lang="ja-JP" altLang="en-US" dirty="0" smtClean="0"/>
              <a:t>担当部署の負担増（残業増加）</a:t>
            </a:r>
          </a:p>
          <a:p>
            <a:pPr lvl="2">
              <a:lnSpc>
                <a:spcPct val="110000"/>
              </a:lnSpc>
            </a:pPr>
            <a:r>
              <a:rPr kumimoji="1" lang="ja-JP" altLang="en-US" dirty="0" smtClean="0"/>
              <a:t>新施設でのネットワーク運用問題</a:t>
            </a:r>
          </a:p>
          <a:p>
            <a:pPr lvl="3">
              <a:lnSpc>
                <a:spcPct val="110000"/>
              </a:lnSpc>
            </a:pPr>
            <a:r>
              <a:rPr kumimoji="1" lang="ja-JP" altLang="en-US" dirty="0" smtClean="0"/>
              <a:t>新社屋でのエンドユーザー向け施設無線</a:t>
            </a:r>
            <a:r>
              <a:rPr kumimoji="1" lang="en-US" altLang="ja-JP" dirty="0" smtClean="0"/>
              <a:t>LAN</a:t>
            </a:r>
            <a:r>
              <a:rPr kumimoji="1" lang="ja-JP" altLang="en-US" dirty="0" smtClean="0"/>
              <a:t>の</a:t>
            </a:r>
            <a:endParaRPr kumimoji="1" lang="en-US" altLang="ja-JP" dirty="0" smtClean="0"/>
          </a:p>
          <a:p>
            <a:pPr marL="1417320" lvl="3" indent="0">
              <a:lnSpc>
                <a:spcPct val="110000"/>
              </a:lnSpc>
              <a:buNone/>
            </a:pPr>
            <a:r>
              <a:rPr lang="ja-JP" altLang="en-US" dirty="0"/>
              <a:t>　</a:t>
            </a:r>
            <a:r>
              <a:rPr kumimoji="1" lang="ja-JP" altLang="en-US" dirty="0" smtClean="0"/>
              <a:t>導入課題</a:t>
            </a:r>
            <a:endParaRPr kumimoji="1" lang="ja-JP" altLang="en-US" dirty="0" smtClean="0"/>
          </a:p>
          <a:p>
            <a:pPr lvl="3">
              <a:lnSpc>
                <a:spcPct val="110000"/>
              </a:lnSpc>
            </a:pPr>
            <a:r>
              <a:rPr kumimoji="1" lang="en-US" altLang="ja-JP" dirty="0" err="1" smtClean="0"/>
              <a:t>BYOD</a:t>
            </a:r>
            <a:r>
              <a:rPr kumimoji="1" lang="ja-JP" altLang="en-US" dirty="0" smtClean="0"/>
              <a:t>（私用スマートフォン・タブレット端末</a:t>
            </a:r>
            <a:r>
              <a:rPr kumimoji="1" lang="ja-JP" altLang="en-US" dirty="0" smtClean="0"/>
              <a:t>の</a:t>
            </a:r>
            <a:endParaRPr kumimoji="1" lang="en-US" altLang="ja-JP" dirty="0" smtClean="0"/>
          </a:p>
          <a:p>
            <a:pPr marL="1417320" lvl="3" indent="0">
              <a:lnSpc>
                <a:spcPct val="110000"/>
              </a:lnSpc>
              <a:buNone/>
            </a:pPr>
            <a:r>
              <a:rPr lang="ja-JP" altLang="en-US" dirty="0"/>
              <a:t>　</a:t>
            </a:r>
            <a:r>
              <a:rPr kumimoji="1" lang="ja-JP" altLang="en-US" dirty="0" smtClean="0"/>
              <a:t>業務</a:t>
            </a:r>
            <a:r>
              <a:rPr kumimoji="1" lang="ja-JP" altLang="en-US" dirty="0" smtClean="0"/>
              <a:t>使用）導入にあわせた課題</a:t>
            </a:r>
          </a:p>
          <a:p>
            <a:pPr lvl="1">
              <a:lnSpc>
                <a:spcPct val="110000"/>
              </a:lnSpc>
            </a:pPr>
            <a:r>
              <a:rPr kumimoji="1" lang="ja-JP" altLang="en-US" dirty="0" smtClean="0"/>
              <a:t>中長期的課題</a:t>
            </a:r>
          </a:p>
          <a:p>
            <a:pPr lvl="2">
              <a:lnSpc>
                <a:spcPct val="110000"/>
              </a:lnSpc>
            </a:pPr>
            <a:r>
              <a:rPr lang="ja-JP" altLang="en-US" dirty="0"/>
              <a:t>ネットワーク構築後の</a:t>
            </a:r>
            <a:r>
              <a:rPr lang="ja-JP" altLang="en-US" dirty="0" smtClean="0"/>
              <a:t>運用に、大きなコストと手間</a:t>
            </a:r>
          </a:p>
          <a:p>
            <a:pPr lvl="3">
              <a:lnSpc>
                <a:spcPct val="110000"/>
              </a:lnSpc>
            </a:pPr>
            <a:r>
              <a:rPr lang="ja-JP" altLang="en-US" dirty="0" smtClean="0"/>
              <a:t>専門技術者対応の人的コスト</a:t>
            </a:r>
          </a:p>
          <a:p>
            <a:pPr lvl="4">
              <a:lnSpc>
                <a:spcPct val="110000"/>
              </a:lnSpc>
            </a:pPr>
            <a:r>
              <a:rPr lang="ja-JP" altLang="en-US" dirty="0" smtClean="0"/>
              <a:t>組織変更ごとに発生</a:t>
            </a:r>
          </a:p>
          <a:p>
            <a:pPr lvl="4">
              <a:lnSpc>
                <a:spcPct val="110000"/>
              </a:lnSpc>
            </a:pPr>
            <a:r>
              <a:rPr lang="ja-JP" altLang="en-US" dirty="0" smtClean="0"/>
              <a:t>新システム導入ごとに発生</a:t>
            </a:r>
          </a:p>
          <a:p>
            <a:pPr lvl="2">
              <a:lnSpc>
                <a:spcPct val="110000"/>
              </a:lnSpc>
            </a:pPr>
            <a:r>
              <a:rPr lang="ja-JP" altLang="en-US" dirty="0" smtClean="0"/>
              <a:t>ネットワークのセキュリティ強化</a:t>
            </a:r>
            <a:endParaRPr lang="ja-JP" altLang="en-US" dirty="0"/>
          </a:p>
          <a:p>
            <a:pPr lvl="2">
              <a:lnSpc>
                <a:spcPct val="110000"/>
              </a:lnSpc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97081" y="5769259"/>
            <a:ext cx="8846919" cy="543681"/>
          </a:xfrm>
          <a:prstGeom prst="round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短期的にも、中長期的にも「ネットワーク回り」に大きな課題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0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実施提案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ja-JP" altLang="en-US" dirty="0" smtClean="0"/>
              <a:t>新ネットワーク技術「ＳＤＮ」導入の提案</a:t>
            </a:r>
          </a:p>
          <a:p>
            <a:pPr lvl="1">
              <a:lnSpc>
                <a:spcPct val="150000"/>
              </a:lnSpc>
            </a:pPr>
            <a:r>
              <a:rPr kumimoji="1" lang="ja-JP" altLang="en-US" sz="1800" dirty="0" smtClean="0"/>
              <a:t>提案</a:t>
            </a:r>
          </a:p>
          <a:p>
            <a:pPr lvl="2">
              <a:lnSpc>
                <a:spcPct val="150000"/>
              </a:lnSpc>
            </a:pPr>
            <a:r>
              <a:rPr kumimoji="1" lang="ja-JP" altLang="en-US" sz="1400" dirty="0" smtClean="0"/>
              <a:t>“ネットワークの仮想化”といわれる技術ＳＤＮを、新社屋移設時に導入</a:t>
            </a:r>
          </a:p>
          <a:p>
            <a:pPr lvl="2">
              <a:lnSpc>
                <a:spcPct val="150000"/>
              </a:lnSpc>
            </a:pPr>
            <a:r>
              <a:rPr kumimoji="1" lang="ja-JP" altLang="en-US" sz="1400" dirty="0" smtClean="0"/>
              <a:t>全社ネットワークをＳＤＮ方式に切り替える</a:t>
            </a:r>
            <a:r>
              <a:rPr kumimoji="1" lang="ja-JP" altLang="en-US" sz="1200" dirty="0" smtClean="0"/>
              <a:t>。</a:t>
            </a:r>
          </a:p>
          <a:p>
            <a:pPr lvl="1">
              <a:lnSpc>
                <a:spcPct val="150000"/>
              </a:lnSpc>
            </a:pPr>
            <a:r>
              <a:rPr kumimoji="1" lang="ja-JP" altLang="en-US" sz="1800" dirty="0" smtClean="0"/>
              <a:t>その目的</a:t>
            </a:r>
          </a:p>
          <a:p>
            <a:pPr lvl="2">
              <a:lnSpc>
                <a:spcPct val="150000"/>
              </a:lnSpc>
            </a:pPr>
            <a:r>
              <a:rPr kumimoji="1" lang="ja-JP" altLang="en-US" sz="1400" dirty="0" smtClean="0"/>
              <a:t>ネットワーク工事のコストと手間を削減</a:t>
            </a:r>
          </a:p>
          <a:p>
            <a:pPr lvl="2">
              <a:lnSpc>
                <a:spcPct val="150000"/>
              </a:lnSpc>
            </a:pPr>
            <a:r>
              <a:rPr kumimoji="1" lang="ja-JP" altLang="en-US" sz="1400" dirty="0" smtClean="0"/>
              <a:t>ネットワーク運用のコストと手間を削減</a:t>
            </a:r>
          </a:p>
          <a:p>
            <a:pPr lvl="2">
              <a:lnSpc>
                <a:spcPct val="150000"/>
              </a:lnSpc>
            </a:pPr>
            <a:r>
              <a:rPr kumimoji="1" lang="ja-JP" altLang="en-US" sz="1400" dirty="0" smtClean="0"/>
              <a:t>中長期的には、社内組織のさらなる変更</a:t>
            </a:r>
            <a:r>
              <a:rPr kumimoji="1" lang="ja-JP" altLang="en-US" sz="1400" dirty="0" smtClean="0"/>
              <a:t>、</a:t>
            </a:r>
            <a:endParaRPr kumimoji="1" lang="en-US" altLang="ja-JP" sz="1400" dirty="0" smtClean="0"/>
          </a:p>
          <a:p>
            <a:pPr marL="960120" lvl="2" indent="0">
              <a:lnSpc>
                <a:spcPct val="150000"/>
              </a:lnSpc>
              <a:buNone/>
            </a:pPr>
            <a:r>
              <a:rPr lang="ja-JP" altLang="en-US" sz="1400" dirty="0"/>
              <a:t>　</a:t>
            </a:r>
            <a:r>
              <a:rPr kumimoji="1" lang="ja-JP" altLang="en-US" sz="1400" dirty="0" smtClean="0"/>
              <a:t>新システム</a:t>
            </a:r>
            <a:r>
              <a:rPr kumimoji="1" lang="ja-JP" altLang="en-US" sz="1400" dirty="0" smtClean="0"/>
              <a:t>の導入などのときに</a:t>
            </a:r>
            <a:r>
              <a:rPr kumimoji="1" lang="ja-JP" altLang="en-US" sz="1400" dirty="0" smtClean="0"/>
              <a:t>、</a:t>
            </a:r>
            <a:endParaRPr kumimoji="1" lang="en-US" altLang="ja-JP" sz="1400" dirty="0" smtClean="0"/>
          </a:p>
          <a:p>
            <a:pPr marL="960120" lvl="2" indent="0">
              <a:lnSpc>
                <a:spcPct val="150000"/>
              </a:lnSpc>
              <a:buNone/>
            </a:pPr>
            <a:r>
              <a:rPr lang="ja-JP" altLang="en-US" sz="1400" dirty="0"/>
              <a:t>　</a:t>
            </a:r>
            <a:r>
              <a:rPr kumimoji="1" lang="ja-JP" altLang="en-US" sz="1400" dirty="0" smtClean="0"/>
              <a:t>ネットワーク</a:t>
            </a:r>
            <a:r>
              <a:rPr kumimoji="1" lang="ja-JP" altLang="en-US" sz="1400" dirty="0" smtClean="0"/>
              <a:t>変更の負荷が軽くなるとともに</a:t>
            </a:r>
            <a:r>
              <a:rPr kumimoji="1" lang="ja-JP" altLang="en-US" sz="1400" dirty="0" smtClean="0"/>
              <a:t>、</a:t>
            </a:r>
            <a:endParaRPr kumimoji="1" lang="en-US" altLang="ja-JP" sz="1400" dirty="0" smtClean="0"/>
          </a:p>
          <a:p>
            <a:pPr marL="960120" lvl="2" indent="0">
              <a:lnSpc>
                <a:spcPct val="150000"/>
              </a:lnSpc>
              <a:buNone/>
            </a:pPr>
            <a:r>
              <a:rPr lang="ja-JP" altLang="en-US" sz="1400" dirty="0"/>
              <a:t>　</a:t>
            </a:r>
            <a:r>
              <a:rPr kumimoji="1" lang="ja-JP" altLang="en-US" sz="1400" dirty="0" smtClean="0"/>
              <a:t>セキュリティ</a:t>
            </a:r>
            <a:r>
              <a:rPr kumimoji="1" lang="ja-JP" altLang="en-US" sz="1400" dirty="0" smtClean="0"/>
              <a:t>強化が見込める。</a:t>
            </a:r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1664-543A-4F1F-9AA8-61CA41BB34C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GIHYO COMPANY</a:t>
            </a:r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97081" y="5769259"/>
            <a:ext cx="8846919" cy="543681"/>
          </a:xfrm>
          <a:prstGeom prst="roundRect">
            <a:avLst/>
          </a:prstGeom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「ネットワーク回り」のコストと運用の手間を削減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996825" y="1133745"/>
            <a:ext cx="5625626" cy="16201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レーム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0</TotalTime>
  <Words>259</Words>
  <Application>Microsoft Office PowerPoint</Application>
  <PresentationFormat>画面に合わせる (4:3)</PresentationFormat>
  <Paragraphs>55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フレーム</vt:lpstr>
      <vt:lpstr>新社屋移転に際しての社内ネットワーク改革のご提案</vt:lpstr>
      <vt:lpstr>目的</vt:lpstr>
      <vt:lpstr>背景</vt:lpstr>
      <vt:lpstr>実施提案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2014-07-20T05:59:49Z</dcterms:created>
  <dcterms:modified xsi:type="dcterms:W3CDTF">2014-10-18T08:28:40Z</dcterms:modified>
</cp:coreProperties>
</file>