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>
  <p:sldMasterIdLst>
    <p:sldMasterId id="2147483738" r:id="rId1"/>
  </p:sldMasterIdLst>
  <p:notesMasterIdLst>
    <p:notesMasterId r:id="rId6"/>
  </p:notesMasterIdLst>
  <p:handoutMasterIdLst>
    <p:handoutMasterId r:id="rId7"/>
  </p:handoutMasterIdLst>
  <p:sldIdLst>
    <p:sldId id="289" r:id="rId2"/>
    <p:sldId id="293" r:id="rId3"/>
    <p:sldId id="294" r:id="rId4"/>
    <p:sldId id="295" r:id="rId5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320" userDrawn="1">
          <p15:clr>
            <a:srgbClr val="A4A3A4"/>
          </p15:clr>
        </p15:guide>
        <p15:guide id="2" pos="28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E46C0A"/>
    <a:srgbClr val="EBF1DE"/>
    <a:srgbClr val="FBFBFB"/>
    <a:srgbClr val="FFFFFF"/>
    <a:srgbClr val="FFFF66"/>
    <a:srgbClr val="EB64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945" autoAdjust="0"/>
    <p:restoredTop sz="94660"/>
  </p:normalViewPr>
  <p:slideViewPr>
    <p:cSldViewPr snapToObjects="1">
      <p:cViewPr varScale="1">
        <p:scale>
          <a:sx n="116" d="100"/>
          <a:sy n="116" d="100"/>
        </p:scale>
        <p:origin x="-2226" y="-108"/>
      </p:cViewPr>
      <p:guideLst>
        <p:guide orient="horz" pos="4320"/>
        <p:guide pos="28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54" d="100"/>
          <a:sy n="54" d="100"/>
        </p:scale>
        <p:origin x="2580" y="84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2D9179-5D5B-4499-A99E-8960419BA245}" type="doc">
      <dgm:prSet loTypeId="urn:microsoft.com/office/officeart/2008/layout/AlternatingHexagons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63EE9377-04B8-4839-A059-9224E6219370}">
      <dgm:prSet phldrT="[テキスト]" custT="1"/>
      <dgm:spPr/>
      <dgm:t>
        <a:bodyPr/>
        <a:lstStyle/>
        <a:p>
          <a:r>
            <a:rPr kumimoji="1" lang="ja-JP" altLang="en-US" sz="1400" b="1" dirty="0" smtClean="0"/>
            <a:t>カスタマー調査</a:t>
          </a:r>
          <a:endParaRPr kumimoji="1" lang="ja-JP" altLang="en-US" sz="1400" b="1" dirty="0"/>
        </a:p>
      </dgm:t>
    </dgm:pt>
    <dgm:pt modelId="{3CF7994F-DEEA-424B-8078-EF0821E82FA3}" type="parTrans" cxnId="{C2A84B12-B136-4F00-BEC8-793B4832CCEA}">
      <dgm:prSet/>
      <dgm:spPr/>
      <dgm:t>
        <a:bodyPr/>
        <a:lstStyle/>
        <a:p>
          <a:endParaRPr kumimoji="1" lang="ja-JP" altLang="en-US" sz="2000" b="1"/>
        </a:p>
      </dgm:t>
    </dgm:pt>
    <dgm:pt modelId="{1ABA2778-60D2-4627-9B73-597018FFF989}" type="sibTrans" cxnId="{C2A84B12-B136-4F00-BEC8-793B4832CCEA}">
      <dgm:prSet custT="1"/>
      <dgm:spPr/>
      <dgm:t>
        <a:bodyPr/>
        <a:lstStyle/>
        <a:p>
          <a:endParaRPr kumimoji="1" lang="ja-JP" altLang="en-US" sz="4000" b="1"/>
        </a:p>
      </dgm:t>
    </dgm:pt>
    <dgm:pt modelId="{B082A116-3008-4C07-858D-9A352595A989}">
      <dgm:prSet phldrT="[テキスト]" custT="1"/>
      <dgm:spPr/>
      <dgm:t>
        <a:bodyPr/>
        <a:lstStyle/>
        <a:p>
          <a:r>
            <a:rPr kumimoji="1" lang="ja-JP" altLang="en-US" sz="1400" b="1" dirty="0" smtClean="0"/>
            <a:t>既存顧客への　　アプローチ</a:t>
          </a:r>
          <a:endParaRPr kumimoji="1" lang="ja-JP" altLang="en-US" sz="1400" b="1" dirty="0"/>
        </a:p>
      </dgm:t>
    </dgm:pt>
    <dgm:pt modelId="{80E66B6A-132A-455E-914A-CD0B66C2D3E6}" type="parTrans" cxnId="{586C7C54-2240-4E29-A381-AB81BFAE3F02}">
      <dgm:prSet/>
      <dgm:spPr/>
      <dgm:t>
        <a:bodyPr/>
        <a:lstStyle/>
        <a:p>
          <a:endParaRPr kumimoji="1" lang="ja-JP" altLang="en-US" sz="2000" b="1"/>
        </a:p>
      </dgm:t>
    </dgm:pt>
    <dgm:pt modelId="{B5D4D3C1-057A-48B1-B94C-67D733006286}" type="sibTrans" cxnId="{586C7C54-2240-4E29-A381-AB81BFAE3F02}">
      <dgm:prSet/>
      <dgm:spPr/>
      <dgm:t>
        <a:bodyPr/>
        <a:lstStyle/>
        <a:p>
          <a:endParaRPr kumimoji="1" lang="ja-JP" altLang="en-US" sz="2000" b="1"/>
        </a:p>
      </dgm:t>
    </dgm:pt>
    <dgm:pt modelId="{933282EA-7053-4C2D-8901-095327C9C936}">
      <dgm:prSet phldrT="[テキスト]" custT="1"/>
      <dgm:spPr/>
      <dgm:t>
        <a:bodyPr/>
        <a:lstStyle/>
        <a:p>
          <a:r>
            <a:rPr kumimoji="1" lang="ja-JP" altLang="en-US" sz="1400" b="1" dirty="0" smtClean="0"/>
            <a:t>カスタマー候補調査</a:t>
          </a:r>
          <a:endParaRPr kumimoji="1" lang="ja-JP" altLang="en-US" sz="1400" b="1" dirty="0"/>
        </a:p>
      </dgm:t>
    </dgm:pt>
    <dgm:pt modelId="{C7DC1ACC-DDCF-4574-9358-7EF868C6609A}" type="parTrans" cxnId="{36E58BFD-A72B-4ACE-9F1E-0658BB2868C6}">
      <dgm:prSet/>
      <dgm:spPr/>
      <dgm:t>
        <a:bodyPr/>
        <a:lstStyle/>
        <a:p>
          <a:endParaRPr kumimoji="1" lang="ja-JP" altLang="en-US" sz="2000" b="1"/>
        </a:p>
      </dgm:t>
    </dgm:pt>
    <dgm:pt modelId="{59EB5C79-FE26-4D86-B16E-7CBA9505A0A1}" type="sibTrans" cxnId="{36E58BFD-A72B-4ACE-9F1E-0658BB2868C6}">
      <dgm:prSet custT="1"/>
      <dgm:spPr/>
      <dgm:t>
        <a:bodyPr/>
        <a:lstStyle/>
        <a:p>
          <a:endParaRPr kumimoji="1" lang="ja-JP" altLang="en-US" sz="4000" b="1"/>
        </a:p>
      </dgm:t>
    </dgm:pt>
    <dgm:pt modelId="{FC1B7C53-CEE5-4943-A959-E1B088CE2FAF}">
      <dgm:prSet phldrT="[テキスト]" custT="1"/>
      <dgm:spPr/>
      <dgm:t>
        <a:bodyPr/>
        <a:lstStyle/>
        <a:p>
          <a:r>
            <a:rPr kumimoji="1" lang="ja-JP" altLang="en-US" sz="1400" b="1" dirty="0" smtClean="0"/>
            <a:t>新規顧客候補へのアプローチ</a:t>
          </a:r>
          <a:endParaRPr kumimoji="1" lang="ja-JP" altLang="en-US" sz="1400" b="1" dirty="0"/>
        </a:p>
      </dgm:t>
    </dgm:pt>
    <dgm:pt modelId="{9D0FC046-BE5B-4983-A6A2-558560F6EE40}" type="parTrans" cxnId="{02BB5870-9FCB-4018-9031-A0B1D9DC28AB}">
      <dgm:prSet/>
      <dgm:spPr/>
      <dgm:t>
        <a:bodyPr/>
        <a:lstStyle/>
        <a:p>
          <a:endParaRPr kumimoji="1" lang="ja-JP" altLang="en-US" sz="2000" b="1"/>
        </a:p>
      </dgm:t>
    </dgm:pt>
    <dgm:pt modelId="{FE52D16E-C5F4-4F10-84B3-F32DEF45AD78}" type="sibTrans" cxnId="{02BB5870-9FCB-4018-9031-A0B1D9DC28AB}">
      <dgm:prSet/>
      <dgm:spPr/>
      <dgm:t>
        <a:bodyPr/>
        <a:lstStyle/>
        <a:p>
          <a:endParaRPr kumimoji="1" lang="ja-JP" altLang="en-US" sz="2000" b="1"/>
        </a:p>
      </dgm:t>
    </dgm:pt>
    <dgm:pt modelId="{B6DD4CC7-CBDA-4F2E-AC2F-624FD4F12565}">
      <dgm:prSet phldrT="[テキスト]" custT="1"/>
      <dgm:spPr/>
      <dgm:t>
        <a:bodyPr/>
        <a:lstStyle/>
        <a:p>
          <a:r>
            <a:rPr kumimoji="1" lang="ja-JP" altLang="en-US" sz="1400" b="1" dirty="0" smtClean="0"/>
            <a:t>キャンペーンプラン</a:t>
          </a:r>
          <a:endParaRPr kumimoji="1" lang="ja-JP" altLang="en-US" sz="1400" b="1" dirty="0"/>
        </a:p>
      </dgm:t>
    </dgm:pt>
    <dgm:pt modelId="{19B0571A-94BA-4B35-BD2D-FEB1C37EB0BE}" type="parTrans" cxnId="{BE0B4EF3-5B93-42C6-A8B9-8AA32B0F21ED}">
      <dgm:prSet/>
      <dgm:spPr/>
      <dgm:t>
        <a:bodyPr/>
        <a:lstStyle/>
        <a:p>
          <a:endParaRPr kumimoji="1" lang="ja-JP" altLang="en-US" sz="2000" b="1"/>
        </a:p>
      </dgm:t>
    </dgm:pt>
    <dgm:pt modelId="{1C82E56A-68CF-4D15-A90D-D82FD4A707AD}" type="sibTrans" cxnId="{BE0B4EF3-5B93-42C6-A8B9-8AA32B0F21ED}">
      <dgm:prSet custT="1"/>
      <dgm:spPr/>
      <dgm:t>
        <a:bodyPr/>
        <a:lstStyle/>
        <a:p>
          <a:endParaRPr kumimoji="1" lang="ja-JP" altLang="en-US" sz="4000" b="1"/>
        </a:p>
      </dgm:t>
    </dgm:pt>
    <dgm:pt modelId="{CD188857-9B1D-4D69-BC61-C3800C8D4354}">
      <dgm:prSet phldrT="[テキスト]" custT="1"/>
      <dgm:spPr/>
      <dgm:t>
        <a:bodyPr/>
        <a:lstStyle/>
        <a:p>
          <a:r>
            <a:rPr kumimoji="1" lang="ja-JP" altLang="en-US" sz="1400" b="1" dirty="0" smtClean="0"/>
            <a:t>両ターゲットに「刺さる」販促策</a:t>
          </a:r>
          <a:endParaRPr kumimoji="1" lang="ja-JP" altLang="en-US" sz="1400" b="1" dirty="0"/>
        </a:p>
      </dgm:t>
    </dgm:pt>
    <dgm:pt modelId="{FEEFB9E7-67CB-4B8E-84D0-4B06CD1DA9AD}" type="parTrans" cxnId="{414F4268-3CD4-4DAA-BA96-C67A50561815}">
      <dgm:prSet/>
      <dgm:spPr/>
      <dgm:t>
        <a:bodyPr/>
        <a:lstStyle/>
        <a:p>
          <a:endParaRPr kumimoji="1" lang="ja-JP" altLang="en-US" sz="2000" b="1"/>
        </a:p>
      </dgm:t>
    </dgm:pt>
    <dgm:pt modelId="{B46F7AFA-2732-47E3-9842-E0EFC079B47C}" type="sibTrans" cxnId="{414F4268-3CD4-4DAA-BA96-C67A50561815}">
      <dgm:prSet/>
      <dgm:spPr/>
      <dgm:t>
        <a:bodyPr/>
        <a:lstStyle/>
        <a:p>
          <a:endParaRPr kumimoji="1" lang="ja-JP" altLang="en-US" sz="2000" b="1"/>
        </a:p>
      </dgm:t>
    </dgm:pt>
    <dgm:pt modelId="{07165241-65C5-4C5D-885D-F2175C789565}" type="pres">
      <dgm:prSet presAssocID="{9A2D9179-5D5B-4499-A99E-8960419BA245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05F767FF-E5C3-459E-BED5-37AE8B4CA24A}" type="pres">
      <dgm:prSet presAssocID="{63EE9377-04B8-4839-A059-9224E6219370}" presName="composite" presStyleCnt="0"/>
      <dgm:spPr/>
    </dgm:pt>
    <dgm:pt modelId="{8752230F-82C4-4643-A5EC-964946DB8B0D}" type="pres">
      <dgm:prSet presAssocID="{63EE9377-04B8-4839-A059-9224E6219370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3951C97-49AF-44FF-BAA4-46D13F74099D}" type="pres">
      <dgm:prSet presAssocID="{63EE9377-04B8-4839-A059-9224E6219370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DDEC339-2166-49D0-8F7F-AAFD10CF2BA2}" type="pres">
      <dgm:prSet presAssocID="{63EE9377-04B8-4839-A059-9224E6219370}" presName="BalanceSpacing" presStyleCnt="0"/>
      <dgm:spPr/>
    </dgm:pt>
    <dgm:pt modelId="{B38F4C09-1F16-46EA-8CB6-0D4F76C09CA8}" type="pres">
      <dgm:prSet presAssocID="{63EE9377-04B8-4839-A059-9224E6219370}" presName="BalanceSpacing1" presStyleCnt="0"/>
      <dgm:spPr/>
    </dgm:pt>
    <dgm:pt modelId="{8E9A824F-6862-4BCA-B2CC-F82E023F9C01}" type="pres">
      <dgm:prSet presAssocID="{1ABA2778-60D2-4627-9B73-597018FFF989}" presName="Accent1Text" presStyleLbl="node1" presStyleIdx="1" presStyleCnt="6"/>
      <dgm:spPr/>
      <dgm:t>
        <a:bodyPr/>
        <a:lstStyle/>
        <a:p>
          <a:endParaRPr kumimoji="1" lang="ja-JP" altLang="en-US"/>
        </a:p>
      </dgm:t>
    </dgm:pt>
    <dgm:pt modelId="{C606810D-5760-43A6-9CA1-6F4ABEFBD52E}" type="pres">
      <dgm:prSet presAssocID="{1ABA2778-60D2-4627-9B73-597018FFF989}" presName="spaceBetweenRectangles" presStyleCnt="0"/>
      <dgm:spPr/>
    </dgm:pt>
    <dgm:pt modelId="{8EB63C9C-46D2-4B13-83D7-D4DEB6DEDFFC}" type="pres">
      <dgm:prSet presAssocID="{933282EA-7053-4C2D-8901-095327C9C936}" presName="composite" presStyleCnt="0"/>
      <dgm:spPr/>
    </dgm:pt>
    <dgm:pt modelId="{7A98638C-D494-4E9E-9743-57E311056197}" type="pres">
      <dgm:prSet presAssocID="{933282EA-7053-4C2D-8901-095327C9C936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2FE1F2-9DE3-491E-85F4-803C83D33571}" type="pres">
      <dgm:prSet presAssocID="{933282EA-7053-4C2D-8901-095327C9C936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905DC2-E27A-4F5A-AFBB-31B4256E7C4F}" type="pres">
      <dgm:prSet presAssocID="{933282EA-7053-4C2D-8901-095327C9C936}" presName="BalanceSpacing" presStyleCnt="0"/>
      <dgm:spPr/>
    </dgm:pt>
    <dgm:pt modelId="{65F1F8B6-9639-4D85-B569-A222529B53E8}" type="pres">
      <dgm:prSet presAssocID="{933282EA-7053-4C2D-8901-095327C9C936}" presName="BalanceSpacing1" presStyleCnt="0"/>
      <dgm:spPr/>
    </dgm:pt>
    <dgm:pt modelId="{E32C3994-B010-4C38-BB78-FCBA494C279E}" type="pres">
      <dgm:prSet presAssocID="{59EB5C79-FE26-4D86-B16E-7CBA9505A0A1}" presName="Accent1Text" presStyleLbl="node1" presStyleIdx="3" presStyleCnt="6"/>
      <dgm:spPr/>
      <dgm:t>
        <a:bodyPr/>
        <a:lstStyle/>
        <a:p>
          <a:endParaRPr kumimoji="1" lang="ja-JP" altLang="en-US"/>
        </a:p>
      </dgm:t>
    </dgm:pt>
    <dgm:pt modelId="{AED95C66-107C-42A7-B945-E185B38835E0}" type="pres">
      <dgm:prSet presAssocID="{59EB5C79-FE26-4D86-B16E-7CBA9505A0A1}" presName="spaceBetweenRectangles" presStyleCnt="0"/>
      <dgm:spPr/>
    </dgm:pt>
    <dgm:pt modelId="{2759770D-E989-4749-B173-759DEC8CB485}" type="pres">
      <dgm:prSet presAssocID="{B6DD4CC7-CBDA-4F2E-AC2F-624FD4F12565}" presName="composite" presStyleCnt="0"/>
      <dgm:spPr/>
    </dgm:pt>
    <dgm:pt modelId="{E74B415F-4C51-4BB0-A433-111283636AD3}" type="pres">
      <dgm:prSet presAssocID="{B6DD4CC7-CBDA-4F2E-AC2F-624FD4F12565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BA800D4-3EC9-479D-8C16-23FCD83C5D95}" type="pres">
      <dgm:prSet presAssocID="{B6DD4CC7-CBDA-4F2E-AC2F-624FD4F12565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47AE0CC-2E02-4E3E-977F-F5208C4C0DD7}" type="pres">
      <dgm:prSet presAssocID="{B6DD4CC7-CBDA-4F2E-AC2F-624FD4F12565}" presName="BalanceSpacing" presStyleCnt="0"/>
      <dgm:spPr/>
    </dgm:pt>
    <dgm:pt modelId="{DA3AF0D3-DC28-4BB4-B92C-E1BE94249B28}" type="pres">
      <dgm:prSet presAssocID="{B6DD4CC7-CBDA-4F2E-AC2F-624FD4F12565}" presName="BalanceSpacing1" presStyleCnt="0"/>
      <dgm:spPr/>
    </dgm:pt>
    <dgm:pt modelId="{38AE0F6F-A2CD-4F09-B17A-CC4344451B57}" type="pres">
      <dgm:prSet presAssocID="{1C82E56A-68CF-4D15-A90D-D82FD4A707AD}" presName="Accent1Text" presStyleLbl="node1" presStyleIdx="5" presStyleCnt="6"/>
      <dgm:spPr/>
      <dgm:t>
        <a:bodyPr/>
        <a:lstStyle/>
        <a:p>
          <a:endParaRPr kumimoji="1" lang="ja-JP" altLang="en-US"/>
        </a:p>
      </dgm:t>
    </dgm:pt>
  </dgm:ptLst>
  <dgm:cxnLst>
    <dgm:cxn modelId="{804DB42F-5905-4899-A402-1516F1B5E7FE}" type="presOf" srcId="{1C82E56A-68CF-4D15-A90D-D82FD4A707AD}" destId="{38AE0F6F-A2CD-4F09-B17A-CC4344451B57}" srcOrd="0" destOrd="0" presId="urn:microsoft.com/office/officeart/2008/layout/AlternatingHexagons"/>
    <dgm:cxn modelId="{C3760DDB-FDE7-4FB8-BFF8-602E9BA6267A}" type="presOf" srcId="{1ABA2778-60D2-4627-9B73-597018FFF989}" destId="{8E9A824F-6862-4BCA-B2CC-F82E023F9C01}" srcOrd="0" destOrd="0" presId="urn:microsoft.com/office/officeart/2008/layout/AlternatingHexagons"/>
    <dgm:cxn modelId="{EC6A6D3F-64A0-48EE-9A01-E7BB5B083D63}" type="presOf" srcId="{FC1B7C53-CEE5-4943-A959-E1B088CE2FAF}" destId="{992FE1F2-9DE3-491E-85F4-803C83D33571}" srcOrd="0" destOrd="0" presId="urn:microsoft.com/office/officeart/2008/layout/AlternatingHexagons"/>
    <dgm:cxn modelId="{C2A84B12-B136-4F00-BEC8-793B4832CCEA}" srcId="{9A2D9179-5D5B-4499-A99E-8960419BA245}" destId="{63EE9377-04B8-4839-A059-9224E6219370}" srcOrd="0" destOrd="0" parTransId="{3CF7994F-DEEA-424B-8078-EF0821E82FA3}" sibTransId="{1ABA2778-60D2-4627-9B73-597018FFF989}"/>
    <dgm:cxn modelId="{02BB5870-9FCB-4018-9031-A0B1D9DC28AB}" srcId="{933282EA-7053-4C2D-8901-095327C9C936}" destId="{FC1B7C53-CEE5-4943-A959-E1B088CE2FAF}" srcOrd="0" destOrd="0" parTransId="{9D0FC046-BE5B-4983-A6A2-558560F6EE40}" sibTransId="{FE52D16E-C5F4-4F10-84B3-F32DEF45AD78}"/>
    <dgm:cxn modelId="{C86CB861-BA8A-472A-B6DD-0CAE76D70CB3}" type="presOf" srcId="{59EB5C79-FE26-4D86-B16E-7CBA9505A0A1}" destId="{E32C3994-B010-4C38-BB78-FCBA494C279E}" srcOrd="0" destOrd="0" presId="urn:microsoft.com/office/officeart/2008/layout/AlternatingHexagons"/>
    <dgm:cxn modelId="{189C40C1-E0D4-4C90-BFCC-A7A9BF6988E7}" type="presOf" srcId="{9A2D9179-5D5B-4499-A99E-8960419BA245}" destId="{07165241-65C5-4C5D-885D-F2175C789565}" srcOrd="0" destOrd="0" presId="urn:microsoft.com/office/officeart/2008/layout/AlternatingHexagons"/>
    <dgm:cxn modelId="{414F4268-3CD4-4DAA-BA96-C67A50561815}" srcId="{B6DD4CC7-CBDA-4F2E-AC2F-624FD4F12565}" destId="{CD188857-9B1D-4D69-BC61-C3800C8D4354}" srcOrd="0" destOrd="0" parTransId="{FEEFB9E7-67CB-4B8E-84D0-4B06CD1DA9AD}" sibTransId="{B46F7AFA-2732-47E3-9842-E0EFC079B47C}"/>
    <dgm:cxn modelId="{B17A2FE9-2707-42E1-98E9-863140F00726}" type="presOf" srcId="{B082A116-3008-4C07-858D-9A352595A989}" destId="{E3951C97-49AF-44FF-BAA4-46D13F74099D}" srcOrd="0" destOrd="0" presId="urn:microsoft.com/office/officeart/2008/layout/AlternatingHexagons"/>
    <dgm:cxn modelId="{36E58BFD-A72B-4ACE-9F1E-0658BB2868C6}" srcId="{9A2D9179-5D5B-4499-A99E-8960419BA245}" destId="{933282EA-7053-4C2D-8901-095327C9C936}" srcOrd="1" destOrd="0" parTransId="{C7DC1ACC-DDCF-4574-9358-7EF868C6609A}" sibTransId="{59EB5C79-FE26-4D86-B16E-7CBA9505A0A1}"/>
    <dgm:cxn modelId="{BE0B4EF3-5B93-42C6-A8B9-8AA32B0F21ED}" srcId="{9A2D9179-5D5B-4499-A99E-8960419BA245}" destId="{B6DD4CC7-CBDA-4F2E-AC2F-624FD4F12565}" srcOrd="2" destOrd="0" parTransId="{19B0571A-94BA-4B35-BD2D-FEB1C37EB0BE}" sibTransId="{1C82E56A-68CF-4D15-A90D-D82FD4A707AD}"/>
    <dgm:cxn modelId="{A5EBB04B-2EB6-4CC7-BD23-E9DEA4C8F24F}" type="presOf" srcId="{B6DD4CC7-CBDA-4F2E-AC2F-624FD4F12565}" destId="{E74B415F-4C51-4BB0-A433-111283636AD3}" srcOrd="0" destOrd="0" presId="urn:microsoft.com/office/officeart/2008/layout/AlternatingHexagons"/>
    <dgm:cxn modelId="{B2A4429E-6CF5-43B5-AF87-4502D6492C2C}" type="presOf" srcId="{933282EA-7053-4C2D-8901-095327C9C936}" destId="{7A98638C-D494-4E9E-9743-57E311056197}" srcOrd="0" destOrd="0" presId="urn:microsoft.com/office/officeart/2008/layout/AlternatingHexagons"/>
    <dgm:cxn modelId="{586C7C54-2240-4E29-A381-AB81BFAE3F02}" srcId="{63EE9377-04B8-4839-A059-9224E6219370}" destId="{B082A116-3008-4C07-858D-9A352595A989}" srcOrd="0" destOrd="0" parTransId="{80E66B6A-132A-455E-914A-CD0B66C2D3E6}" sibTransId="{B5D4D3C1-057A-48B1-B94C-67D733006286}"/>
    <dgm:cxn modelId="{9634CF6F-7E74-4F15-843A-89ACD779C29A}" type="presOf" srcId="{CD188857-9B1D-4D69-BC61-C3800C8D4354}" destId="{7BA800D4-3EC9-479D-8C16-23FCD83C5D95}" srcOrd="0" destOrd="0" presId="urn:microsoft.com/office/officeart/2008/layout/AlternatingHexagons"/>
    <dgm:cxn modelId="{656459C3-393C-4BF7-865D-AE4205D958DF}" type="presOf" srcId="{63EE9377-04B8-4839-A059-9224E6219370}" destId="{8752230F-82C4-4643-A5EC-964946DB8B0D}" srcOrd="0" destOrd="0" presId="urn:microsoft.com/office/officeart/2008/layout/AlternatingHexagons"/>
    <dgm:cxn modelId="{0C10D07B-2E96-408B-90E7-6AC0BC83DF99}" type="presParOf" srcId="{07165241-65C5-4C5D-885D-F2175C789565}" destId="{05F767FF-E5C3-459E-BED5-37AE8B4CA24A}" srcOrd="0" destOrd="0" presId="urn:microsoft.com/office/officeart/2008/layout/AlternatingHexagons"/>
    <dgm:cxn modelId="{7BABBA9D-5EAC-4170-9F35-F6808782E0BE}" type="presParOf" srcId="{05F767FF-E5C3-459E-BED5-37AE8B4CA24A}" destId="{8752230F-82C4-4643-A5EC-964946DB8B0D}" srcOrd="0" destOrd="0" presId="urn:microsoft.com/office/officeart/2008/layout/AlternatingHexagons"/>
    <dgm:cxn modelId="{7DD52D14-3A60-475F-91C6-05D662C1AD6A}" type="presParOf" srcId="{05F767FF-E5C3-459E-BED5-37AE8B4CA24A}" destId="{E3951C97-49AF-44FF-BAA4-46D13F74099D}" srcOrd="1" destOrd="0" presId="urn:microsoft.com/office/officeart/2008/layout/AlternatingHexagons"/>
    <dgm:cxn modelId="{60822F45-903C-4129-858A-D1DF743751D9}" type="presParOf" srcId="{05F767FF-E5C3-459E-BED5-37AE8B4CA24A}" destId="{1DDEC339-2166-49D0-8F7F-AAFD10CF2BA2}" srcOrd="2" destOrd="0" presId="urn:microsoft.com/office/officeart/2008/layout/AlternatingHexagons"/>
    <dgm:cxn modelId="{15854E13-2904-45A9-B68A-4C258CD7971A}" type="presParOf" srcId="{05F767FF-E5C3-459E-BED5-37AE8B4CA24A}" destId="{B38F4C09-1F16-46EA-8CB6-0D4F76C09CA8}" srcOrd="3" destOrd="0" presId="urn:microsoft.com/office/officeart/2008/layout/AlternatingHexagons"/>
    <dgm:cxn modelId="{13B9E0D5-7DA9-4483-95CB-E30D6146346F}" type="presParOf" srcId="{05F767FF-E5C3-459E-BED5-37AE8B4CA24A}" destId="{8E9A824F-6862-4BCA-B2CC-F82E023F9C01}" srcOrd="4" destOrd="0" presId="urn:microsoft.com/office/officeart/2008/layout/AlternatingHexagons"/>
    <dgm:cxn modelId="{BA93C06F-0508-4C23-BB8A-4C5BEA6BF96C}" type="presParOf" srcId="{07165241-65C5-4C5D-885D-F2175C789565}" destId="{C606810D-5760-43A6-9CA1-6F4ABEFBD52E}" srcOrd="1" destOrd="0" presId="urn:microsoft.com/office/officeart/2008/layout/AlternatingHexagons"/>
    <dgm:cxn modelId="{32C63675-4CD7-4378-AF79-20C2CA28DC8C}" type="presParOf" srcId="{07165241-65C5-4C5D-885D-F2175C789565}" destId="{8EB63C9C-46D2-4B13-83D7-D4DEB6DEDFFC}" srcOrd="2" destOrd="0" presId="urn:microsoft.com/office/officeart/2008/layout/AlternatingHexagons"/>
    <dgm:cxn modelId="{60F8FCBB-6B31-4260-A37A-879F770DC544}" type="presParOf" srcId="{8EB63C9C-46D2-4B13-83D7-D4DEB6DEDFFC}" destId="{7A98638C-D494-4E9E-9743-57E311056197}" srcOrd="0" destOrd="0" presId="urn:microsoft.com/office/officeart/2008/layout/AlternatingHexagons"/>
    <dgm:cxn modelId="{7061CDEA-1F6A-464E-A6B7-174DF2DBD28F}" type="presParOf" srcId="{8EB63C9C-46D2-4B13-83D7-D4DEB6DEDFFC}" destId="{992FE1F2-9DE3-491E-85F4-803C83D33571}" srcOrd="1" destOrd="0" presId="urn:microsoft.com/office/officeart/2008/layout/AlternatingHexagons"/>
    <dgm:cxn modelId="{E0F1D0F1-E486-492F-A81F-AE9206BC1A5E}" type="presParOf" srcId="{8EB63C9C-46D2-4B13-83D7-D4DEB6DEDFFC}" destId="{0A905DC2-E27A-4F5A-AFBB-31B4256E7C4F}" srcOrd="2" destOrd="0" presId="urn:microsoft.com/office/officeart/2008/layout/AlternatingHexagons"/>
    <dgm:cxn modelId="{7AE3391A-6278-40CD-8AE3-8D42BD11D5B7}" type="presParOf" srcId="{8EB63C9C-46D2-4B13-83D7-D4DEB6DEDFFC}" destId="{65F1F8B6-9639-4D85-B569-A222529B53E8}" srcOrd="3" destOrd="0" presId="urn:microsoft.com/office/officeart/2008/layout/AlternatingHexagons"/>
    <dgm:cxn modelId="{4605F1DF-89D5-4CAF-9111-15237426A5F4}" type="presParOf" srcId="{8EB63C9C-46D2-4B13-83D7-D4DEB6DEDFFC}" destId="{E32C3994-B010-4C38-BB78-FCBA494C279E}" srcOrd="4" destOrd="0" presId="urn:microsoft.com/office/officeart/2008/layout/AlternatingHexagons"/>
    <dgm:cxn modelId="{8FACAE98-8611-46E6-A133-49A59718D944}" type="presParOf" srcId="{07165241-65C5-4C5D-885D-F2175C789565}" destId="{AED95C66-107C-42A7-B945-E185B38835E0}" srcOrd="3" destOrd="0" presId="urn:microsoft.com/office/officeart/2008/layout/AlternatingHexagons"/>
    <dgm:cxn modelId="{DD8C2910-B9D3-4E9F-A320-293CED1084A6}" type="presParOf" srcId="{07165241-65C5-4C5D-885D-F2175C789565}" destId="{2759770D-E989-4749-B173-759DEC8CB485}" srcOrd="4" destOrd="0" presId="urn:microsoft.com/office/officeart/2008/layout/AlternatingHexagons"/>
    <dgm:cxn modelId="{5F960C12-5098-4B56-8283-05A8F44811D1}" type="presParOf" srcId="{2759770D-E989-4749-B173-759DEC8CB485}" destId="{E74B415F-4C51-4BB0-A433-111283636AD3}" srcOrd="0" destOrd="0" presId="urn:microsoft.com/office/officeart/2008/layout/AlternatingHexagons"/>
    <dgm:cxn modelId="{BF25FBFC-18A9-4BB8-9255-6177EF9A3FCE}" type="presParOf" srcId="{2759770D-E989-4749-B173-759DEC8CB485}" destId="{7BA800D4-3EC9-479D-8C16-23FCD83C5D95}" srcOrd="1" destOrd="0" presId="urn:microsoft.com/office/officeart/2008/layout/AlternatingHexagons"/>
    <dgm:cxn modelId="{1BE05FEA-0CC7-461D-ADF0-EB0EBC954C50}" type="presParOf" srcId="{2759770D-E989-4749-B173-759DEC8CB485}" destId="{B47AE0CC-2E02-4E3E-977F-F5208C4C0DD7}" srcOrd="2" destOrd="0" presId="urn:microsoft.com/office/officeart/2008/layout/AlternatingHexagons"/>
    <dgm:cxn modelId="{7A9E0C6C-BB93-4E84-AED5-843086681545}" type="presParOf" srcId="{2759770D-E989-4749-B173-759DEC8CB485}" destId="{DA3AF0D3-DC28-4BB4-B92C-E1BE94249B28}" srcOrd="3" destOrd="0" presId="urn:microsoft.com/office/officeart/2008/layout/AlternatingHexagons"/>
    <dgm:cxn modelId="{6C5EF7D6-ED3E-488A-B3AB-8382EEB6F5BB}" type="presParOf" srcId="{2759770D-E989-4749-B173-759DEC8CB485}" destId="{38AE0F6F-A2CD-4F09-B17A-CC4344451B57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52230F-82C4-4643-A5EC-964946DB8B0D}">
      <dsp:nvSpPr>
        <dsp:cNvPr id="0" name=""/>
        <dsp:cNvSpPr/>
      </dsp:nvSpPr>
      <dsp:spPr>
        <a:xfrm rot="5400000">
          <a:off x="2929155" y="99602"/>
          <a:ext cx="1505217" cy="130953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b="1" kern="1200" dirty="0" smtClean="0"/>
            <a:t>カスタマー調査</a:t>
          </a:r>
          <a:endParaRPr kumimoji="1" lang="ja-JP" altLang="en-US" sz="1400" b="1" kern="1200" dirty="0"/>
        </a:p>
      </dsp:txBody>
      <dsp:txXfrm rot="-5400000">
        <a:off x="3231064" y="236326"/>
        <a:ext cx="901398" cy="1036091"/>
      </dsp:txXfrm>
    </dsp:sp>
    <dsp:sp modelId="{E3951C97-49AF-44FF-BAA4-46D13F74099D}">
      <dsp:nvSpPr>
        <dsp:cNvPr id="0" name=""/>
        <dsp:cNvSpPr/>
      </dsp:nvSpPr>
      <dsp:spPr>
        <a:xfrm>
          <a:off x="4376271" y="302806"/>
          <a:ext cx="1679822" cy="9031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b="1" kern="1200" dirty="0" smtClean="0"/>
            <a:t>既存顧客への　　アプローチ</a:t>
          </a:r>
          <a:endParaRPr kumimoji="1" lang="ja-JP" altLang="en-US" sz="1400" b="1" kern="1200" dirty="0"/>
        </a:p>
      </dsp:txBody>
      <dsp:txXfrm>
        <a:off x="4376271" y="302806"/>
        <a:ext cx="1679822" cy="903130"/>
      </dsp:txXfrm>
    </dsp:sp>
    <dsp:sp modelId="{8E9A824F-6862-4BCA-B2CC-F82E023F9C01}">
      <dsp:nvSpPr>
        <dsp:cNvPr id="0" name=""/>
        <dsp:cNvSpPr/>
      </dsp:nvSpPr>
      <dsp:spPr>
        <a:xfrm rot="5400000">
          <a:off x="1514853" y="99602"/>
          <a:ext cx="1505217" cy="130953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4000" b="1" kern="1200"/>
        </a:p>
      </dsp:txBody>
      <dsp:txXfrm rot="-5400000">
        <a:off x="1816762" y="236326"/>
        <a:ext cx="901398" cy="1036091"/>
      </dsp:txXfrm>
    </dsp:sp>
    <dsp:sp modelId="{7A98638C-D494-4E9E-9743-57E311056197}">
      <dsp:nvSpPr>
        <dsp:cNvPr id="0" name=""/>
        <dsp:cNvSpPr/>
      </dsp:nvSpPr>
      <dsp:spPr>
        <a:xfrm rot="5400000">
          <a:off x="2219294" y="1377230"/>
          <a:ext cx="1505217" cy="130953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b="1" kern="1200" dirty="0" smtClean="0"/>
            <a:t>カスタマー候補調査</a:t>
          </a:r>
          <a:endParaRPr kumimoji="1" lang="ja-JP" altLang="en-US" sz="1400" b="1" kern="1200" dirty="0"/>
        </a:p>
      </dsp:txBody>
      <dsp:txXfrm rot="-5400000">
        <a:off x="2521203" y="1513954"/>
        <a:ext cx="901398" cy="1036091"/>
      </dsp:txXfrm>
    </dsp:sp>
    <dsp:sp modelId="{992FE1F2-9DE3-491E-85F4-803C83D33571}">
      <dsp:nvSpPr>
        <dsp:cNvPr id="0" name=""/>
        <dsp:cNvSpPr/>
      </dsp:nvSpPr>
      <dsp:spPr>
        <a:xfrm>
          <a:off x="637311" y="1580434"/>
          <a:ext cx="1625634" cy="9031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b="1" kern="1200" dirty="0" smtClean="0"/>
            <a:t>新規顧客候補へのアプローチ</a:t>
          </a:r>
          <a:endParaRPr kumimoji="1" lang="ja-JP" altLang="en-US" sz="1400" b="1" kern="1200" dirty="0"/>
        </a:p>
      </dsp:txBody>
      <dsp:txXfrm>
        <a:off x="637311" y="1580434"/>
        <a:ext cx="1625634" cy="903130"/>
      </dsp:txXfrm>
    </dsp:sp>
    <dsp:sp modelId="{E32C3994-B010-4C38-BB78-FCBA494C279E}">
      <dsp:nvSpPr>
        <dsp:cNvPr id="0" name=""/>
        <dsp:cNvSpPr/>
      </dsp:nvSpPr>
      <dsp:spPr>
        <a:xfrm rot="5400000">
          <a:off x="3633596" y="1377230"/>
          <a:ext cx="1505217" cy="130953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4000" b="1" kern="1200"/>
        </a:p>
      </dsp:txBody>
      <dsp:txXfrm rot="-5400000">
        <a:off x="3935505" y="1513954"/>
        <a:ext cx="901398" cy="1036091"/>
      </dsp:txXfrm>
    </dsp:sp>
    <dsp:sp modelId="{E74B415F-4C51-4BB0-A433-111283636AD3}">
      <dsp:nvSpPr>
        <dsp:cNvPr id="0" name=""/>
        <dsp:cNvSpPr/>
      </dsp:nvSpPr>
      <dsp:spPr>
        <a:xfrm rot="5400000">
          <a:off x="2929155" y="2654858"/>
          <a:ext cx="1505217" cy="130953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b="1" kern="1200" dirty="0" smtClean="0"/>
            <a:t>キャンペーンプラン</a:t>
          </a:r>
          <a:endParaRPr kumimoji="1" lang="ja-JP" altLang="en-US" sz="1400" b="1" kern="1200" dirty="0"/>
        </a:p>
      </dsp:txBody>
      <dsp:txXfrm rot="-5400000">
        <a:off x="3231064" y="2791582"/>
        <a:ext cx="901398" cy="1036091"/>
      </dsp:txXfrm>
    </dsp:sp>
    <dsp:sp modelId="{7BA800D4-3EC9-479D-8C16-23FCD83C5D95}">
      <dsp:nvSpPr>
        <dsp:cNvPr id="0" name=""/>
        <dsp:cNvSpPr/>
      </dsp:nvSpPr>
      <dsp:spPr>
        <a:xfrm>
          <a:off x="4376271" y="2858063"/>
          <a:ext cx="1679822" cy="9031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b="1" kern="1200" dirty="0" smtClean="0"/>
            <a:t>両ターゲットに「刺さる」販促策</a:t>
          </a:r>
          <a:endParaRPr kumimoji="1" lang="ja-JP" altLang="en-US" sz="1400" b="1" kern="1200" dirty="0"/>
        </a:p>
      </dsp:txBody>
      <dsp:txXfrm>
        <a:off x="4376271" y="2858063"/>
        <a:ext cx="1679822" cy="903130"/>
      </dsp:txXfrm>
    </dsp:sp>
    <dsp:sp modelId="{38AE0F6F-A2CD-4F09-B17A-CC4344451B57}">
      <dsp:nvSpPr>
        <dsp:cNvPr id="0" name=""/>
        <dsp:cNvSpPr/>
      </dsp:nvSpPr>
      <dsp:spPr>
        <a:xfrm rot="5400000">
          <a:off x="1514853" y="2654858"/>
          <a:ext cx="1505217" cy="130953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4000" b="1" kern="1200"/>
        </a:p>
      </dsp:txBody>
      <dsp:txXfrm rot="-5400000">
        <a:off x="1816762" y="2791582"/>
        <a:ext cx="901398" cy="10360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42BC9-3297-4FB9-A2E4-F1207F9D5FAD}" type="datetimeFigureOut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B3534A-E7C1-4865-B01C-DFAA2769CF5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24064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9DFD4-199C-4BD0-8B07-99384F16A7A6}" type="datetimeFigureOut">
              <a:rPr kumimoji="1" lang="ja-JP" altLang="en-US" smtClean="0"/>
              <a:pPr/>
              <a:t>2014/10/18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34C95-A25D-48A4-ADFB-293DB1972841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3404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10/18/2014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32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5AB9-F71C-4407-8D64-63FB3536EE09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610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0DD93-B98D-410B-9EC7-002139792C4B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56225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2D34-B23E-4065-83F6-E2E4D1BEC057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63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CFB19-5B67-4512-872D-2952BCFE301C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38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854C-FCEB-4214-A4AE-62E756023439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9632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1ACD0-FC5D-4723-97AE-F9CB32013793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6995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F3DC-B15C-4AF8-B153-578AFF1DC651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7784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0CBAF-632C-4B29-8FB2-21302C200022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647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60FC-1453-49D5-A646-2FF82FEDB129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391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1EE83-D037-43F4-858F-E228D1B80B90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51110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10/18/2014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-9010" y="0"/>
            <a:ext cx="9180000" cy="28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386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566295" y="1508050"/>
            <a:ext cx="6426085" cy="475626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タイトル 4"/>
          <p:cNvSpPr>
            <a:spLocks noGrp="1"/>
          </p:cNvSpPr>
          <p:nvPr>
            <p:ph type="ctrTitle"/>
          </p:nvPr>
        </p:nvSpPr>
        <p:spPr>
          <a:xfrm>
            <a:off x="29580" y="274945"/>
            <a:ext cx="6858000" cy="1282002"/>
          </a:xfrm>
        </p:spPr>
        <p:txBody>
          <a:bodyPr anchor="ctr" anchorCtr="0">
            <a:normAutofit/>
          </a:bodyPr>
          <a:lstStyle/>
          <a:p>
            <a:pPr algn="l"/>
            <a:r>
              <a:rPr lang="en-US" altLang="ja-JP" sz="2400" dirty="0" err="1" smtClean="0">
                <a:latin typeface="Aharoni" panose="02010803020104030203" pitchFamily="2" charset="-79"/>
                <a:ea typeface="AR PＰＯＰ５H" panose="020B0600010101010101" pitchFamily="50" charset="-128"/>
                <a:cs typeface="Aharoni" panose="02010803020104030203" pitchFamily="2" charset="-79"/>
              </a:rPr>
              <a:t>GIHYO</a:t>
            </a:r>
            <a:r>
              <a:rPr lang="en-US" altLang="ja-JP" sz="2400" dirty="0" smtClean="0">
                <a:latin typeface="Aharoni" panose="02010803020104030203" pitchFamily="2" charset="-79"/>
                <a:ea typeface="AR PＰＯＰ５H" panose="020B0600010101010101" pitchFamily="50" charset="-128"/>
                <a:cs typeface="Aharoni" panose="02010803020104030203" pitchFamily="2" charset="-79"/>
              </a:rPr>
              <a:t> </a:t>
            </a:r>
            <a:r>
              <a:rPr lang="en-US" altLang="ja-JP" sz="2400" dirty="0" err="1" smtClean="0">
                <a:latin typeface="Aharoni" panose="02010803020104030203" pitchFamily="2" charset="-79"/>
                <a:ea typeface="AR PＰＯＰ５H" panose="020B0600010101010101" pitchFamily="50" charset="-128"/>
                <a:cs typeface="Aharoni" panose="02010803020104030203" pitchFamily="2" charset="-79"/>
              </a:rPr>
              <a:t>ICHIGAYA</a:t>
            </a:r>
            <a:r>
              <a:rPr lang="en-US" altLang="ja-JP" sz="2400" dirty="0" smtClean="0">
                <a:latin typeface="Aharoni" panose="02010803020104030203" pitchFamily="2" charset="-79"/>
                <a:ea typeface="AR PＰＯＰ５H" panose="020B0600010101010101" pitchFamily="50" charset="-128"/>
                <a:cs typeface="Aharoni" panose="02010803020104030203" pitchFamily="2" charset="-79"/>
              </a:rPr>
              <a:t> OUTLET MALL</a:t>
            </a:r>
            <a:br>
              <a:rPr lang="en-US" altLang="ja-JP" sz="2400" dirty="0" smtClean="0">
                <a:latin typeface="Aharoni" panose="02010803020104030203" pitchFamily="2" charset="-79"/>
                <a:ea typeface="AR PＰＯＰ５H" panose="020B0600010101010101" pitchFamily="50" charset="-128"/>
                <a:cs typeface="Aharoni" panose="02010803020104030203" pitchFamily="2" charset="-79"/>
              </a:rPr>
            </a:br>
            <a:r>
              <a:rPr lang="en-US" altLang="ja-JP" sz="2400" dirty="0" smtClean="0">
                <a:latin typeface="Aharoni" panose="02010803020104030203" pitchFamily="2" charset="-79"/>
                <a:ea typeface="AR PＰＯＰ５H" panose="020B0600010101010101" pitchFamily="50" charset="-128"/>
                <a:cs typeface="Aharoni" panose="02010803020104030203" pitchFamily="2" charset="-79"/>
              </a:rPr>
              <a:t>SUMMER CAMPAIGN PLAN</a:t>
            </a:r>
            <a:endParaRPr kumimoji="1" lang="ja-JP" altLang="en-US" sz="2400" dirty="0">
              <a:latin typeface="Aharoni" panose="02010803020104030203" pitchFamily="2" charset="-79"/>
              <a:ea typeface="AR PＰＯＰ５H" panose="020B0600010101010101" pitchFamily="50" charset="-128"/>
              <a:cs typeface="Aharoni" panose="02010803020104030203" pitchFamily="2" charset="-79"/>
            </a:endParaRPr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>
          <a:xfrm>
            <a:off x="5931405" y="562945"/>
            <a:ext cx="3212595" cy="945105"/>
          </a:xfrm>
        </p:spPr>
        <p:txBody>
          <a:bodyPr>
            <a:normAutofit/>
          </a:bodyPr>
          <a:lstStyle/>
          <a:p>
            <a:pPr algn="r"/>
            <a:r>
              <a:rPr kumimoji="1" lang="ja-JP" altLang="en-US" dirty="0" smtClean="0">
                <a:latin typeface="+mn-ea"/>
              </a:rPr>
              <a:t>平成</a:t>
            </a:r>
            <a:r>
              <a:rPr kumimoji="1" lang="en-US" altLang="ja-JP" dirty="0" smtClean="0">
                <a:latin typeface="+mn-ea"/>
              </a:rPr>
              <a:t>27</a:t>
            </a:r>
            <a:r>
              <a:rPr kumimoji="1" lang="ja-JP" altLang="en-US" dirty="0" smtClean="0">
                <a:latin typeface="+mn-ea"/>
              </a:rPr>
              <a:t>年</a:t>
            </a:r>
            <a:r>
              <a:rPr lang="en-US" altLang="ja-JP" dirty="0">
                <a:latin typeface="+mn-ea"/>
              </a:rPr>
              <a:t>3</a:t>
            </a:r>
            <a:r>
              <a:rPr kumimoji="1" lang="ja-JP" altLang="en-US" dirty="0" smtClean="0">
                <a:latin typeface="+mn-ea"/>
              </a:rPr>
              <a:t>月</a:t>
            </a:r>
            <a:r>
              <a:rPr kumimoji="1" lang="en-US" altLang="ja-JP" dirty="0" smtClean="0">
                <a:latin typeface="+mn-ea"/>
              </a:rPr>
              <a:t>1</a:t>
            </a:r>
            <a:r>
              <a:rPr kumimoji="1" lang="ja-JP" altLang="en-US" dirty="0" smtClean="0">
                <a:latin typeface="+mn-ea"/>
              </a:rPr>
              <a:t>日</a:t>
            </a:r>
          </a:p>
          <a:p>
            <a:pPr algn="r"/>
            <a:r>
              <a:rPr kumimoji="1" lang="ja-JP" altLang="en-US" dirty="0" smtClean="0">
                <a:latin typeface="+mn-ea"/>
              </a:rPr>
              <a:t>販促</a:t>
            </a:r>
            <a:r>
              <a:rPr kumimoji="1" lang="en-US" altLang="ja-JP" dirty="0" smtClean="0">
                <a:latin typeface="+mn-ea"/>
              </a:rPr>
              <a:t>G</a:t>
            </a:r>
            <a:r>
              <a:rPr kumimoji="1" lang="ja-JP" altLang="en-US" dirty="0" smtClean="0">
                <a:latin typeface="+mn-ea"/>
              </a:rPr>
              <a:t>　番町靖子</a:t>
            </a:r>
            <a:endParaRPr kumimoji="1" lang="ja-JP" altLang="en-US" dirty="0">
              <a:latin typeface="+mn-ea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-9010" y="0"/>
            <a:ext cx="9180000" cy="28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689461161"/>
              </p:ext>
            </p:extLst>
          </p:nvPr>
        </p:nvGraphicFramePr>
        <p:xfrm>
          <a:off x="1524000" y="1905832"/>
          <a:ext cx="669340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3127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/>
        </p:nvSpPr>
        <p:spPr>
          <a:xfrm>
            <a:off x="71500" y="2795911"/>
            <a:ext cx="4054667" cy="256830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3655"/>
            <a:ext cx="3745365" cy="23400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612215"/>
            <a:ext cx="4758697" cy="47520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466655" y="2944325"/>
            <a:ext cx="26981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u="sng" dirty="0" smtClean="0"/>
              <a:t>既存カスタマー顧客のペルソナ</a:t>
            </a:r>
            <a:endParaRPr kumimoji="1" lang="ja-JP" altLang="en-US" sz="1400" b="1" u="sng" dirty="0"/>
          </a:p>
        </p:txBody>
      </p:sp>
      <p:sp>
        <p:nvSpPr>
          <p:cNvPr id="14" name="正方形/長方形 13"/>
          <p:cNvSpPr/>
          <p:nvPr/>
        </p:nvSpPr>
        <p:spPr>
          <a:xfrm>
            <a:off x="4345017" y="2933945"/>
            <a:ext cx="4711433" cy="1528711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589" y="3252102"/>
            <a:ext cx="1440000" cy="18748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雲 20"/>
          <p:cNvSpPr/>
          <p:nvPr/>
        </p:nvSpPr>
        <p:spPr>
          <a:xfrm>
            <a:off x="1801530" y="3564015"/>
            <a:ext cx="2230410" cy="1562894"/>
          </a:xfrm>
          <a:prstGeom prst="cloud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 smtClean="0">
                <a:solidFill>
                  <a:schemeClr val="tx1"/>
                </a:solidFill>
              </a:rPr>
              <a:t>・地元の</a:t>
            </a:r>
            <a:r>
              <a:rPr kumimoji="1" lang="ja-JP" altLang="en-US" sz="1400" b="1" dirty="0" smtClean="0">
                <a:solidFill>
                  <a:schemeClr val="tx1"/>
                </a:solidFill>
              </a:rPr>
              <a:t>専業</a:t>
            </a:r>
            <a:endParaRPr kumimoji="1" lang="en-US" altLang="ja-JP" sz="1400" b="1" dirty="0" smtClean="0">
              <a:solidFill>
                <a:schemeClr val="tx1"/>
              </a:solidFill>
            </a:endParaRPr>
          </a:p>
          <a:p>
            <a:r>
              <a:rPr kumimoji="1" lang="ja-JP" altLang="en-US" sz="1400" b="1" dirty="0" smtClean="0">
                <a:solidFill>
                  <a:schemeClr val="tx1"/>
                </a:solidFill>
              </a:rPr>
              <a:t>主婦</a:t>
            </a:r>
            <a:endParaRPr kumimoji="1" lang="ja-JP" altLang="en-US" sz="1400" b="1" dirty="0" smtClean="0">
              <a:solidFill>
                <a:schemeClr val="tx1"/>
              </a:solidFill>
            </a:endParaRPr>
          </a:p>
          <a:p>
            <a:r>
              <a:rPr kumimoji="1" lang="ja-JP" altLang="en-US" sz="1400" b="1" dirty="0" smtClean="0">
                <a:solidFill>
                  <a:schemeClr val="tx1"/>
                </a:solidFill>
              </a:rPr>
              <a:t>・</a:t>
            </a:r>
            <a:r>
              <a:rPr lang="en-US" altLang="ja-JP" sz="1400" b="1" dirty="0">
                <a:solidFill>
                  <a:schemeClr val="tx1"/>
                </a:solidFill>
              </a:rPr>
              <a:t>4</a:t>
            </a:r>
            <a:r>
              <a:rPr kumimoji="1" lang="en-US" altLang="ja-JP" sz="1400" b="1" dirty="0" smtClean="0">
                <a:solidFill>
                  <a:schemeClr val="tx1"/>
                </a:solidFill>
              </a:rPr>
              <a:t>0</a:t>
            </a:r>
            <a:r>
              <a:rPr kumimoji="1" lang="ja-JP" altLang="en-US" sz="1400" b="1" dirty="0" smtClean="0">
                <a:solidFill>
                  <a:schemeClr val="tx1"/>
                </a:solidFill>
              </a:rPr>
              <a:t>～</a:t>
            </a:r>
            <a:r>
              <a:rPr kumimoji="1" lang="en-US" altLang="ja-JP" sz="1400" b="1" dirty="0" smtClean="0">
                <a:solidFill>
                  <a:schemeClr val="tx1"/>
                </a:solidFill>
              </a:rPr>
              <a:t>60</a:t>
            </a:r>
            <a:r>
              <a:rPr kumimoji="1" lang="ja-JP" altLang="en-US" sz="1400" b="1" dirty="0" smtClean="0">
                <a:solidFill>
                  <a:schemeClr val="tx1"/>
                </a:solidFill>
              </a:rPr>
              <a:t>歳</a:t>
            </a:r>
          </a:p>
          <a:p>
            <a:r>
              <a:rPr kumimoji="1" lang="ja-JP" altLang="en-US" sz="1400" b="1" dirty="0" smtClean="0">
                <a:solidFill>
                  <a:schemeClr val="tx1"/>
                </a:solidFill>
              </a:rPr>
              <a:t>・高所得だ</a:t>
            </a:r>
            <a:r>
              <a:rPr kumimoji="1" lang="ja-JP" altLang="en-US" sz="1400" b="1" dirty="0" smtClean="0">
                <a:solidFill>
                  <a:schemeClr val="tx1"/>
                </a:solidFill>
              </a:rPr>
              <a:t>が</a:t>
            </a:r>
            <a:endParaRPr kumimoji="1" lang="en-US" altLang="ja-JP" sz="1400" b="1" dirty="0" smtClean="0">
              <a:solidFill>
                <a:schemeClr val="tx1"/>
              </a:solidFill>
            </a:endParaRPr>
          </a:p>
          <a:p>
            <a:r>
              <a:rPr kumimoji="1" lang="ja-JP" altLang="en-US" sz="1400" b="1" dirty="0" smtClean="0">
                <a:solidFill>
                  <a:schemeClr val="tx1"/>
                </a:solidFill>
              </a:rPr>
              <a:t>価格</a:t>
            </a:r>
            <a:r>
              <a:rPr kumimoji="1" lang="ja-JP" altLang="en-US" sz="1400" b="1" dirty="0" smtClean="0">
                <a:solidFill>
                  <a:schemeClr val="tx1"/>
                </a:solidFill>
              </a:rPr>
              <a:t>重視</a:t>
            </a:r>
          </a:p>
          <a:p>
            <a:r>
              <a:rPr kumimoji="1" lang="ja-JP" altLang="en-US" sz="1400" b="1" dirty="0" smtClean="0">
                <a:solidFill>
                  <a:schemeClr val="tx1"/>
                </a:solidFill>
              </a:rPr>
              <a:t>・時間を</a:t>
            </a:r>
            <a:r>
              <a:rPr kumimoji="1" lang="ja-JP" altLang="en-US" sz="1400" b="1" dirty="0" smtClean="0">
                <a:solidFill>
                  <a:schemeClr val="tx1"/>
                </a:solidFill>
              </a:rPr>
              <a:t>かけて買物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71500" y="5512628"/>
            <a:ext cx="8889217" cy="12088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b="1" dirty="0" smtClean="0">
                <a:solidFill>
                  <a:schemeClr val="tx1"/>
                </a:solidFill>
              </a:rPr>
              <a:t>現在のカスタマー顧客は、どちらかというと、「買物についてくる実利サービス</a:t>
            </a:r>
            <a:r>
              <a:rPr kumimoji="1" lang="ja-JP" altLang="en-US" sz="1600" b="1" dirty="0" smtClean="0">
                <a:solidFill>
                  <a:schemeClr val="tx1"/>
                </a:solidFill>
              </a:rPr>
              <a:t>」</a:t>
            </a:r>
            <a:endParaRPr lang="en-US" altLang="ja-JP" sz="1600" b="1" dirty="0">
              <a:solidFill>
                <a:schemeClr val="tx1"/>
              </a:solidFill>
            </a:endParaRPr>
          </a:p>
          <a:p>
            <a:r>
              <a:rPr lang="ja-JP" altLang="en-US" sz="1600" b="1" dirty="0">
                <a:solidFill>
                  <a:schemeClr val="tx1"/>
                </a:solidFill>
              </a:rPr>
              <a:t>　</a:t>
            </a:r>
            <a:r>
              <a:rPr kumimoji="1" lang="ja-JP" altLang="en-US" sz="1600" b="1" dirty="0" smtClean="0">
                <a:solidFill>
                  <a:schemeClr val="tx1"/>
                </a:solidFill>
              </a:rPr>
              <a:t>「</a:t>
            </a:r>
            <a:r>
              <a:rPr kumimoji="1" lang="ja-JP" altLang="en-US" sz="1600" b="1" dirty="0" smtClean="0">
                <a:solidFill>
                  <a:schemeClr val="tx1"/>
                </a:solidFill>
              </a:rPr>
              <a:t>ちょっとした夢のあるサービス」を求めているように見える。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b="1" dirty="0" smtClean="0">
                <a:solidFill>
                  <a:schemeClr val="tx1"/>
                </a:solidFill>
              </a:rPr>
              <a:t>告知をすれば、かなりの確率で来店する大切な顧客層である。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175634" y="323655"/>
            <a:ext cx="23044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latin typeface="+mn-ea"/>
              </a:rPr>
              <a:t>CAMPAIGN</a:t>
            </a:r>
            <a:r>
              <a:rPr kumimoji="1" lang="ja-JP" altLang="en-US" sz="1400" b="1" dirty="0" smtClean="0">
                <a:latin typeface="+mn-ea"/>
              </a:rPr>
              <a:t>サービス調査</a:t>
            </a:r>
            <a:endParaRPr kumimoji="1" lang="ja-JP" altLang="en-US" sz="1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0319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71500" y="2795911"/>
            <a:ext cx="4054667" cy="256830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5" y="323655"/>
            <a:ext cx="3745365" cy="234000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6955" y="593684"/>
            <a:ext cx="4758697" cy="47520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40" y="3252102"/>
            <a:ext cx="1440000" cy="18794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テキスト ボックス 6"/>
          <p:cNvSpPr txBox="1"/>
          <p:nvPr/>
        </p:nvSpPr>
        <p:spPr>
          <a:xfrm>
            <a:off x="1616589" y="2944325"/>
            <a:ext cx="2159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u="sng" dirty="0" smtClean="0"/>
              <a:t>新規顧客候補のペルソナ</a:t>
            </a:r>
            <a:endParaRPr kumimoji="1" lang="ja-JP" altLang="en-US" sz="1400" b="1" u="sng" dirty="0"/>
          </a:p>
        </p:txBody>
      </p:sp>
      <p:sp>
        <p:nvSpPr>
          <p:cNvPr id="3" name="正方形/長方形 2"/>
          <p:cNvSpPr/>
          <p:nvPr/>
        </p:nvSpPr>
        <p:spPr>
          <a:xfrm>
            <a:off x="4256965" y="863715"/>
            <a:ext cx="4815535" cy="144016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雲 9"/>
          <p:cNvSpPr/>
          <p:nvPr/>
        </p:nvSpPr>
        <p:spPr>
          <a:xfrm>
            <a:off x="1801530" y="3564015"/>
            <a:ext cx="2230410" cy="1562894"/>
          </a:xfrm>
          <a:prstGeom prst="cloud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 smtClean="0">
                <a:solidFill>
                  <a:schemeClr val="tx1"/>
                </a:solidFill>
              </a:rPr>
              <a:t>・通勤・女性</a:t>
            </a:r>
          </a:p>
          <a:p>
            <a:r>
              <a:rPr kumimoji="1" lang="ja-JP" altLang="en-US" sz="1400" b="1" dirty="0" smtClean="0">
                <a:solidFill>
                  <a:schemeClr val="tx1"/>
                </a:solidFill>
              </a:rPr>
              <a:t>・</a:t>
            </a:r>
            <a:r>
              <a:rPr kumimoji="1" lang="en-US" altLang="ja-JP" sz="1400" b="1" dirty="0" smtClean="0">
                <a:solidFill>
                  <a:schemeClr val="tx1"/>
                </a:solidFill>
              </a:rPr>
              <a:t>30</a:t>
            </a:r>
            <a:r>
              <a:rPr kumimoji="1" lang="ja-JP" altLang="en-US" sz="1400" b="1" dirty="0" smtClean="0">
                <a:solidFill>
                  <a:schemeClr val="tx1"/>
                </a:solidFill>
              </a:rPr>
              <a:t>～</a:t>
            </a:r>
            <a:r>
              <a:rPr lang="en-US" altLang="ja-JP" sz="1400" b="1" dirty="0" smtClean="0">
                <a:solidFill>
                  <a:schemeClr val="tx1"/>
                </a:solidFill>
              </a:rPr>
              <a:t>40</a:t>
            </a:r>
            <a:r>
              <a:rPr kumimoji="1" lang="ja-JP" altLang="en-US" sz="1400" b="1" dirty="0" smtClean="0">
                <a:solidFill>
                  <a:schemeClr val="tx1"/>
                </a:solidFill>
              </a:rPr>
              <a:t>歳</a:t>
            </a:r>
          </a:p>
          <a:p>
            <a:r>
              <a:rPr kumimoji="1" lang="ja-JP" altLang="en-US" sz="1400" b="1" dirty="0" smtClean="0">
                <a:solidFill>
                  <a:schemeClr val="tx1"/>
                </a:solidFill>
              </a:rPr>
              <a:t>・普通の所得</a:t>
            </a:r>
          </a:p>
          <a:p>
            <a:r>
              <a:rPr kumimoji="1" lang="ja-JP" altLang="en-US" sz="1400" b="1" dirty="0" smtClean="0">
                <a:solidFill>
                  <a:schemeClr val="tx1"/>
                </a:solidFill>
              </a:rPr>
              <a:t>・海外ブランド品好き</a:t>
            </a:r>
          </a:p>
          <a:p>
            <a:r>
              <a:rPr kumimoji="1" lang="ja-JP" altLang="en-US" sz="1400" b="1" dirty="0" smtClean="0">
                <a:solidFill>
                  <a:schemeClr val="tx1"/>
                </a:solidFill>
              </a:rPr>
              <a:t>・ネット</a:t>
            </a:r>
            <a:r>
              <a:rPr kumimoji="1" lang="ja-JP" altLang="en-US" sz="1400" b="1" dirty="0" smtClean="0">
                <a:solidFill>
                  <a:schemeClr val="tx1"/>
                </a:solidFill>
              </a:rPr>
              <a:t>・</a:t>
            </a:r>
            <a:endParaRPr kumimoji="1" lang="en-US" altLang="ja-JP" sz="1400" b="1" dirty="0" smtClean="0">
              <a:solidFill>
                <a:schemeClr val="tx1"/>
              </a:solidFill>
            </a:endParaRPr>
          </a:p>
          <a:p>
            <a:r>
              <a:rPr kumimoji="1" lang="ja-JP" altLang="en-US" sz="1400" b="1" dirty="0" smtClean="0">
                <a:solidFill>
                  <a:schemeClr val="tx1"/>
                </a:solidFill>
              </a:rPr>
              <a:t>スマホ</a:t>
            </a:r>
            <a:r>
              <a:rPr kumimoji="1" lang="ja-JP" altLang="en-US" sz="1400" b="1" dirty="0" smtClean="0">
                <a:solidFill>
                  <a:schemeClr val="tx1"/>
                </a:solidFill>
              </a:rPr>
              <a:t>活用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71500" y="5512628"/>
            <a:ext cx="8889217" cy="12088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b="1" dirty="0" smtClean="0">
                <a:solidFill>
                  <a:schemeClr val="tx1"/>
                </a:solidFill>
              </a:rPr>
              <a:t>今後取り込んでいきたい「新規顧客候補」のターゲット層は、どちらかというと「豊か</a:t>
            </a:r>
            <a:r>
              <a:rPr kumimoji="1" lang="ja-JP" altLang="en-US" sz="1600" b="1" dirty="0" smtClean="0">
                <a:solidFill>
                  <a:schemeClr val="tx1"/>
                </a:solidFill>
              </a:rPr>
              <a:t>な</a:t>
            </a:r>
            <a:endParaRPr kumimoji="1" lang="en-US" altLang="ja-JP" sz="1600" b="1" dirty="0" smtClean="0">
              <a:solidFill>
                <a:schemeClr val="tx1"/>
              </a:solidFill>
            </a:endParaRPr>
          </a:p>
          <a:p>
            <a:r>
              <a:rPr lang="ja-JP" altLang="en-US" sz="1600" b="1" dirty="0">
                <a:solidFill>
                  <a:schemeClr val="tx1"/>
                </a:solidFill>
              </a:rPr>
              <a:t>　</a:t>
            </a:r>
            <a:r>
              <a:rPr kumimoji="1" lang="ja-JP" altLang="en-US" sz="1600" b="1" dirty="0" smtClean="0">
                <a:solidFill>
                  <a:schemeClr val="tx1"/>
                </a:solidFill>
              </a:rPr>
              <a:t>時間</a:t>
            </a:r>
            <a:r>
              <a:rPr kumimoji="1" lang="ja-JP" altLang="en-US" sz="1600" b="1" dirty="0" smtClean="0">
                <a:solidFill>
                  <a:schemeClr val="tx1"/>
                </a:solidFill>
              </a:rPr>
              <a:t>を感じるサービス」「他では受けられないサービス」を求めているように見える。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 b="1" dirty="0" smtClean="0">
                <a:solidFill>
                  <a:schemeClr val="tx1"/>
                </a:solidFill>
              </a:rPr>
              <a:t>ネットやスマホを使いこなす、きびしい視線のターゲットである。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175634" y="323655"/>
            <a:ext cx="23044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latin typeface="+mn-ea"/>
              </a:rPr>
              <a:t>CAMPAIGN</a:t>
            </a:r>
            <a:r>
              <a:rPr kumimoji="1" lang="ja-JP" altLang="en-US" sz="1400" b="1" dirty="0" smtClean="0">
                <a:latin typeface="+mn-ea"/>
              </a:rPr>
              <a:t>サービス調査</a:t>
            </a:r>
            <a:endParaRPr kumimoji="1" lang="ja-JP" altLang="en-US" sz="1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04505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252075" y="3654345"/>
            <a:ext cx="8550950" cy="288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45" y="278650"/>
            <a:ext cx="3745365" cy="2340000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9137" y="4438301"/>
            <a:ext cx="7335815" cy="1822499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103" y="4615747"/>
            <a:ext cx="540000" cy="693677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137" y="5424842"/>
            <a:ext cx="540000" cy="695813"/>
          </a:xfrm>
          <a:prstGeom prst="rect">
            <a:avLst/>
          </a:prstGeom>
        </p:spPr>
      </p:pic>
      <p:sp>
        <p:nvSpPr>
          <p:cNvPr id="20" name="ホームベース 19"/>
          <p:cNvSpPr/>
          <p:nvPr/>
        </p:nvSpPr>
        <p:spPr>
          <a:xfrm>
            <a:off x="1567552" y="3943864"/>
            <a:ext cx="1575175" cy="525554"/>
          </a:xfrm>
          <a:prstGeom prst="homePlate">
            <a:avLst/>
          </a:prstGeom>
          <a:solidFill>
            <a:srgbClr val="FFCC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solidFill>
                  <a:sysClr val="windowText" lastClr="000000"/>
                </a:solidFill>
              </a:rPr>
              <a:t>施策①</a:t>
            </a:r>
            <a:endParaRPr kumimoji="1" lang="ja-JP" altLang="en-US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21" name="ホームベース 20"/>
          <p:cNvSpPr/>
          <p:nvPr/>
        </p:nvSpPr>
        <p:spPr>
          <a:xfrm>
            <a:off x="3862807" y="3943864"/>
            <a:ext cx="1575175" cy="525554"/>
          </a:xfrm>
          <a:prstGeom prst="homePlate">
            <a:avLst/>
          </a:prstGeom>
          <a:solidFill>
            <a:srgbClr val="FFCC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solidFill>
                  <a:sysClr val="windowText" lastClr="000000"/>
                </a:solidFill>
              </a:rPr>
              <a:t>施策②</a:t>
            </a:r>
            <a:endParaRPr kumimoji="1" lang="ja-JP" altLang="en-US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22" name="ホームベース 21"/>
          <p:cNvSpPr/>
          <p:nvPr/>
        </p:nvSpPr>
        <p:spPr>
          <a:xfrm>
            <a:off x="6158062" y="3945199"/>
            <a:ext cx="1575175" cy="525554"/>
          </a:xfrm>
          <a:prstGeom prst="homePlate">
            <a:avLst/>
          </a:prstGeom>
          <a:solidFill>
            <a:srgbClr val="FFCC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solidFill>
                  <a:sysClr val="windowText" lastClr="000000"/>
                </a:solidFill>
              </a:rPr>
              <a:t>施策③</a:t>
            </a:r>
            <a:endParaRPr kumimoji="1" lang="ja-JP" altLang="en-US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1567552" y="4615747"/>
            <a:ext cx="1575175" cy="693677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b="1" dirty="0" smtClean="0">
                <a:solidFill>
                  <a:schemeClr val="tx1"/>
                </a:solidFill>
              </a:rPr>
              <a:t>来店プレゼント付</a:t>
            </a:r>
            <a:r>
              <a:rPr kumimoji="1" lang="en-US" altLang="ja-JP" sz="1100" b="1" dirty="0" err="1" smtClean="0">
                <a:solidFill>
                  <a:schemeClr val="tx1"/>
                </a:solidFill>
              </a:rPr>
              <a:t>DM</a:t>
            </a:r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24" name="角丸四角形 23"/>
          <p:cNvSpPr/>
          <p:nvPr/>
        </p:nvSpPr>
        <p:spPr>
          <a:xfrm>
            <a:off x="1562576" y="5421285"/>
            <a:ext cx="1575175" cy="693677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b="1" dirty="0" smtClean="0">
                <a:solidFill>
                  <a:schemeClr val="tx1"/>
                </a:solidFill>
              </a:rPr>
              <a:t>SNS</a:t>
            </a:r>
            <a:r>
              <a:rPr lang="ja-JP" altLang="en-US" sz="1100" b="1" dirty="0">
                <a:solidFill>
                  <a:schemeClr val="tx1"/>
                </a:solidFill>
              </a:rPr>
              <a:t>で利用</a:t>
            </a:r>
            <a:r>
              <a:rPr lang="ja-JP" altLang="en-US" sz="1100" b="1" dirty="0" smtClean="0">
                <a:solidFill>
                  <a:schemeClr val="tx1"/>
                </a:solidFill>
              </a:rPr>
              <a:t>できる</a:t>
            </a:r>
            <a:endParaRPr lang="en-US" altLang="ja-JP" sz="1100" b="1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100" b="1" dirty="0" smtClean="0">
                <a:solidFill>
                  <a:schemeClr val="tx1"/>
                </a:solidFill>
              </a:rPr>
              <a:t>限定</a:t>
            </a:r>
            <a:r>
              <a:rPr lang="ja-JP" altLang="en-US" sz="1100" b="1" dirty="0" smtClean="0">
                <a:solidFill>
                  <a:schemeClr val="tx1"/>
                </a:solidFill>
              </a:rPr>
              <a:t>スタンプデータ</a:t>
            </a:r>
          </a:p>
          <a:p>
            <a:pPr algn="ctr"/>
            <a:r>
              <a:rPr lang="ja-JP" altLang="en-US" sz="1100" b="1" dirty="0" smtClean="0">
                <a:solidFill>
                  <a:schemeClr val="tx1"/>
                </a:solidFill>
              </a:rPr>
              <a:t>プレゼント</a:t>
            </a:r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3857831" y="4615747"/>
            <a:ext cx="1575175" cy="1499215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カフェ無料利用サービス</a:t>
            </a:r>
          </a:p>
          <a:p>
            <a:pPr algn="ctr"/>
            <a:endParaRPr kumimoji="1" lang="ja-JP" altLang="en-US" sz="12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200" b="1" dirty="0" smtClean="0">
                <a:solidFill>
                  <a:schemeClr val="tx1"/>
                </a:solidFill>
              </a:rPr>
              <a:t>※</a:t>
            </a:r>
            <a:r>
              <a:rPr kumimoji="1" lang="ja-JP" altLang="en-US" sz="1200" b="1" dirty="0" smtClean="0">
                <a:solidFill>
                  <a:schemeClr val="tx1"/>
                </a:solidFill>
              </a:rPr>
              <a:t>カスタマー顧客には特製デザート</a:t>
            </a:r>
            <a:endParaRPr kumimoji="1" lang="ja-JP" altLang="en-US" sz="1200" b="1" dirty="0">
              <a:solidFill>
                <a:schemeClr val="tx1"/>
              </a:solidFill>
            </a:endParaRPr>
          </a:p>
        </p:txBody>
      </p:sp>
      <p:sp>
        <p:nvSpPr>
          <p:cNvPr id="27" name="角丸四角形 26"/>
          <p:cNvSpPr/>
          <p:nvPr/>
        </p:nvSpPr>
        <p:spPr>
          <a:xfrm>
            <a:off x="6153086" y="4649894"/>
            <a:ext cx="1575175" cy="693677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購買金額</a:t>
            </a:r>
          </a:p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全額返還プレミア福引き</a:t>
            </a:r>
            <a:endParaRPr kumimoji="1" lang="ja-JP" altLang="en-US" sz="1200" b="1" dirty="0">
              <a:solidFill>
                <a:schemeClr val="tx1"/>
              </a:solidFill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6148110" y="5455432"/>
            <a:ext cx="1575175" cy="693677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入会により</a:t>
            </a:r>
          </a:p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無料買い物券</a:t>
            </a:r>
          </a:p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</a:rPr>
              <a:t>プレゼント</a:t>
            </a:r>
            <a:endParaRPr kumimoji="1" lang="ja-JP" altLang="en-US" sz="1200" b="1" dirty="0">
              <a:solidFill>
                <a:schemeClr val="tx1"/>
              </a:solidFill>
            </a:endParaRPr>
          </a:p>
        </p:txBody>
      </p:sp>
      <p:sp>
        <p:nvSpPr>
          <p:cNvPr id="29" name="角丸四角形 28"/>
          <p:cNvSpPr/>
          <p:nvPr/>
        </p:nvSpPr>
        <p:spPr>
          <a:xfrm>
            <a:off x="3874423" y="703981"/>
            <a:ext cx="4770529" cy="13320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Clr>
                <a:srgbClr val="FF0000"/>
              </a:buClr>
              <a:buSzPct val="85000"/>
              <a:buFont typeface="Wingdings" panose="05000000000000000000" pitchFamily="2" charset="2"/>
              <a:buChar char="l"/>
            </a:pPr>
            <a:r>
              <a:rPr kumimoji="1" lang="ja-JP" altLang="en-US" sz="1400" b="1" dirty="0" smtClean="0">
                <a:solidFill>
                  <a:schemeClr val="tx1"/>
                </a:solidFill>
              </a:rPr>
              <a:t>既存カスタマー顧客向け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ja-JP" altLang="en-US" sz="1200" dirty="0" smtClean="0">
                <a:solidFill>
                  <a:schemeClr val="tx1"/>
                </a:solidFill>
              </a:rPr>
              <a:t>従来よりさらにグレードアップした「夢の</a:t>
            </a:r>
            <a:r>
              <a:rPr kumimoji="1" lang="ja-JP" altLang="en-US" sz="1200" dirty="0" smtClean="0">
                <a:solidFill>
                  <a:schemeClr val="tx1"/>
                </a:solidFill>
              </a:rPr>
              <a:t>ふくらむ</a:t>
            </a:r>
            <a:endParaRPr kumimoji="1" lang="en-US" altLang="ja-JP" sz="1200" dirty="0" smtClean="0">
              <a:solidFill>
                <a:schemeClr val="tx1"/>
              </a:solidFill>
            </a:endParaRPr>
          </a:p>
          <a:p>
            <a:pPr lvl="1"/>
            <a:r>
              <a:rPr lang="ja-JP" altLang="en-US" sz="1200" dirty="0">
                <a:solidFill>
                  <a:schemeClr val="tx1"/>
                </a:solidFill>
              </a:rPr>
              <a:t>　</a:t>
            </a:r>
            <a:r>
              <a:rPr lang="ja-JP" altLang="en-US" sz="1200" dirty="0" smtClean="0">
                <a:solidFill>
                  <a:schemeClr val="tx1"/>
                </a:solidFill>
              </a:rPr>
              <a:t>　</a:t>
            </a:r>
            <a:r>
              <a:rPr kumimoji="1" lang="ja-JP" altLang="en-US" sz="1200" dirty="0" smtClean="0">
                <a:solidFill>
                  <a:schemeClr val="tx1"/>
                </a:solidFill>
              </a:rPr>
              <a:t>仕掛け</a:t>
            </a:r>
            <a:r>
              <a:rPr kumimoji="1" lang="ja-JP" altLang="en-US" sz="1200" dirty="0" smtClean="0">
                <a:solidFill>
                  <a:schemeClr val="tx1"/>
                </a:solidFill>
              </a:rPr>
              <a:t>」を提供。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ja-JP" altLang="en-US" sz="1200" dirty="0" smtClean="0">
                <a:solidFill>
                  <a:schemeClr val="tx1"/>
                </a:solidFill>
              </a:rPr>
              <a:t>お買い物を促進。ならびに、当モールへのロイヤリティを高める。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85021" y="4917788"/>
            <a:ext cx="11272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b="1" dirty="0" smtClean="0"/>
              <a:t>カスタマー顧客</a:t>
            </a:r>
            <a:endParaRPr kumimoji="1" lang="ja-JP" altLang="en-US" sz="1050" b="1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77499" y="5718817"/>
            <a:ext cx="7232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b="1" dirty="0" smtClean="0"/>
              <a:t>新規顧客</a:t>
            </a:r>
            <a:endParaRPr kumimoji="1" lang="ja-JP" altLang="en-US" sz="1050" b="1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761910" y="368660"/>
            <a:ext cx="24007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solidFill>
                  <a:srgbClr val="FF0000"/>
                </a:solidFill>
                <a:latin typeface="+mn-ea"/>
              </a:rPr>
              <a:t>■今回</a:t>
            </a:r>
            <a:r>
              <a:rPr kumimoji="1" lang="en-US" altLang="ja-JP" sz="1600" b="1" dirty="0" smtClean="0">
                <a:solidFill>
                  <a:srgbClr val="FF0000"/>
                </a:solidFill>
                <a:latin typeface="+mn-ea"/>
              </a:rPr>
              <a:t>CAMPAIGN</a:t>
            </a:r>
            <a:r>
              <a:rPr kumimoji="1" lang="ja-JP" altLang="en-US" sz="1600" b="1" dirty="0" smtClean="0">
                <a:solidFill>
                  <a:srgbClr val="FF0000"/>
                </a:solidFill>
                <a:latin typeface="+mn-ea"/>
              </a:rPr>
              <a:t>方針</a:t>
            </a:r>
            <a:endParaRPr kumimoji="1" lang="ja-JP" altLang="en-US" sz="16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4" name="角丸四角形 33"/>
          <p:cNvSpPr/>
          <p:nvPr/>
        </p:nvSpPr>
        <p:spPr>
          <a:xfrm>
            <a:off x="3874423" y="2168561"/>
            <a:ext cx="4770529" cy="13320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Clr>
                <a:srgbClr val="FF0000"/>
              </a:buClr>
              <a:buSzPct val="85000"/>
              <a:buFont typeface="Wingdings" panose="05000000000000000000" pitchFamily="2" charset="2"/>
              <a:buChar char="l"/>
            </a:pPr>
            <a:r>
              <a:rPr kumimoji="1" lang="ja-JP" altLang="en-US" sz="1400" b="1" dirty="0" smtClean="0">
                <a:solidFill>
                  <a:schemeClr val="tx1"/>
                </a:solidFill>
              </a:rPr>
              <a:t>新規顧客向け</a:t>
            </a:r>
          </a:p>
          <a:p>
            <a:pPr marL="742950" lvl="1" indent="-285750">
              <a:buSzPct val="85000"/>
              <a:buFont typeface="Arial" panose="020B0604020202020204" pitchFamily="34" charset="0"/>
              <a:buChar char="•"/>
            </a:pPr>
            <a:r>
              <a:rPr kumimoji="1" lang="ja-JP" altLang="en-US" sz="1200" dirty="0" smtClean="0">
                <a:solidFill>
                  <a:schemeClr val="tx1"/>
                </a:solidFill>
              </a:rPr>
              <a:t>スマートフォンなどデジタルツールを使ってアプローチし、来店を促進する。</a:t>
            </a:r>
          </a:p>
          <a:p>
            <a:pPr marL="742950" lvl="1" indent="-285750">
              <a:buSzPct val="85000"/>
              <a:buFont typeface="Arial" panose="020B0604020202020204" pitchFamily="34" charset="0"/>
              <a:buChar char="•"/>
            </a:pPr>
            <a:r>
              <a:rPr kumimoji="1" lang="ja-JP" altLang="en-US" sz="1200" dirty="0" smtClean="0">
                <a:solidFill>
                  <a:schemeClr val="tx1"/>
                </a:solidFill>
              </a:rPr>
              <a:t>来店客の滞留をはかって、会員入会へのマインド</a:t>
            </a:r>
            <a:r>
              <a:rPr kumimoji="1" lang="ja-JP" altLang="en-US" sz="1200" dirty="0" smtClean="0">
                <a:solidFill>
                  <a:schemeClr val="tx1"/>
                </a:solidFill>
              </a:rPr>
              <a:t>を</a:t>
            </a:r>
            <a:endParaRPr kumimoji="1" lang="en-US" altLang="ja-JP" sz="1200" dirty="0" smtClean="0">
              <a:solidFill>
                <a:schemeClr val="tx1"/>
              </a:solidFill>
            </a:endParaRPr>
          </a:p>
          <a:p>
            <a:pPr lvl="1">
              <a:buSzPct val="85000"/>
            </a:pPr>
            <a:r>
              <a:rPr lang="ja-JP" altLang="en-US" sz="1200" dirty="0" smtClean="0">
                <a:solidFill>
                  <a:schemeClr val="tx1"/>
                </a:solidFill>
              </a:rPr>
              <a:t>　　</a:t>
            </a:r>
            <a:r>
              <a:rPr kumimoji="1" lang="ja-JP" altLang="en-US" sz="1200" dirty="0" smtClean="0">
                <a:solidFill>
                  <a:schemeClr val="tx1"/>
                </a:solidFill>
              </a:rPr>
              <a:t>醸成</a:t>
            </a:r>
            <a:r>
              <a:rPr kumimoji="1" lang="ja-JP" altLang="en-US" sz="1200" dirty="0" smtClean="0">
                <a:solidFill>
                  <a:schemeClr val="tx1"/>
                </a:solidFill>
              </a:rPr>
              <a:t>する。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488388" y="3642768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 smtClean="0"/>
              <a:t>告知ときっかけづくり</a:t>
            </a:r>
            <a:endParaRPr kumimoji="1" lang="ja-JP" altLang="en-US" sz="1200" b="1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761910" y="3646763"/>
            <a:ext cx="1877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 smtClean="0"/>
              <a:t>来店してのベネフィット</a:t>
            </a:r>
            <a:endParaRPr kumimoji="1" lang="ja-JP" altLang="en-US" sz="1200" b="1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158062" y="3661658"/>
            <a:ext cx="13276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 smtClean="0"/>
              <a:t>販売促進</a:t>
            </a:r>
            <a:r>
              <a:rPr kumimoji="1" lang="en-US" altLang="ja-JP" sz="1200" b="1" dirty="0" smtClean="0"/>
              <a:t>/</a:t>
            </a:r>
            <a:r>
              <a:rPr kumimoji="1" lang="ja-JP" altLang="en-US" sz="1200" b="1" dirty="0" smtClean="0"/>
              <a:t>会員化</a:t>
            </a:r>
            <a:endParaRPr kumimoji="1" lang="ja-JP" altLang="en-US" sz="1200" b="1" dirty="0"/>
          </a:p>
        </p:txBody>
      </p:sp>
      <p:sp>
        <p:nvSpPr>
          <p:cNvPr id="39" name="爆発 1 38"/>
          <p:cNvSpPr/>
          <p:nvPr/>
        </p:nvSpPr>
        <p:spPr>
          <a:xfrm>
            <a:off x="7733236" y="5455432"/>
            <a:ext cx="1323227" cy="805368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/>
              <a:t>入会</a:t>
            </a:r>
            <a:endParaRPr kumimoji="1" lang="ja-JP" altLang="en-US" sz="1200" b="1" dirty="0"/>
          </a:p>
        </p:txBody>
      </p:sp>
      <p:sp>
        <p:nvSpPr>
          <p:cNvPr id="40" name="爆発 1 39"/>
          <p:cNvSpPr/>
          <p:nvPr/>
        </p:nvSpPr>
        <p:spPr>
          <a:xfrm>
            <a:off x="7628851" y="4641000"/>
            <a:ext cx="1427613" cy="805368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/>
              <a:t>お買い物促進</a:t>
            </a:r>
            <a:endParaRPr kumimoji="1" lang="ja-JP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841455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238</Words>
  <Application>Microsoft Office PowerPoint</Application>
  <PresentationFormat>画面に合わせる (4:3)</PresentationFormat>
  <Paragraphs>64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GIHYO ICHIGAYA OUTLET MALL SUMMER CAMPAIGN PLAN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2014-07-20T05:59:49Z</dcterms:created>
  <dcterms:modified xsi:type="dcterms:W3CDTF">2014-10-18T12:55:43Z</dcterms:modified>
</cp:coreProperties>
</file>