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>
  <p:sldMasterIdLst>
    <p:sldMasterId id="2147483786" r:id="rId1"/>
  </p:sldMasterIdLst>
  <p:notesMasterIdLst>
    <p:notesMasterId r:id="rId6"/>
  </p:notesMasterIdLst>
  <p:handoutMasterIdLst>
    <p:handoutMasterId r:id="rId7"/>
  </p:handoutMasterIdLst>
  <p:sldIdLst>
    <p:sldId id="296" r:id="rId2"/>
    <p:sldId id="297" r:id="rId3"/>
    <p:sldId id="298" r:id="rId4"/>
    <p:sldId id="299" r:id="rId5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3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E46C0A"/>
    <a:srgbClr val="EBF1DE"/>
    <a:srgbClr val="FBFBFB"/>
    <a:srgbClr val="FFFFFF"/>
    <a:srgbClr val="FFFF66"/>
    <a:srgbClr val="EB64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3" autoAdjust="0"/>
    <p:restoredTop sz="94660"/>
  </p:normalViewPr>
  <p:slideViewPr>
    <p:cSldViewPr snapToObjects="1">
      <p:cViewPr varScale="1">
        <p:scale>
          <a:sx n="116" d="100"/>
          <a:sy n="116" d="100"/>
        </p:scale>
        <p:origin x="-1542" y="-108"/>
      </p:cViewPr>
      <p:guideLst>
        <p:guide orient="horz" pos="43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54" d="100"/>
          <a:sy n="54" d="100"/>
        </p:scale>
        <p:origin x="2580" y="84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42BC9-3297-4FB9-A2E4-F1207F9D5FAD}" type="datetimeFigureOut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B3534A-E7C1-4865-B01C-DFAA2769CF5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24064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9DFD4-199C-4BD0-8B07-99384F16A7A6}" type="datetimeFigureOut">
              <a:rPr kumimoji="1" lang="ja-JP" altLang="en-US" smtClean="0"/>
              <a:pPr/>
              <a:t>2014/10/18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C34C95-A25D-48A4-ADFB-293DB1972841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3404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Title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3977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973" y="1964267"/>
            <a:ext cx="5714228" cy="2421464"/>
          </a:xfrm>
        </p:spPr>
        <p:txBody>
          <a:bodyPr anchor="b">
            <a:normAutofit/>
          </a:bodyPr>
          <a:lstStyle>
            <a:lvl1pPr algn="r">
              <a:defRPr sz="4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973" y="4385733"/>
            <a:ext cx="5714228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52311" y="5870576"/>
            <a:ext cx="1212173" cy="3778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10/18/2014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973" y="5870576"/>
            <a:ext cx="3932137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40685" y="5870576"/>
            <a:ext cx="417516" cy="3778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561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732865"/>
            <a:ext cx="7772400" cy="566738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4401" y="932112"/>
            <a:ext cx="6858000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/>
            </a:lvl1pPr>
          </a:lstStyle>
          <a:p>
            <a:pPr marL="0" lvl="0" indent="0" algn="ctr">
              <a:buNone/>
            </a:pPr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5299603"/>
            <a:ext cx="77724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46576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609602"/>
            <a:ext cx="7772399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4343400"/>
            <a:ext cx="7772399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7064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988671" y="3352800"/>
            <a:ext cx="6876133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2266" y="4343400"/>
            <a:ext cx="77724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44500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291648"/>
            <a:ext cx="7772401" cy="1468800"/>
          </a:xfrm>
        </p:spPr>
        <p:txBody>
          <a:bodyPr anchor="b">
            <a:normAutofit/>
          </a:bodyPr>
          <a:lstStyle>
            <a:lvl1pPr algn="l">
              <a:defRPr sz="2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60448"/>
            <a:ext cx="7772402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90671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200" y="3886200"/>
            <a:ext cx="7772401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75200"/>
            <a:ext cx="7772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08594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440" y="609602"/>
            <a:ext cx="7772401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4440" y="3505200"/>
            <a:ext cx="777240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4439" y="4343400"/>
            <a:ext cx="7772401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02282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5AB9-F71C-4407-8D64-63FB3536EE09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</a:t>
            </a:r>
            <a:r>
              <a:rPr kumimoji="1" lang="ja-JP" altLang="en-US" smtClean="0"/>
              <a:t>まちづくり研究所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39342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2978" y="609600"/>
            <a:ext cx="1676621" cy="5181601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990184" cy="51816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DD93-B98D-410B-9EC7-002139792C4B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</a:t>
            </a:r>
            <a:r>
              <a:rPr kumimoji="1" lang="ja-JP" altLang="en-US" smtClean="0"/>
              <a:t>まちづくり研究所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90641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" y="-35142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75543"/>
            <a:ext cx="7772400" cy="145626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2D34-B23E-4065-83F6-E2E4D1BEC057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874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3308581"/>
            <a:ext cx="77724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4777381"/>
            <a:ext cx="777240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CFB19-5B67-4512-872D-2952BCFE301C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34627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2142068"/>
            <a:ext cx="3813048" cy="364913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6553" y="2142068"/>
            <a:ext cx="3813048" cy="364913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854C-FCEB-4214-A4AE-62E756023439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</a:t>
            </a:r>
            <a:r>
              <a:rPr kumimoji="1" lang="ja-JP" altLang="en-US" smtClean="0"/>
              <a:t>まちづくり研究所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35051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480" y="2218267"/>
            <a:ext cx="354060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1120" y="2218267"/>
            <a:ext cx="35184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6552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1ACD0-FC5D-4723-97AE-F9CB32013793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</a:t>
            </a:r>
            <a:r>
              <a:rPr kumimoji="1" lang="ja-JP" altLang="en-US" smtClean="0"/>
              <a:t>まちづくり研究所</a:t>
            </a:r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23690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609601"/>
            <a:ext cx="7772400" cy="145626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3DC-B15C-4AF8-B153-578AFF1DC651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</a:t>
            </a:r>
            <a:r>
              <a:rPr kumimoji="1" lang="ja-JP" altLang="en-US" smtClean="0"/>
              <a:t>まちづくり研究所</a:t>
            </a:r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17988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0CBAF-632C-4B29-8FB2-21302C200022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</a:t>
            </a:r>
            <a:r>
              <a:rPr kumimoji="1" lang="ja-JP" altLang="en-US" smtClean="0"/>
              <a:t>まちづくり研究所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5488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718" y="1557868"/>
            <a:ext cx="2862910" cy="1439332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6144" y="609601"/>
            <a:ext cx="4627975" cy="5181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718" y="2997200"/>
            <a:ext cx="2862910" cy="184573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60FC-1453-49D5-A646-2FF82FEDB129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</a:t>
            </a:r>
            <a:r>
              <a:rPr kumimoji="1" lang="ja-JP" altLang="en-US" smtClean="0"/>
              <a:t>まちづくり研究所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1081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128" y="1735672"/>
            <a:ext cx="4097204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29200" y="914400"/>
            <a:ext cx="3200400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 dirty="0"/>
            </a:lvl1pPr>
          </a:lstStyle>
          <a:p>
            <a:pPr marL="0" lvl="0" indent="0" algn="ctr">
              <a:buNone/>
            </a:pPr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128" y="3107272"/>
            <a:ext cx="4097204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1EE83-D037-43F4-858F-E228D1B80B90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</a:t>
            </a:r>
            <a:r>
              <a:rPr kumimoji="1" lang="ja-JP" altLang="en-US" smtClean="0"/>
              <a:t>まちづくり研究所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37803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635"/>
            <a:ext cx="7772400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42068"/>
            <a:ext cx="7772400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23712" y="5870576"/>
            <a:ext cx="1212173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10/18/2014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5870576"/>
            <a:ext cx="5990311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2085" y="5870576"/>
            <a:ext cx="417516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0631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kumimoji="1" sz="2400" b="1" kern="1200" cap="all">
          <a:ln w="3175" cmpd="sng">
            <a:noFill/>
          </a:ln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～新たなサービスの可能性～</a:t>
            </a:r>
            <a:br>
              <a:rPr lang="ja-JP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</a:br>
            <a:r>
              <a:rPr lang="en-US" altLang="ja-JP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GIHYO</a:t>
            </a:r>
            <a:r>
              <a:rPr lang="en-US" altLang="ja-JP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 LIFE</a:t>
            </a:r>
            <a:r>
              <a:rPr lang="ja-JP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　</a:t>
            </a:r>
            <a:br>
              <a:rPr lang="ja-JP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</a:br>
            <a:r>
              <a:rPr lang="ja-JP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女性会員意識調査より</a:t>
            </a:r>
            <a:endParaRPr kumimoji="1" lang="ja-JP" alt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7" name="サブタイトル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2015</a:t>
            </a:r>
            <a:r>
              <a:rPr kumimoji="1"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年</a:t>
            </a:r>
            <a:r>
              <a:rPr lang="en-US" altLang="ja-JP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3</a:t>
            </a:r>
            <a:r>
              <a:rPr kumimoji="1"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月</a:t>
            </a:r>
            <a:r>
              <a:rPr kumimoji="1"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1</a:t>
            </a:r>
            <a:r>
              <a:rPr kumimoji="1"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日</a:t>
            </a:r>
          </a:p>
          <a:p>
            <a:r>
              <a:rPr lang="en-US" altLang="ja-JP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GIHYO</a:t>
            </a:r>
            <a: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 LIFE</a:t>
            </a:r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　サービス開発課</a:t>
            </a:r>
          </a:p>
          <a:p>
            <a:r>
              <a:rPr kumimoji="1"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四谷シンミチ</a:t>
            </a:r>
            <a:endParaRPr kumimoji="1" lang="ja-JP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30354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資料（</a:t>
            </a:r>
            <a:r>
              <a:rPr kumimoji="1" lang="en-US" altLang="ja-JP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1</a:t>
            </a:r>
            <a:r>
              <a:rPr kumimoji="1" lang="ja-JP" alt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）「母の日」に関する意識調査</a:t>
            </a:r>
            <a:br>
              <a:rPr kumimoji="1" lang="ja-JP" alt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</a:br>
            <a:r>
              <a:rPr kumimoji="1" lang="ja-JP" alt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/>
            </a:r>
            <a:br>
              <a:rPr kumimoji="1" lang="ja-JP" alt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</a:br>
            <a:r>
              <a:rPr kumimoji="1" lang="ja-JP" altLang="en-U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・</a:t>
            </a:r>
            <a:r>
              <a:rPr lang="en-US" altLang="ja-JP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2015</a:t>
            </a:r>
            <a:r>
              <a:rPr lang="ja-JP" altLang="en-U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年</a:t>
            </a:r>
            <a:r>
              <a:rPr lang="en-US" altLang="ja-JP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1</a:t>
            </a:r>
            <a:r>
              <a:rPr lang="ja-JP" altLang="en-U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月</a:t>
            </a:r>
            <a:r>
              <a:rPr lang="en-US" altLang="ja-JP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10</a:t>
            </a:r>
            <a:r>
              <a:rPr lang="ja-JP" altLang="en-U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日～</a:t>
            </a:r>
            <a:r>
              <a:rPr lang="en-US" altLang="ja-JP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15</a:t>
            </a:r>
            <a:r>
              <a:rPr lang="ja-JP" altLang="en-U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日</a:t>
            </a:r>
            <a:br>
              <a:rPr lang="ja-JP" altLang="en-U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</a:br>
            <a:r>
              <a:rPr lang="ja-JP" altLang="en-U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・</a:t>
            </a:r>
            <a:r>
              <a:rPr lang="en-US" altLang="ja-JP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GIHYO</a:t>
            </a:r>
            <a:r>
              <a:rPr lang="en-US" altLang="ja-JP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 LIFE</a:t>
            </a:r>
            <a:r>
              <a:rPr lang="ja-JP" altLang="en-U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会員に対して実施（</a:t>
            </a:r>
            <a:r>
              <a:rPr lang="en-US" altLang="ja-JP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N=2000</a:t>
            </a:r>
            <a:r>
              <a:rPr lang="ja-JP" altLang="en-U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）</a:t>
            </a:r>
            <a:br>
              <a:rPr lang="ja-JP" altLang="en-U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</a:br>
            <a:r>
              <a:rPr lang="ja-JP" altLang="en-U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・「金額と送りたいプレゼント」について</a:t>
            </a:r>
            <a:endParaRPr kumimoji="1" lang="ja-JP" altLang="en-US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887" y="2213865"/>
            <a:ext cx="5267598" cy="43920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2213865"/>
            <a:ext cx="3204000" cy="2671419"/>
          </a:xfrm>
          <a:prstGeom prst="rect">
            <a:avLst/>
          </a:prstGeom>
        </p:spPr>
      </p:pic>
      <p:sp>
        <p:nvSpPr>
          <p:cNvPr id="8" name="円形吹き出し 7"/>
          <p:cNvSpPr/>
          <p:nvPr/>
        </p:nvSpPr>
        <p:spPr>
          <a:xfrm>
            <a:off x="6687235" y="1493785"/>
            <a:ext cx="2162250" cy="720080"/>
          </a:xfrm>
          <a:prstGeom prst="wedgeEllipseCallout">
            <a:avLst>
              <a:gd name="adj1" fmla="val 12065"/>
              <a:gd name="adj2" fmla="val 10130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 smtClean="0">
                <a:latin typeface="+mn-ea"/>
              </a:rPr>
              <a:t>40</a:t>
            </a:r>
            <a:r>
              <a:rPr kumimoji="1" lang="ja-JP" altLang="en-US" sz="1400" b="1" dirty="0" smtClean="0">
                <a:latin typeface="+mn-ea"/>
              </a:rPr>
              <a:t>代女性に注目</a:t>
            </a:r>
            <a:endParaRPr kumimoji="1" lang="ja-JP" altLang="en-US" sz="1400" b="1" dirty="0">
              <a:latin typeface="+mn-ea"/>
            </a:endParaRPr>
          </a:p>
        </p:txBody>
      </p:sp>
      <p:sp>
        <p:nvSpPr>
          <p:cNvPr id="9" name="円形吹き出し 8"/>
          <p:cNvSpPr/>
          <p:nvPr/>
        </p:nvSpPr>
        <p:spPr>
          <a:xfrm>
            <a:off x="1356454" y="5107299"/>
            <a:ext cx="2162250" cy="720080"/>
          </a:xfrm>
          <a:prstGeom prst="wedgeEllipseCallout">
            <a:avLst>
              <a:gd name="adj1" fmla="val 26748"/>
              <a:gd name="adj2" fmla="val -8917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 smtClean="0">
                <a:latin typeface="+mn-ea"/>
              </a:rPr>
              <a:t>40</a:t>
            </a:r>
            <a:r>
              <a:rPr kumimoji="1" lang="ja-JP" altLang="en-US" sz="1400" b="1" dirty="0" smtClean="0">
                <a:latin typeface="+mn-ea"/>
              </a:rPr>
              <a:t>代女性に注目</a:t>
            </a:r>
            <a:endParaRPr kumimoji="1" lang="ja-JP" altLang="en-US" sz="14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95615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ja-JP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資料</a:t>
            </a:r>
            <a:r>
              <a:rPr lang="ja-JP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（</a:t>
            </a:r>
            <a:r>
              <a:rPr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2</a:t>
            </a:r>
            <a:r>
              <a:rPr lang="ja-JP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）</a:t>
            </a:r>
            <a:r>
              <a:rPr lang="ja-JP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「母の日」に関する意識調査</a:t>
            </a:r>
            <a:br>
              <a:rPr lang="ja-JP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</a:br>
            <a:r>
              <a:rPr lang="en-US" altLang="ja-JP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/>
            </a:r>
            <a:br>
              <a:rPr lang="en-US" altLang="ja-JP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</a:br>
            <a:r>
              <a:rPr lang="ja-JP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・</a:t>
            </a:r>
            <a:r>
              <a:rPr lang="en-US" altLang="ja-JP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2015</a:t>
            </a:r>
            <a:r>
              <a:rPr lang="ja-JP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年</a:t>
            </a:r>
            <a:r>
              <a:rPr lang="en-US" altLang="ja-JP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1</a:t>
            </a:r>
            <a:r>
              <a:rPr lang="ja-JP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月</a:t>
            </a:r>
            <a:r>
              <a:rPr lang="en-US" altLang="ja-JP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10</a:t>
            </a:r>
            <a:r>
              <a:rPr lang="ja-JP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日～</a:t>
            </a:r>
            <a:r>
              <a:rPr lang="en-US" altLang="ja-JP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15</a:t>
            </a:r>
            <a:r>
              <a:rPr lang="ja-JP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日</a:t>
            </a:r>
            <a:br>
              <a:rPr lang="ja-JP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</a:br>
            <a:r>
              <a:rPr lang="ja-JP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・</a:t>
            </a:r>
            <a:r>
              <a:rPr lang="en-US" altLang="ja-JP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GIHYO</a:t>
            </a:r>
            <a:r>
              <a:rPr lang="en-US" altLang="ja-JP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 LIFE</a:t>
            </a:r>
            <a:r>
              <a:rPr lang="ja-JP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会員に対して実施（</a:t>
            </a:r>
            <a:r>
              <a:rPr lang="en-US" altLang="ja-JP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N=2000</a:t>
            </a:r>
            <a:r>
              <a:rPr lang="ja-JP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）</a:t>
            </a:r>
            <a:br>
              <a:rPr lang="ja-JP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</a:br>
            <a:r>
              <a:rPr lang="ja-JP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・</a:t>
            </a:r>
            <a:r>
              <a:rPr lang="ja-JP" altLang="en-US" sz="2000" dirty="0" smtClean="0">
                <a:latin typeface="+mn-ea"/>
              </a:rPr>
              <a:t>「プレゼント」で残念なことや失敗したこと</a:t>
            </a:r>
            <a:r>
              <a:rPr lang="en-US" altLang="ja-JP" sz="2000" dirty="0" smtClean="0">
                <a:latin typeface="+mn-ea"/>
              </a:rPr>
              <a:t>(FA)</a:t>
            </a:r>
            <a:br>
              <a:rPr lang="en-US" altLang="ja-JP" sz="2000" dirty="0" smtClean="0">
                <a:latin typeface="+mn-ea"/>
              </a:rPr>
            </a:br>
            <a:r>
              <a:rPr lang="ja-JP" altLang="en-US" sz="2000" dirty="0" smtClean="0">
                <a:solidFill>
                  <a:srgbClr val="FFC000"/>
                </a:solidFill>
                <a:effectLst/>
                <a:latin typeface="+mn-ea"/>
              </a:rPr>
              <a:t>　</a:t>
            </a:r>
            <a:r>
              <a:rPr lang="en-US" altLang="ja-JP" sz="2000" dirty="0" smtClean="0">
                <a:solidFill>
                  <a:srgbClr val="FFC000"/>
                </a:solidFill>
                <a:effectLst/>
                <a:latin typeface="+mn-ea"/>
              </a:rPr>
              <a:t>※40</a:t>
            </a:r>
            <a:r>
              <a:rPr lang="ja-JP" altLang="en-US" sz="2000" dirty="0" smtClean="0">
                <a:solidFill>
                  <a:srgbClr val="FFC000"/>
                </a:solidFill>
                <a:effectLst/>
                <a:latin typeface="+mn-ea"/>
              </a:rPr>
              <a:t>代女性の代表的なコメントを抽出</a:t>
            </a:r>
            <a:endParaRPr kumimoji="1" lang="ja-JP" altLang="en-US" sz="2000" dirty="0">
              <a:solidFill>
                <a:srgbClr val="FFC000"/>
              </a:solidFill>
              <a:effectLst/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9897260"/>
              </p:ext>
            </p:extLst>
          </p:nvPr>
        </p:nvGraphicFramePr>
        <p:xfrm>
          <a:off x="457201" y="2348880"/>
          <a:ext cx="8190908" cy="2832306"/>
        </p:xfrm>
        <a:graphic>
          <a:graphicData uri="http://schemas.openxmlformats.org/drawingml/2006/table">
            <a:tbl>
              <a:tblPr/>
              <a:tblGrid>
                <a:gridCol w="4914546"/>
                <a:gridCol w="819090"/>
                <a:gridCol w="819090"/>
                <a:gridCol w="1638182"/>
              </a:tblGrid>
              <a:tr h="47205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仕事がいそがしく、うっかり買うのを忘れてしまった。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40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代　女性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47205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選ぶ時間がなくて、不本意なプレゼントしか買えなかった。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40</a:t>
                      </a:r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代　女性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472051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忘れてしまい、メッセージ</a:t>
                      </a:r>
                      <a:r>
                        <a:rPr lang="ja-JP" alt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だけ渡したら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それでも喜んでくれて泣けました。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40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代　女性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47205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「もの」より、一緒に過ごせるサービスがいいなと思います。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40</a:t>
                      </a:r>
                      <a:r>
                        <a:rPr lang="ja-JP" alt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代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女性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47205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あまり高くなくてセンスのいいものを誰かに選んで欲しい。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40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代　女性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472051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故郷から遠く離れていて、どうやってまごころを伝えればいいか</a:t>
                      </a:r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…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40</a:t>
                      </a:r>
                      <a:r>
                        <a:rPr lang="ja-JP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代　女性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4" name="円形吹き出し 3"/>
          <p:cNvSpPr/>
          <p:nvPr/>
        </p:nvSpPr>
        <p:spPr>
          <a:xfrm>
            <a:off x="1781690" y="5589240"/>
            <a:ext cx="5130570" cy="720080"/>
          </a:xfrm>
          <a:prstGeom prst="wedgeEllipseCallout">
            <a:avLst>
              <a:gd name="adj1" fmla="val -11549"/>
              <a:gd name="adj2" fmla="val -10681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latin typeface="+mn-ea"/>
              </a:rPr>
              <a:t>時間がとれない、距離的に遠いなどの課題</a:t>
            </a:r>
          </a:p>
          <a:p>
            <a:pPr algn="ctr"/>
            <a:r>
              <a:rPr kumimoji="1" lang="ja-JP" altLang="en-US" sz="1400" b="1" dirty="0" smtClean="0">
                <a:latin typeface="+mn-ea"/>
              </a:rPr>
              <a:t>贈るなら「こだわり」が強いなど</a:t>
            </a:r>
            <a:endParaRPr kumimoji="1" lang="ja-JP" altLang="en-US" sz="14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31222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</a:t>
            </a:r>
            <a:endParaRPr kumimoji="1"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196710"/>
              </p:ext>
            </p:extLst>
          </p:nvPr>
        </p:nvGraphicFramePr>
        <p:xfrm>
          <a:off x="1387298" y="1422890"/>
          <a:ext cx="6096000" cy="22337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</a:tblGrid>
              <a:tr h="1106010"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anchor="ctr" anchorCtr="1"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1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40</a:t>
                      </a:r>
                      <a:r>
                        <a:rPr kumimoji="1" lang="ja-JP" altLang="en-US" sz="2000" b="1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代女性</a:t>
                      </a:r>
                    </a:p>
                    <a:p>
                      <a:r>
                        <a:rPr kumimoji="1" lang="ja-JP" altLang="en-US" sz="1600" b="1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・時間がない</a:t>
                      </a:r>
                    </a:p>
                    <a:p>
                      <a:r>
                        <a:rPr kumimoji="1" lang="ja-JP" altLang="en-US" sz="1600" b="1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・離れている</a:t>
                      </a:r>
                    </a:p>
                    <a:p>
                      <a:r>
                        <a:rPr kumimoji="1" lang="ja-JP" altLang="en-US" sz="1600" b="1" dirty="0" smtClean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・モノよりサービス</a:t>
                      </a:r>
                      <a:endParaRPr kumimoji="1" lang="ja-JP" altLang="en-US" sz="1600" b="1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106010"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anchor="ctr" anchorCtr="1"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anchor="ctr" anchorCtr="1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4004779" y="975211"/>
            <a:ext cx="800219" cy="33855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予算高</a:t>
            </a:r>
            <a:endParaRPr kumimoji="1" lang="ja-JP" alt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004779" y="3744035"/>
            <a:ext cx="800219" cy="33855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予算低</a:t>
            </a:r>
            <a:endParaRPr kumimoji="1" lang="ja-JP" altLang="en-US" sz="16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610352" y="2333733"/>
            <a:ext cx="1415772" cy="33855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こだわりたい</a:t>
            </a:r>
            <a:endParaRPr kumimoji="1" lang="ja-JP" alt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60026" y="2333733"/>
            <a:ext cx="800219" cy="33855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気軽に</a:t>
            </a:r>
            <a:endParaRPr kumimoji="1" lang="ja-JP" altLang="en-US" sz="16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387298" y="4779150"/>
            <a:ext cx="6223054" cy="166518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b="1" dirty="0" smtClean="0">
                <a:solidFill>
                  <a:schemeClr val="bg1"/>
                </a:solidFill>
                <a:latin typeface="+mn-ea"/>
              </a:rPr>
              <a:t>会員アンケートから立てた仮説</a:t>
            </a:r>
          </a:p>
          <a:p>
            <a:pPr lvl="1"/>
            <a:r>
              <a:rPr kumimoji="1" lang="ja-JP" altLang="en-US" sz="1600" b="1" dirty="0" smtClean="0">
                <a:solidFill>
                  <a:schemeClr val="bg1"/>
                </a:solidFill>
                <a:latin typeface="+mn-ea"/>
              </a:rPr>
              <a:t>①ターゲット　</a:t>
            </a:r>
            <a:r>
              <a:rPr kumimoji="1" lang="en-US" altLang="ja-JP" sz="1600" b="1" dirty="0" smtClean="0">
                <a:solidFill>
                  <a:schemeClr val="bg1"/>
                </a:solidFill>
                <a:latin typeface="+mn-ea"/>
              </a:rPr>
              <a:t>40</a:t>
            </a:r>
            <a:r>
              <a:rPr kumimoji="1" lang="ja-JP" altLang="en-US" sz="1600" b="1" dirty="0" smtClean="0">
                <a:solidFill>
                  <a:schemeClr val="bg1"/>
                </a:solidFill>
                <a:latin typeface="+mn-ea"/>
              </a:rPr>
              <a:t>代女性</a:t>
            </a:r>
          </a:p>
          <a:p>
            <a:pPr lvl="1"/>
            <a:r>
              <a:rPr kumimoji="1" lang="ja-JP" altLang="en-US" sz="1600" b="1" dirty="0" smtClean="0">
                <a:solidFill>
                  <a:schemeClr val="bg1"/>
                </a:solidFill>
                <a:latin typeface="+mn-ea"/>
              </a:rPr>
              <a:t>②サービス　記念日プレゼント計画サービス</a:t>
            </a:r>
          </a:p>
          <a:p>
            <a:pPr lvl="1"/>
            <a:r>
              <a:rPr kumimoji="1" lang="ja-JP" altLang="en-US" sz="1600" b="1" dirty="0" smtClean="0">
                <a:solidFill>
                  <a:schemeClr val="bg1"/>
                </a:solidFill>
                <a:latin typeface="+mn-ea"/>
              </a:rPr>
              <a:t>③概要　記念日ごとに会員に通知。会員の属性を勘案して、最適のプレゼントサービスを提案する。</a:t>
            </a:r>
            <a:endParaRPr kumimoji="1" lang="ja-JP" altLang="en-US" sz="16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" name="下矢印 8"/>
          <p:cNvSpPr/>
          <p:nvPr/>
        </p:nvSpPr>
        <p:spPr>
          <a:xfrm>
            <a:off x="5697125" y="2528900"/>
            <a:ext cx="360040" cy="2250250"/>
          </a:xfrm>
          <a:prstGeom prst="downArrow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871700" y="3017875"/>
            <a:ext cx="13003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chemeClr val="bg2"/>
                </a:solidFill>
                <a:latin typeface="+mn-ea"/>
              </a:rPr>
              <a:t>10</a:t>
            </a:r>
            <a:r>
              <a:rPr kumimoji="1" lang="ja-JP" altLang="en-US" sz="2000" b="1" dirty="0" smtClean="0">
                <a:solidFill>
                  <a:schemeClr val="bg2"/>
                </a:solidFill>
                <a:latin typeface="+mn-ea"/>
              </a:rPr>
              <a:t>代女性</a:t>
            </a:r>
            <a:endParaRPr kumimoji="1" lang="ja-JP" altLang="en-US" sz="2000" b="1" dirty="0">
              <a:solidFill>
                <a:schemeClr val="bg2"/>
              </a:solidFill>
              <a:latin typeface="+mn-ea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724650" y="2714035"/>
            <a:ext cx="13003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chemeClr val="bg2"/>
                </a:solidFill>
                <a:latin typeface="+mn-ea"/>
              </a:rPr>
              <a:t>20</a:t>
            </a:r>
            <a:r>
              <a:rPr kumimoji="1" lang="ja-JP" altLang="en-US" sz="2000" b="1" dirty="0" smtClean="0">
                <a:solidFill>
                  <a:schemeClr val="bg2"/>
                </a:solidFill>
                <a:latin typeface="+mn-ea"/>
              </a:rPr>
              <a:t>代女性</a:t>
            </a:r>
            <a:endParaRPr kumimoji="1" lang="ja-JP" altLang="en-US" sz="2000" b="1" dirty="0">
              <a:solidFill>
                <a:schemeClr val="bg2"/>
              </a:solidFill>
              <a:latin typeface="+mn-ea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693223" y="1913378"/>
            <a:ext cx="13003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chemeClr val="bg2"/>
                </a:solidFill>
                <a:latin typeface="+mn-ea"/>
              </a:rPr>
              <a:t>30</a:t>
            </a:r>
            <a:r>
              <a:rPr kumimoji="1" lang="ja-JP" altLang="en-US" sz="2000" b="1" dirty="0" smtClean="0">
                <a:solidFill>
                  <a:schemeClr val="bg2"/>
                </a:solidFill>
                <a:latin typeface="+mn-ea"/>
              </a:rPr>
              <a:t>代女性</a:t>
            </a:r>
            <a:endParaRPr kumimoji="1" lang="ja-JP" altLang="en-US" sz="2000" b="1" dirty="0">
              <a:solidFill>
                <a:schemeClr val="bg2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5788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天空">
  <a:themeElements>
    <a:clrScheme name="天空">
      <a:dk1>
        <a:sysClr val="windowText" lastClr="000000"/>
      </a:dk1>
      <a:lt1>
        <a:sysClr val="window" lastClr="FFFFFF"/>
      </a:lt1>
      <a:dk2>
        <a:srgbClr val="104C7E"/>
      </a:dk2>
      <a:lt2>
        <a:srgbClr val="EBEBEB"/>
      </a:lt2>
      <a:accent1>
        <a:srgbClr val="94CE67"/>
      </a:accent1>
      <a:accent2>
        <a:srgbClr val="49D1CD"/>
      </a:accent2>
      <a:accent3>
        <a:srgbClr val="61A5D6"/>
      </a:accent3>
      <a:accent4>
        <a:srgbClr val="9D8CD3"/>
      </a:accent4>
      <a:accent5>
        <a:srgbClr val="E45C8A"/>
      </a:accent5>
      <a:accent6>
        <a:srgbClr val="F98C61"/>
      </a:accent6>
      <a:hlink>
        <a:srgbClr val="AAF172"/>
      </a:hlink>
      <a:folHlink>
        <a:srgbClr val="E7F19A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グランジ テクスチャ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elestial" id="{C4BB2A3D-0E93-4C5F-B0D2-9D3FCE089CC5}" vid="{E44E6A2F-09CD-4BE0-B42D-107FF03CEED6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TC103457452[[fn=天空]]</Template>
  <TotalTime>0</TotalTime>
  <Words>195</Words>
  <Application>Microsoft Office PowerPoint</Application>
  <PresentationFormat>画面に合わせる (4:3)</PresentationFormat>
  <Paragraphs>47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天空</vt:lpstr>
      <vt:lpstr>～新たなサービスの可能性～ GIHYO LIFE　 女性会員意識調査より</vt:lpstr>
      <vt:lpstr>資料（1）「母の日」に関する意識調査  ・2015年1月10日～15日 ・GIHYO LIFE会員に対して実施（N=2000） ・「金額と送りたいプレゼント」について</vt:lpstr>
      <vt:lpstr>資料（2）「母の日」に関する意識調査  ・2015年1月10日～15日 ・GIHYO LIFE会員に対して実施（N=2000） ・「プレゼント」で残念なことや失敗したこと(FA) 　※40代女性の代表的なコメントを抽出</vt:lpstr>
      <vt:lpstr>仮説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2014-07-20T05:59:49Z</dcterms:created>
  <dcterms:modified xsi:type="dcterms:W3CDTF">2014-10-18T13:01:02Z</dcterms:modified>
</cp:coreProperties>
</file>