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removePersonalInfoOnSave="1" saveSubsetFonts="1">
  <p:sldMasterIdLst>
    <p:sldMasterId id="2147483708" r:id="rId1"/>
  </p:sldMasterIdLst>
  <p:notesMasterIdLst>
    <p:notesMasterId r:id="rId6"/>
  </p:notesMasterIdLst>
  <p:handoutMasterIdLst>
    <p:handoutMasterId r:id="rId7"/>
  </p:handoutMasterIdLst>
  <p:sldIdLst>
    <p:sldId id="289" r:id="rId2"/>
    <p:sldId id="294" r:id="rId3"/>
    <p:sldId id="293" r:id="rId4"/>
    <p:sldId id="291" r:id="rId5"/>
  </p:sldIdLst>
  <p:sldSz cx="9144000" cy="6858000" type="screen4x3"/>
  <p:notesSz cx="6735763" cy="986631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4320" userDrawn="1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CFF"/>
    <a:srgbClr val="E46C0A"/>
    <a:srgbClr val="EBF1DE"/>
    <a:srgbClr val="FBFBFB"/>
    <a:srgbClr val="FFFFFF"/>
    <a:srgbClr val="FFFF66"/>
    <a:srgbClr val="EB643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893" autoAdjust="0"/>
    <p:restoredTop sz="94660"/>
  </p:normalViewPr>
  <p:slideViewPr>
    <p:cSldViewPr snapToObjects="1">
      <p:cViewPr varScale="1">
        <p:scale>
          <a:sx n="116" d="100"/>
          <a:sy n="116" d="100"/>
        </p:scale>
        <p:origin x="-1566" y="-108"/>
      </p:cViewPr>
      <p:guideLst>
        <p:guide orient="horz" pos="43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Objects="1" showGuides="1">
      <p:cViewPr varScale="1">
        <p:scale>
          <a:sx n="54" d="100"/>
          <a:sy n="54" d="100"/>
        </p:scale>
        <p:origin x="2580" y="84"/>
      </p:cViewPr>
      <p:guideLst/>
    </p:cSldViewPr>
  </p:notes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EE0B860-760B-430E-943D-138E3D87B7E6}" type="doc">
      <dgm:prSet loTypeId="urn:microsoft.com/office/officeart/2005/8/layout/vList5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kumimoji="1" lang="ja-JP" altLang="en-US"/>
        </a:p>
      </dgm:t>
    </dgm:pt>
    <dgm:pt modelId="{941AB2E2-788D-44E3-A003-5245D44CB510}">
      <dgm:prSet/>
      <dgm:spPr/>
      <dgm:t>
        <a:bodyPr/>
        <a:lstStyle/>
        <a:p>
          <a:pPr rtl="0"/>
          <a:r>
            <a:rPr kumimoji="1" lang="ja-JP" b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「レトロな町並み通り」の空き家を再活用する。</a:t>
          </a:r>
          <a:endParaRPr lang="ja-JP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E45703CD-E23F-4A10-B8D0-470B58973972}" type="parTrans" cxnId="{C711F811-ADC2-4788-888D-EAAB93FBFC4E}">
      <dgm:prSet/>
      <dgm:spPr/>
      <dgm:t>
        <a:bodyPr/>
        <a:lstStyle/>
        <a:p>
          <a:endParaRPr kumimoji="1" lang="ja-JP" altLang="en-US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23DEFE8F-3102-4A3F-B48F-1D8651A74B10}" type="sibTrans" cxnId="{C711F811-ADC2-4788-888D-EAAB93FBFC4E}">
      <dgm:prSet/>
      <dgm:spPr/>
      <dgm:t>
        <a:bodyPr/>
        <a:lstStyle/>
        <a:p>
          <a:endParaRPr kumimoji="1" lang="ja-JP" altLang="en-US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9C7DD5A1-F855-4350-A37E-2D676ABC1E88}">
      <dgm:prSet/>
      <dgm:spPr/>
      <dgm:t>
        <a:bodyPr/>
        <a:lstStyle/>
        <a:p>
          <a:pPr rtl="0"/>
          <a:r>
            <a:rPr kumimoji="1" lang="ja-JP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空き家をＡ市Ａ区が管理し、「スタートアップ施設」</a:t>
          </a:r>
          <a:r>
            <a:rPr kumimoji="1" lang="ja-JP" altLang="en-US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を</a:t>
          </a:r>
          <a:r>
            <a:rPr kumimoji="1" lang="ja-JP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リノベーションする。</a:t>
          </a:r>
          <a:endParaRPr lang="ja-JP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29734B55-AF70-4D88-8E6F-0848098F2EC4}" type="parTrans" cxnId="{5CB0B8B8-5D5B-4CE6-909E-37B54AD55150}">
      <dgm:prSet/>
      <dgm:spPr/>
      <dgm:t>
        <a:bodyPr/>
        <a:lstStyle/>
        <a:p>
          <a:endParaRPr kumimoji="1" lang="ja-JP" altLang="en-US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9312BEBA-67FE-4488-9BDE-D6DF5D993668}" type="sibTrans" cxnId="{5CB0B8B8-5D5B-4CE6-909E-37B54AD55150}">
      <dgm:prSet/>
      <dgm:spPr/>
      <dgm:t>
        <a:bodyPr/>
        <a:lstStyle/>
        <a:p>
          <a:endParaRPr kumimoji="1" lang="ja-JP" altLang="en-US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0CD63834-6D23-4950-90E5-9582B02CAC18}">
      <dgm:prSet/>
      <dgm:spPr/>
      <dgm:t>
        <a:bodyPr/>
        <a:lstStyle/>
        <a:p>
          <a:pPr rtl="0"/>
          <a:r>
            <a:rPr kumimoji="1" lang="ja-JP" b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市ヶ谷大学、市ヶ谷ビジネスセンターと提携し、起業志望者へ安価に提供する。</a:t>
          </a:r>
          <a:endParaRPr lang="ja-JP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54C5E7A0-D29B-4218-9958-74854EFD5A1C}" type="parTrans" cxnId="{1D843BEA-468A-4785-A9BA-B4585E4CDA64}">
      <dgm:prSet/>
      <dgm:spPr/>
      <dgm:t>
        <a:bodyPr/>
        <a:lstStyle/>
        <a:p>
          <a:endParaRPr kumimoji="1" lang="ja-JP" altLang="en-US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E4816F0B-8D12-4326-9468-78467EA82AE2}" type="sibTrans" cxnId="{1D843BEA-468A-4785-A9BA-B4585E4CDA64}">
      <dgm:prSet/>
      <dgm:spPr/>
      <dgm:t>
        <a:bodyPr/>
        <a:lstStyle/>
        <a:p>
          <a:endParaRPr kumimoji="1" lang="ja-JP" altLang="en-US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B8498324-46FC-41B9-906B-6C0F0D3CB92A}" type="pres">
      <dgm:prSet presAssocID="{0EE0B860-760B-430E-943D-138E3D87B7E6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7861B611-DFB6-48AD-809A-84C4F3933414}" type="pres">
      <dgm:prSet presAssocID="{941AB2E2-788D-44E3-A003-5245D44CB510}" presName="linNode" presStyleCnt="0"/>
      <dgm:spPr/>
    </dgm:pt>
    <dgm:pt modelId="{7AFA2AA7-DB09-4A64-92F0-49CE6589273A}" type="pres">
      <dgm:prSet presAssocID="{941AB2E2-788D-44E3-A003-5245D44CB510}" presName="parentText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3954755B-C758-4568-A65C-C69B72B992AB}" type="pres">
      <dgm:prSet presAssocID="{23DEFE8F-3102-4A3F-B48F-1D8651A74B10}" presName="sp" presStyleCnt="0"/>
      <dgm:spPr/>
    </dgm:pt>
    <dgm:pt modelId="{A2CCF562-0F8B-4988-BEB4-FCF2E6341C05}" type="pres">
      <dgm:prSet presAssocID="{9C7DD5A1-F855-4350-A37E-2D676ABC1E88}" presName="linNode" presStyleCnt="0"/>
      <dgm:spPr/>
    </dgm:pt>
    <dgm:pt modelId="{1CFE4A5A-734C-4FD6-B47C-E814F4E598D0}" type="pres">
      <dgm:prSet presAssocID="{9C7DD5A1-F855-4350-A37E-2D676ABC1E88}" presName="parentText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811A03D9-95CC-43C1-AA68-1A2E81C32013}" type="pres">
      <dgm:prSet presAssocID="{9312BEBA-67FE-4488-9BDE-D6DF5D993668}" presName="sp" presStyleCnt="0"/>
      <dgm:spPr/>
    </dgm:pt>
    <dgm:pt modelId="{A0CE7F5A-8F01-46AC-A353-B43C5EC57F46}" type="pres">
      <dgm:prSet presAssocID="{0CD63834-6D23-4950-90E5-9582B02CAC18}" presName="linNode" presStyleCnt="0"/>
      <dgm:spPr/>
    </dgm:pt>
    <dgm:pt modelId="{DDA343B3-51FD-46C7-B979-32039623EDB6}" type="pres">
      <dgm:prSet presAssocID="{0CD63834-6D23-4950-90E5-9582B02CAC18}" presName="parentText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8E16F270-57FB-4BA0-8BB2-E25D8C3B22FD}" type="presOf" srcId="{0EE0B860-760B-430E-943D-138E3D87B7E6}" destId="{B8498324-46FC-41B9-906B-6C0F0D3CB92A}" srcOrd="0" destOrd="0" presId="urn:microsoft.com/office/officeart/2005/8/layout/vList5"/>
    <dgm:cxn modelId="{DBB92C6A-4D97-405C-9EDE-3539F0D8114E}" type="presOf" srcId="{9C7DD5A1-F855-4350-A37E-2D676ABC1E88}" destId="{1CFE4A5A-734C-4FD6-B47C-E814F4E598D0}" srcOrd="0" destOrd="0" presId="urn:microsoft.com/office/officeart/2005/8/layout/vList5"/>
    <dgm:cxn modelId="{1D843BEA-468A-4785-A9BA-B4585E4CDA64}" srcId="{0EE0B860-760B-430E-943D-138E3D87B7E6}" destId="{0CD63834-6D23-4950-90E5-9582B02CAC18}" srcOrd="2" destOrd="0" parTransId="{54C5E7A0-D29B-4218-9958-74854EFD5A1C}" sibTransId="{E4816F0B-8D12-4326-9468-78467EA82AE2}"/>
    <dgm:cxn modelId="{C711F811-ADC2-4788-888D-EAAB93FBFC4E}" srcId="{0EE0B860-760B-430E-943D-138E3D87B7E6}" destId="{941AB2E2-788D-44E3-A003-5245D44CB510}" srcOrd="0" destOrd="0" parTransId="{E45703CD-E23F-4A10-B8D0-470B58973972}" sibTransId="{23DEFE8F-3102-4A3F-B48F-1D8651A74B10}"/>
    <dgm:cxn modelId="{5CB0B8B8-5D5B-4CE6-909E-37B54AD55150}" srcId="{0EE0B860-760B-430E-943D-138E3D87B7E6}" destId="{9C7DD5A1-F855-4350-A37E-2D676ABC1E88}" srcOrd="1" destOrd="0" parTransId="{29734B55-AF70-4D88-8E6F-0848098F2EC4}" sibTransId="{9312BEBA-67FE-4488-9BDE-D6DF5D993668}"/>
    <dgm:cxn modelId="{99B527E9-0E85-4D5D-82F8-1B9886BDDB62}" type="presOf" srcId="{0CD63834-6D23-4950-90E5-9582B02CAC18}" destId="{DDA343B3-51FD-46C7-B979-32039623EDB6}" srcOrd="0" destOrd="0" presId="urn:microsoft.com/office/officeart/2005/8/layout/vList5"/>
    <dgm:cxn modelId="{265E9E56-6EC2-43F2-9D80-72C1E198F113}" type="presOf" srcId="{941AB2E2-788D-44E3-A003-5245D44CB510}" destId="{7AFA2AA7-DB09-4A64-92F0-49CE6589273A}" srcOrd="0" destOrd="0" presId="urn:microsoft.com/office/officeart/2005/8/layout/vList5"/>
    <dgm:cxn modelId="{72D46455-A48E-4E09-A1EB-56B42B255CA8}" type="presParOf" srcId="{B8498324-46FC-41B9-906B-6C0F0D3CB92A}" destId="{7861B611-DFB6-48AD-809A-84C4F3933414}" srcOrd="0" destOrd="0" presId="urn:microsoft.com/office/officeart/2005/8/layout/vList5"/>
    <dgm:cxn modelId="{1932FB44-95CA-4600-86B0-F5206055F1F7}" type="presParOf" srcId="{7861B611-DFB6-48AD-809A-84C4F3933414}" destId="{7AFA2AA7-DB09-4A64-92F0-49CE6589273A}" srcOrd="0" destOrd="0" presId="urn:microsoft.com/office/officeart/2005/8/layout/vList5"/>
    <dgm:cxn modelId="{2BDF6B8F-489D-4890-8C89-F77392454DB0}" type="presParOf" srcId="{B8498324-46FC-41B9-906B-6C0F0D3CB92A}" destId="{3954755B-C758-4568-A65C-C69B72B992AB}" srcOrd="1" destOrd="0" presId="urn:microsoft.com/office/officeart/2005/8/layout/vList5"/>
    <dgm:cxn modelId="{67EE4E1F-4258-4007-85F7-6B215C34E556}" type="presParOf" srcId="{B8498324-46FC-41B9-906B-6C0F0D3CB92A}" destId="{A2CCF562-0F8B-4988-BEB4-FCF2E6341C05}" srcOrd="2" destOrd="0" presId="urn:microsoft.com/office/officeart/2005/8/layout/vList5"/>
    <dgm:cxn modelId="{3A4DFCF6-4631-4E40-9DF8-0C927244FE8C}" type="presParOf" srcId="{A2CCF562-0F8B-4988-BEB4-FCF2E6341C05}" destId="{1CFE4A5A-734C-4FD6-B47C-E814F4E598D0}" srcOrd="0" destOrd="0" presId="urn:microsoft.com/office/officeart/2005/8/layout/vList5"/>
    <dgm:cxn modelId="{967A56C1-440B-4506-A302-9641064BB174}" type="presParOf" srcId="{B8498324-46FC-41B9-906B-6C0F0D3CB92A}" destId="{811A03D9-95CC-43C1-AA68-1A2E81C32013}" srcOrd="3" destOrd="0" presId="urn:microsoft.com/office/officeart/2005/8/layout/vList5"/>
    <dgm:cxn modelId="{6627303B-8A8D-429D-9DCD-C7B71B0F557E}" type="presParOf" srcId="{B8498324-46FC-41B9-906B-6C0F0D3CB92A}" destId="{A0CE7F5A-8F01-46AC-A353-B43C5EC57F46}" srcOrd="4" destOrd="0" presId="urn:microsoft.com/office/officeart/2005/8/layout/vList5"/>
    <dgm:cxn modelId="{D3A1F3ED-CADF-48A6-B7DA-F271107B52EE}" type="presParOf" srcId="{A0CE7F5A-8F01-46AC-A353-B43C5EC57F46}" destId="{DDA343B3-51FD-46C7-B979-32039623EDB6}" srcOrd="0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AFA2AA7-DB09-4A64-92F0-49CE6589273A}">
      <dsp:nvSpPr>
        <dsp:cNvPr id="0" name=""/>
        <dsp:cNvSpPr/>
      </dsp:nvSpPr>
      <dsp:spPr>
        <a:xfrm>
          <a:off x="2068361" y="2124"/>
          <a:ext cx="2326906" cy="1402286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24765" rIns="49530" bIns="24765" numCol="1" spcCol="1270" anchor="ctr" anchorCtr="0">
          <a:noAutofit/>
        </a:bodyPr>
        <a:lstStyle/>
        <a:p>
          <a:pPr lvl="0" algn="ctr" defTabSz="577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sz="1300" b="1" kern="120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「レトロな町並み通り」の空き家を再活用する。</a:t>
          </a:r>
          <a:endParaRPr lang="ja-JP" sz="1300" b="1" kern="120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2136815" y="70578"/>
        <a:ext cx="2189998" cy="1265378"/>
      </dsp:txXfrm>
    </dsp:sp>
    <dsp:sp modelId="{1CFE4A5A-734C-4FD6-B47C-E814F4E598D0}">
      <dsp:nvSpPr>
        <dsp:cNvPr id="0" name=""/>
        <dsp:cNvSpPr/>
      </dsp:nvSpPr>
      <dsp:spPr>
        <a:xfrm>
          <a:off x="2068361" y="1474525"/>
          <a:ext cx="2326906" cy="1402286"/>
        </a:xfrm>
        <a:prstGeom prst="roundRect">
          <a:avLst/>
        </a:prstGeom>
        <a:solidFill>
          <a:schemeClr val="accent2">
            <a:hueOff val="-727682"/>
            <a:satOff val="-41964"/>
            <a:lumOff val="4314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24765" rIns="49530" bIns="24765" numCol="1" spcCol="1270" anchor="ctr" anchorCtr="0">
          <a:noAutofit/>
        </a:bodyPr>
        <a:lstStyle/>
        <a:p>
          <a:pPr lvl="0" algn="ctr" defTabSz="577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sz="13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空き家をＡ市Ａ区が管理し、「スタートアップ施設」</a:t>
          </a:r>
          <a:r>
            <a:rPr kumimoji="1" lang="ja-JP" altLang="en-US" sz="13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を</a:t>
          </a:r>
          <a:r>
            <a:rPr kumimoji="1" lang="ja-JP" sz="13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リノベーションする。</a:t>
          </a:r>
          <a:endParaRPr lang="ja-JP" sz="13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2136815" y="1542979"/>
        <a:ext cx="2189998" cy="1265378"/>
      </dsp:txXfrm>
    </dsp:sp>
    <dsp:sp modelId="{DDA343B3-51FD-46C7-B979-32039623EDB6}">
      <dsp:nvSpPr>
        <dsp:cNvPr id="0" name=""/>
        <dsp:cNvSpPr/>
      </dsp:nvSpPr>
      <dsp:spPr>
        <a:xfrm>
          <a:off x="2068361" y="2946926"/>
          <a:ext cx="2326906" cy="1402286"/>
        </a:xfrm>
        <a:prstGeom prst="roundRect">
          <a:avLst/>
        </a:prstGeom>
        <a:solidFill>
          <a:schemeClr val="accent2">
            <a:hueOff val="-1455363"/>
            <a:satOff val="-83928"/>
            <a:lumOff val="862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24765" rIns="49530" bIns="24765" numCol="1" spcCol="1270" anchor="ctr" anchorCtr="0">
          <a:noAutofit/>
        </a:bodyPr>
        <a:lstStyle/>
        <a:p>
          <a:pPr lvl="0" algn="ctr" defTabSz="577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sz="1300" b="1" kern="120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市ヶ谷大学、市ヶ谷ビジネスセンターと提携し、起業志望者へ安価に提供する。</a:t>
          </a:r>
          <a:endParaRPr lang="ja-JP" sz="1300" b="1" kern="120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2136815" y="3015380"/>
        <a:ext cx="2189998" cy="126537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50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15373" y="0"/>
            <a:ext cx="2918831" cy="4950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942BC9-3297-4FB9-A2E4-F1207F9D5FAD}" type="datetimeFigureOut">
              <a:rPr kumimoji="1" lang="ja-JP" altLang="en-US" smtClean="0"/>
              <a:t>2014/10/18</a:t>
            </a:fld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9371286"/>
            <a:ext cx="2918831" cy="4950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15373" y="9371286"/>
            <a:ext cx="2918831" cy="4950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0B3534A-E7C1-4865-B01C-DFAA2769CF57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92406490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15373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099DFD4-199C-4BD0-8B07-99384F16A7A6}" type="datetimeFigureOut">
              <a:rPr kumimoji="1" lang="ja-JP" altLang="en-US" smtClean="0"/>
              <a:pPr/>
              <a:t>2014/10/18</a:t>
            </a:fld>
            <a:endParaRPr kumimoji="1" lang="ja-JP" altLang="en-US" dirty="0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901700" y="739775"/>
            <a:ext cx="4932363" cy="37004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 dirty="0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3577" y="4686499"/>
            <a:ext cx="5388610" cy="443984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15373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9C34C95-A25D-48A4-ADFB-293DB1972841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634045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C34C95-A25D-48A4-ADFB-293DB1972841}" type="slidenum">
              <a:rPr kumimoji="1" lang="ja-JP" altLang="en-US" smtClean="0"/>
              <a:pPr/>
              <a:t>1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19807912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C34C95-A25D-48A4-ADFB-293DB1972841}" type="slidenum">
              <a:rPr kumimoji="1" lang="ja-JP" altLang="en-US" smtClean="0"/>
              <a:pPr/>
              <a:t>3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3085977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  <a:solidFill>
            <a:srgbClr val="FFC000"/>
          </a:solidFill>
        </p:spPr>
        <p:txBody>
          <a:bodyPr anchor="b">
            <a:normAutofit/>
          </a:bodyPr>
          <a:lstStyle>
            <a:lvl1pPr algn="ctr">
              <a:defRPr sz="36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7" name="正方形/長方形 6"/>
          <p:cNvSpPr/>
          <p:nvPr userDrawn="1"/>
        </p:nvSpPr>
        <p:spPr>
          <a:xfrm>
            <a:off x="0" y="6399330"/>
            <a:ext cx="9144000" cy="458670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vert="eaVert" rtlCol="0" anchor="ctr"/>
          <a:lstStyle/>
          <a:p>
            <a:pPr algn="ctr"/>
            <a:endParaRPr kumimoji="1" lang="ja-JP" altLang="en-US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3114081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60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59EC5AB9-F71C-4407-8D64-63FB3536EE09}" type="datetime1">
              <a:rPr kumimoji="1" lang="ja-JP" altLang="en-US" smtClean="0"/>
              <a:t>2014/10/18</a:t>
            </a:fld>
            <a:endParaRPr kumimoji="1"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dirty="0" smtClean="0"/>
              <a:t>GIHYO</a:t>
            </a:r>
            <a:r>
              <a:rPr kumimoji="1" lang="ja-JP" altLang="en-US" dirty="0" smtClean="0"/>
              <a:t>まちづくり研究所</a:t>
            </a:r>
            <a:endParaRPr kumimoji="1" lang="ja-JP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7086600" y="0"/>
            <a:ext cx="2057400" cy="365125"/>
          </a:xfrm>
          <a:prstGeom prst="rect">
            <a:avLst/>
          </a:prstGeom>
        </p:spPr>
        <p:txBody>
          <a:bodyPr/>
          <a:lstStyle/>
          <a:p>
            <a:fld id="{523A1664-543A-4F1F-9AA8-61CA41BB34CB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9051401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60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0AE0DD93-B98D-410B-9EC7-002139792C4B}" type="datetime1">
              <a:rPr kumimoji="1" lang="ja-JP" altLang="en-US" smtClean="0"/>
              <a:t>2014/10/18</a:t>
            </a:fld>
            <a:endParaRPr kumimoji="1"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dirty="0" smtClean="0"/>
              <a:t>GIHYO</a:t>
            </a:r>
            <a:r>
              <a:rPr kumimoji="1" lang="ja-JP" altLang="en-US" dirty="0" smtClean="0"/>
              <a:t>まちづくり研究所</a:t>
            </a:r>
            <a:endParaRPr kumimoji="1" lang="ja-JP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7086600" y="0"/>
            <a:ext cx="2057400" cy="365125"/>
          </a:xfrm>
          <a:prstGeom prst="rect">
            <a:avLst/>
          </a:prstGeom>
        </p:spPr>
        <p:txBody>
          <a:bodyPr/>
          <a:lstStyle/>
          <a:p>
            <a:fld id="{523A1664-543A-4F1F-9AA8-61CA41BB34CB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1820059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60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71812D34-B23E-4065-83F6-E2E4D1BEC057}" type="datetime1">
              <a:rPr kumimoji="1" lang="ja-JP" altLang="en-US" smtClean="0"/>
              <a:t>2014/10/18</a:t>
            </a:fld>
            <a:endParaRPr kumimoji="1"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dirty="0" smtClean="0"/>
              <a:t>GIHYO</a:t>
            </a:r>
            <a:r>
              <a:rPr lang="ja-JP" altLang="en-US" dirty="0" smtClean="0"/>
              <a:t>まちづくり研究所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4527647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60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47CCFB19-5B67-4512-872D-2952BCFE301C}" type="datetime1">
              <a:rPr kumimoji="1" lang="ja-JP" altLang="en-US" smtClean="0"/>
              <a:t>2014/10/18</a:t>
            </a:fld>
            <a:endParaRPr kumimoji="1"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dirty="0" smtClean="0"/>
              <a:t>GIHYO</a:t>
            </a:r>
            <a:r>
              <a:rPr kumimoji="1" lang="ja-JP" altLang="en-US" dirty="0" smtClean="0"/>
              <a:t>まちづくり研究所</a:t>
            </a:r>
            <a:endParaRPr kumimoji="1" lang="ja-JP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7086600" y="0"/>
            <a:ext cx="2057400" cy="365125"/>
          </a:xfrm>
          <a:prstGeom prst="rect">
            <a:avLst/>
          </a:prstGeom>
        </p:spPr>
        <p:txBody>
          <a:bodyPr/>
          <a:lstStyle/>
          <a:p>
            <a:fld id="{523A1664-543A-4F1F-9AA8-61CA41BB34CB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299976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60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D0BC854C-FCEB-4214-A4AE-62E756023439}" type="datetime1">
              <a:rPr kumimoji="1" lang="ja-JP" altLang="en-US" smtClean="0"/>
              <a:t>2014/10/18</a:t>
            </a:fld>
            <a:endParaRPr kumimoji="1" lang="ja-JP" altLang="en-US" dirty="0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dirty="0" smtClean="0"/>
              <a:t>GIHYO</a:t>
            </a:r>
            <a:r>
              <a:rPr kumimoji="1" lang="ja-JP" altLang="en-US" dirty="0" smtClean="0"/>
              <a:t>まちづくり研究所</a:t>
            </a:r>
            <a:endParaRPr kumimoji="1"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>
          <a:xfrm>
            <a:off x="7086600" y="0"/>
            <a:ext cx="2057400" cy="365125"/>
          </a:xfrm>
          <a:prstGeom prst="rect">
            <a:avLst/>
          </a:prstGeom>
        </p:spPr>
        <p:txBody>
          <a:bodyPr/>
          <a:lstStyle/>
          <a:p>
            <a:fld id="{523A1664-543A-4F1F-9AA8-61CA41BB34CB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834266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60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CEB1ACD0-FC5D-4723-97AE-F9CB32013793}" type="datetime1">
              <a:rPr kumimoji="1" lang="ja-JP" altLang="en-US" smtClean="0"/>
              <a:t>2014/10/18</a:t>
            </a:fld>
            <a:endParaRPr kumimoji="1" lang="ja-JP" altLang="en-US" dirty="0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dirty="0" smtClean="0"/>
              <a:t>GIHYO</a:t>
            </a:r>
            <a:r>
              <a:rPr kumimoji="1" lang="ja-JP" altLang="en-US" dirty="0" smtClean="0"/>
              <a:t>まちづくり研究所</a:t>
            </a:r>
            <a:endParaRPr kumimoji="1" lang="ja-JP" altLang="en-US" dirty="0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>
          <a:xfrm>
            <a:off x="7086600" y="0"/>
            <a:ext cx="2057400" cy="365125"/>
          </a:xfrm>
          <a:prstGeom prst="rect">
            <a:avLst/>
          </a:prstGeom>
        </p:spPr>
        <p:txBody>
          <a:bodyPr/>
          <a:lstStyle/>
          <a:p>
            <a:fld id="{523A1664-543A-4F1F-9AA8-61CA41BB34CB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9783381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60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AAB8F3DC-B15C-4AF8-B153-578AFF1DC651}" type="datetime1">
              <a:rPr kumimoji="1" lang="ja-JP" altLang="en-US" smtClean="0"/>
              <a:t>2014/10/18</a:t>
            </a:fld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dirty="0" smtClean="0"/>
              <a:t>GIHYO</a:t>
            </a:r>
            <a:r>
              <a:rPr kumimoji="1" lang="ja-JP" altLang="en-US" dirty="0" smtClean="0"/>
              <a:t>まちづくり研究所</a:t>
            </a:r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>
          <a:xfrm>
            <a:off x="7086600" y="0"/>
            <a:ext cx="2057400" cy="365125"/>
          </a:xfrm>
          <a:prstGeom prst="rect">
            <a:avLst/>
          </a:prstGeom>
        </p:spPr>
        <p:txBody>
          <a:bodyPr/>
          <a:lstStyle/>
          <a:p>
            <a:fld id="{523A1664-543A-4F1F-9AA8-61CA41BB34CB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7043792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60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E360CBAF-632C-4B29-8FB2-21302C200022}" type="datetime1">
              <a:rPr kumimoji="1" lang="ja-JP" altLang="en-US" smtClean="0"/>
              <a:t>2014/10/18</a:t>
            </a:fld>
            <a:endParaRPr kumimoji="1" lang="ja-JP" alt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dirty="0" smtClean="0"/>
              <a:t>GIHYO</a:t>
            </a:r>
            <a:r>
              <a:rPr kumimoji="1" lang="ja-JP" altLang="en-US" dirty="0" smtClean="0"/>
              <a:t>まちづくり研究所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>
          <a:xfrm>
            <a:off x="7086600" y="0"/>
            <a:ext cx="2057400" cy="365125"/>
          </a:xfrm>
          <a:prstGeom prst="rect">
            <a:avLst/>
          </a:prstGeom>
        </p:spPr>
        <p:txBody>
          <a:bodyPr/>
          <a:lstStyle/>
          <a:p>
            <a:fld id="{523A1664-543A-4F1F-9AA8-61CA41BB34CB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6503622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60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C67560FC-1453-49D5-A646-2FF82FEDB129}" type="datetime1">
              <a:rPr kumimoji="1" lang="ja-JP" altLang="en-US" smtClean="0"/>
              <a:t>2014/10/18</a:t>
            </a:fld>
            <a:endParaRPr kumimoji="1" lang="ja-JP" altLang="en-US" dirty="0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dirty="0" smtClean="0"/>
              <a:t>GIHYO</a:t>
            </a:r>
            <a:r>
              <a:rPr kumimoji="1" lang="ja-JP" altLang="en-US" dirty="0" smtClean="0"/>
              <a:t>まちづくり研究所</a:t>
            </a:r>
            <a:endParaRPr kumimoji="1"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>
          <a:xfrm>
            <a:off x="7086600" y="0"/>
            <a:ext cx="2057400" cy="365125"/>
          </a:xfrm>
          <a:prstGeom prst="rect">
            <a:avLst/>
          </a:prstGeom>
        </p:spPr>
        <p:txBody>
          <a:bodyPr/>
          <a:lstStyle/>
          <a:p>
            <a:fld id="{523A1664-543A-4F1F-9AA8-61CA41BB34CB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0655171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60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kumimoji="1" lang="ja-JP" altLang="en-US" dirty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E951EE83-D037-43F4-858F-E228D1B80B90}" type="datetime1">
              <a:rPr kumimoji="1" lang="ja-JP" altLang="en-US" smtClean="0"/>
              <a:t>2014/10/18</a:t>
            </a:fld>
            <a:endParaRPr kumimoji="1" lang="ja-JP" altLang="en-US" dirty="0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dirty="0" smtClean="0"/>
              <a:t>GIHYO</a:t>
            </a:r>
            <a:r>
              <a:rPr kumimoji="1" lang="ja-JP" altLang="en-US" dirty="0" smtClean="0"/>
              <a:t>まちづくり研究所</a:t>
            </a:r>
            <a:endParaRPr kumimoji="1"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>
          <a:xfrm>
            <a:off x="7086600" y="0"/>
            <a:ext cx="2057400" cy="365125"/>
          </a:xfrm>
          <a:prstGeom prst="rect">
            <a:avLst/>
          </a:prstGeom>
        </p:spPr>
        <p:txBody>
          <a:bodyPr/>
          <a:lstStyle/>
          <a:p>
            <a:fld id="{523A1664-543A-4F1F-9AA8-61CA41BB34CB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868492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60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正方形/長方形 8"/>
          <p:cNvSpPr/>
          <p:nvPr userDrawn="1"/>
        </p:nvSpPr>
        <p:spPr>
          <a:xfrm>
            <a:off x="1106615" y="0"/>
            <a:ext cx="8037385" cy="1043735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2051720" y="233645"/>
            <a:ext cx="6463630" cy="58506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2051720" y="1825625"/>
            <a:ext cx="646363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6057900" y="6492875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1">
                <a:solidFill>
                  <a:schemeClr val="accent5">
                    <a:lumMod val="75000"/>
                  </a:schemeClr>
                </a:solidFill>
                <a:latin typeface="+mn-ea"/>
                <a:ea typeface="+mn-ea"/>
              </a:defRPr>
            </a:lvl1pPr>
          </a:lstStyle>
          <a:p>
            <a:r>
              <a:rPr lang="en-US" altLang="ja-JP" dirty="0" smtClean="0"/>
              <a:t>GIHYO</a:t>
            </a:r>
            <a:r>
              <a:rPr lang="ja-JP" altLang="en-US" dirty="0" smtClean="0"/>
              <a:t>まちづくり研究所</a:t>
            </a:r>
            <a:endParaRPr lang="ja-JP" altLang="en-US" dirty="0"/>
          </a:p>
        </p:txBody>
      </p:sp>
      <p:sp>
        <p:nvSpPr>
          <p:cNvPr id="8" name="正方形/長方形 7"/>
          <p:cNvSpPr/>
          <p:nvPr userDrawn="1"/>
        </p:nvSpPr>
        <p:spPr>
          <a:xfrm>
            <a:off x="0" y="0"/>
            <a:ext cx="1106615" cy="6858000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vert="eaVert" rtlCol="0" anchor="ctr"/>
          <a:lstStyle/>
          <a:p>
            <a:pPr algn="ctr"/>
            <a:r>
              <a:rPr kumimoji="1" lang="ja-JP" alt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Ａ駅商店街活性化プラン</a:t>
            </a:r>
            <a:endParaRPr kumimoji="1" lang="ja-JP" altLang="en-US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5852772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mc:AlternateContent xmlns:mc="http://schemas.openxmlformats.org/markup-compatibility/2006" xmlns:p14="http://schemas.microsoft.com/office/powerpoint/2010/main">
    <mc:Choice Requires="p14">
      <p:transition spd="slow" p14:dur="60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dt="0"/>
  <p:txStyles>
    <p:titleStyle>
      <a:lvl1pPr algn="ctr" defTabSz="685800" rtl="0" eaLnBrk="1" latinLnBrk="0" hangingPunct="1">
        <a:lnSpc>
          <a:spcPct val="90000"/>
        </a:lnSpc>
        <a:spcBef>
          <a:spcPct val="0"/>
        </a:spcBef>
        <a:buNone/>
        <a:defRPr kumimoji="1" sz="2000" b="1" kern="120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1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4"/>
          <p:cNvSpPr>
            <a:spLocks noGrp="1"/>
          </p:cNvSpPr>
          <p:nvPr>
            <p:ph type="ctrTitle"/>
          </p:nvPr>
        </p:nvSpPr>
        <p:spPr>
          <a:xfrm>
            <a:off x="1057300" y="1813843"/>
            <a:ext cx="6858000" cy="2387600"/>
          </a:xfrm>
        </p:spPr>
        <p:txBody>
          <a:bodyPr>
            <a:normAutofit/>
          </a:bodyPr>
          <a:lstStyle/>
          <a:p>
            <a:r>
              <a:rPr kumimoji="1" lang="ja-JP" altLang="en-US" sz="4400" dirty="0" smtClean="0"/>
              <a:t>Ａ駅商店街活性化プラン</a:t>
            </a:r>
            <a:endParaRPr kumimoji="1" lang="ja-JP" altLang="en-US" sz="4400" dirty="0"/>
          </a:p>
        </p:txBody>
      </p:sp>
      <p:sp>
        <p:nvSpPr>
          <p:cNvPr id="6" name="サブタイトル 5"/>
          <p:cNvSpPr>
            <a:spLocks noGrp="1"/>
          </p:cNvSpPr>
          <p:nvPr>
            <p:ph type="subTitle" idx="1"/>
          </p:nvPr>
        </p:nvSpPr>
        <p:spPr>
          <a:xfrm>
            <a:off x="1057300" y="4293518"/>
            <a:ext cx="6858000" cy="1655762"/>
          </a:xfrm>
        </p:spPr>
        <p:txBody>
          <a:bodyPr>
            <a:normAutofit/>
          </a:bodyPr>
          <a:lstStyle/>
          <a:p>
            <a:r>
              <a:rPr kumimoji="1" lang="ja-JP" altLang="en-US" sz="2400" b="1" dirty="0" smtClean="0"/>
              <a:t>平成</a:t>
            </a:r>
            <a:r>
              <a:rPr kumimoji="1" lang="en-US" altLang="ja-JP" sz="2400" b="1" dirty="0" smtClean="0"/>
              <a:t>27</a:t>
            </a:r>
            <a:r>
              <a:rPr kumimoji="1" lang="ja-JP" altLang="en-US" sz="2400" b="1" dirty="0" smtClean="0"/>
              <a:t>年</a:t>
            </a:r>
            <a:r>
              <a:rPr lang="en-US" altLang="ja-JP" sz="2400" b="1" dirty="0"/>
              <a:t>3</a:t>
            </a:r>
            <a:r>
              <a:rPr kumimoji="1" lang="ja-JP" altLang="en-US" sz="2400" b="1" dirty="0" smtClean="0"/>
              <a:t>月</a:t>
            </a:r>
            <a:r>
              <a:rPr kumimoji="1" lang="en-US" altLang="ja-JP" sz="2400" b="1" dirty="0" smtClean="0"/>
              <a:t>1</a:t>
            </a:r>
            <a:r>
              <a:rPr kumimoji="1" lang="ja-JP" altLang="en-US" sz="2400" b="1" dirty="0" smtClean="0"/>
              <a:t>日</a:t>
            </a:r>
          </a:p>
          <a:p>
            <a:r>
              <a:rPr kumimoji="1" lang="en-US" altLang="ja-JP" sz="2400" b="1" dirty="0" smtClean="0"/>
              <a:t>GIHYO</a:t>
            </a:r>
            <a:r>
              <a:rPr kumimoji="1" lang="ja-JP" altLang="en-US" sz="2400" b="1" dirty="0" smtClean="0"/>
              <a:t>まちづくり研究所</a:t>
            </a:r>
            <a:endParaRPr kumimoji="1" lang="ja-JP" altLang="en-US" sz="2400" b="1" dirty="0"/>
          </a:p>
        </p:txBody>
      </p:sp>
      <p:sp>
        <p:nvSpPr>
          <p:cNvPr id="4" name="サブタイトル 5"/>
          <p:cNvSpPr txBox="1">
            <a:spLocks/>
          </p:cNvSpPr>
          <p:nvPr/>
        </p:nvSpPr>
        <p:spPr>
          <a:xfrm>
            <a:off x="1057300" y="831872"/>
            <a:ext cx="6858000" cy="405045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ja-JP" altLang="en-US" sz="2400" b="1" dirty="0" smtClean="0"/>
              <a:t>Ａ市</a:t>
            </a:r>
            <a:r>
              <a:rPr lang="ja-JP" altLang="en-US" sz="2400" b="1" dirty="0"/>
              <a:t>Ａ</a:t>
            </a:r>
            <a:r>
              <a:rPr lang="ja-JP" altLang="en-US" sz="2400" b="1" dirty="0" smtClean="0"/>
              <a:t>区商工経済局　御中</a:t>
            </a:r>
            <a:endParaRPr lang="ja-JP" altLang="en-US" sz="2400" b="1" dirty="0"/>
          </a:p>
        </p:txBody>
      </p:sp>
      <p:sp>
        <p:nvSpPr>
          <p:cNvPr id="2" name="円形吹き出し 1"/>
          <p:cNvSpPr/>
          <p:nvPr/>
        </p:nvSpPr>
        <p:spPr>
          <a:xfrm rot="21110233">
            <a:off x="2594464" y="1441239"/>
            <a:ext cx="6300700" cy="1124795"/>
          </a:xfrm>
          <a:prstGeom prst="wedgeEllipseCallout">
            <a:avLst>
              <a:gd name="adj1" fmla="val -42956"/>
              <a:gd name="adj2" fmla="val 84891"/>
            </a:avLst>
          </a:prstGeom>
          <a:effectLst>
            <a:outerShdw blurRad="57150" dist="19050" dir="5400000" algn="ctr" rotWithShape="0">
              <a:srgbClr val="000000">
                <a:alpha val="63000"/>
              </a:srgbClr>
            </a:outerShdw>
            <a:softEdge rad="63500"/>
          </a:effectLst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～シャッター通り</a:t>
            </a:r>
            <a:r>
              <a:rPr lang="ja-JP" alt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を</a:t>
            </a:r>
          </a:p>
          <a:p>
            <a:pPr algn="ctr"/>
            <a:r>
              <a:rPr lang="ja-JP" alt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スターター</a:t>
            </a:r>
            <a:r>
              <a:rPr lang="ja-JP" alt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通りに</a:t>
            </a:r>
            <a:r>
              <a:rPr lang="ja-JP" alt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～</a:t>
            </a:r>
            <a:endParaRPr kumimoji="1" lang="ja-JP" altLang="en-US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1431276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60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正方形/長方形 8"/>
          <p:cNvSpPr/>
          <p:nvPr/>
        </p:nvSpPr>
        <p:spPr>
          <a:xfrm>
            <a:off x="3257552" y="1152465"/>
            <a:ext cx="5832548" cy="558062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0" name="正方形/長方形 29"/>
          <p:cNvSpPr/>
          <p:nvPr/>
        </p:nvSpPr>
        <p:spPr>
          <a:xfrm rot="5400000">
            <a:off x="1275371" y="3858429"/>
            <a:ext cx="5561903" cy="131254"/>
          </a:xfrm>
          <a:prstGeom prst="rect">
            <a:avLst/>
          </a:prstGeom>
          <a:ln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dirty="0" smtClean="0"/>
              <a:t>現状</a:t>
            </a:r>
            <a:endParaRPr kumimoji="1" lang="ja-JP" altLang="en-US" dirty="0"/>
          </a:p>
        </p:txBody>
      </p:sp>
      <p:pic>
        <p:nvPicPr>
          <p:cNvPr id="7" name="図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1520" y="213050"/>
            <a:ext cx="2961531" cy="1008000"/>
          </a:xfrm>
          <a:prstGeom prst="rect">
            <a:avLst/>
          </a:prstGeom>
        </p:spPr>
      </p:pic>
      <p:sp>
        <p:nvSpPr>
          <p:cNvPr id="8" name="角丸四角形 7"/>
          <p:cNvSpPr/>
          <p:nvPr/>
        </p:nvSpPr>
        <p:spPr>
          <a:xfrm>
            <a:off x="1241630" y="1133745"/>
            <a:ext cx="1926416" cy="558062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kumimoji="1" lang="ja-JP" altLang="en-US" sz="1600" b="1" dirty="0" smtClean="0">
                <a:solidFill>
                  <a:schemeClr val="accent5">
                    <a:lumMod val="75000"/>
                  </a:schemeClr>
                </a:solidFill>
              </a:rPr>
              <a:t>大きな問題</a:t>
            </a:r>
          </a:p>
          <a:p>
            <a:r>
              <a:rPr kumimoji="1" lang="ja-JP" altLang="en-US" sz="1200" dirty="0" smtClean="0">
                <a:solidFill>
                  <a:schemeClr val="accent5">
                    <a:lumMod val="75000"/>
                  </a:schemeClr>
                </a:solidFill>
              </a:rPr>
              <a:t>一番の得意客であるはずの、「市ヶ谷ビジネセンター」「市ヶ谷大学」両施設の消費者が、「ショッピングモール市ヶ谷」に流れていることがある。</a:t>
            </a:r>
          </a:p>
          <a:p>
            <a:endParaRPr kumimoji="1" lang="ja-JP" altLang="en-US" sz="1400" b="1" dirty="0" smtClean="0">
              <a:solidFill>
                <a:schemeClr val="accent5">
                  <a:lumMod val="75000"/>
                </a:schemeClr>
              </a:solidFill>
            </a:endParaRPr>
          </a:p>
          <a:p>
            <a:r>
              <a:rPr kumimoji="1" lang="ja-JP" altLang="en-US" sz="1400" b="1" dirty="0" smtClean="0">
                <a:solidFill>
                  <a:schemeClr val="accent5">
                    <a:lumMod val="75000"/>
                  </a:schemeClr>
                </a:solidFill>
              </a:rPr>
              <a:t>以前のやり方では回復困難</a:t>
            </a:r>
          </a:p>
          <a:p>
            <a:r>
              <a:rPr kumimoji="1" lang="ja-JP" altLang="en-US" sz="1200" dirty="0" smtClean="0">
                <a:solidFill>
                  <a:schemeClr val="accent5">
                    <a:lumMod val="75000"/>
                  </a:schemeClr>
                </a:solidFill>
              </a:rPr>
              <a:t>この、消費者の動線から「Ａ駅商店街」は</a:t>
            </a:r>
            <a:endParaRPr kumimoji="1" lang="en-US" altLang="ja-JP" sz="1200" dirty="0" smtClean="0">
              <a:solidFill>
                <a:schemeClr val="accent5">
                  <a:lumMod val="75000"/>
                </a:schemeClr>
              </a:solidFill>
            </a:endParaRPr>
          </a:p>
          <a:p>
            <a:r>
              <a:rPr kumimoji="1" lang="ja-JP" altLang="en-US" sz="1200" dirty="0" smtClean="0">
                <a:solidFill>
                  <a:schemeClr val="accent5">
                    <a:lumMod val="75000"/>
                  </a:schemeClr>
                </a:solidFill>
              </a:rPr>
              <a:t>はずれてしまっており、それを回復するのは、ほとんど困難である。</a:t>
            </a:r>
          </a:p>
          <a:p>
            <a:endParaRPr lang="ja-JP" altLang="en-US" sz="1200" dirty="0">
              <a:solidFill>
                <a:schemeClr val="accent5">
                  <a:lumMod val="75000"/>
                </a:schemeClr>
              </a:solidFill>
            </a:endParaRPr>
          </a:p>
          <a:p>
            <a:r>
              <a:rPr kumimoji="1" lang="ja-JP" altLang="en-US" sz="1400" b="1" dirty="0" smtClean="0">
                <a:solidFill>
                  <a:schemeClr val="accent5">
                    <a:lumMod val="75000"/>
                  </a:schemeClr>
                </a:solidFill>
              </a:rPr>
              <a:t>現況を活かした</a:t>
            </a:r>
            <a:endParaRPr kumimoji="1" lang="en-US" altLang="ja-JP" sz="1400" b="1" dirty="0" smtClean="0">
              <a:solidFill>
                <a:schemeClr val="accent5">
                  <a:lumMod val="75000"/>
                </a:schemeClr>
              </a:solidFill>
            </a:endParaRPr>
          </a:p>
          <a:p>
            <a:r>
              <a:rPr kumimoji="1" lang="ja-JP" altLang="en-US" sz="1400" b="1" dirty="0" smtClean="0">
                <a:solidFill>
                  <a:schemeClr val="accent5">
                    <a:lumMod val="75000"/>
                  </a:schemeClr>
                </a:solidFill>
              </a:rPr>
              <a:t>コミュニティ創設</a:t>
            </a:r>
          </a:p>
          <a:p>
            <a:r>
              <a:rPr kumimoji="1" lang="ja-JP" altLang="en-US" sz="1200" dirty="0" smtClean="0">
                <a:solidFill>
                  <a:schemeClr val="accent5">
                    <a:lumMod val="75000"/>
                  </a:schemeClr>
                </a:solidFill>
              </a:rPr>
              <a:t>そこで提案は、「Ａ駅商店街」とその周辺のレトロな町並みを、</a:t>
            </a:r>
            <a:endParaRPr kumimoji="1" lang="en-US" altLang="ja-JP" sz="1200" dirty="0" smtClean="0">
              <a:solidFill>
                <a:schemeClr val="accent5">
                  <a:lumMod val="75000"/>
                </a:schemeClr>
              </a:solidFill>
            </a:endParaRPr>
          </a:p>
          <a:p>
            <a:r>
              <a:rPr kumimoji="1" lang="ja-JP" altLang="en-US" sz="1200" dirty="0" smtClean="0">
                <a:solidFill>
                  <a:schemeClr val="accent5">
                    <a:lumMod val="75000"/>
                  </a:schemeClr>
                </a:solidFill>
              </a:rPr>
              <a:t>コミュニティとして</a:t>
            </a:r>
            <a:endParaRPr kumimoji="1" lang="en-US" altLang="ja-JP" sz="1200" dirty="0" smtClean="0">
              <a:solidFill>
                <a:schemeClr val="accent5">
                  <a:lumMod val="75000"/>
                </a:schemeClr>
              </a:solidFill>
            </a:endParaRPr>
          </a:p>
          <a:p>
            <a:r>
              <a:rPr kumimoji="1" lang="ja-JP" altLang="en-US" sz="1200" dirty="0" smtClean="0">
                <a:solidFill>
                  <a:schemeClr val="accent5">
                    <a:lumMod val="75000"/>
                  </a:schemeClr>
                </a:solidFill>
              </a:rPr>
              <a:t>再構築することである。</a:t>
            </a:r>
            <a:endParaRPr kumimoji="1" lang="ja-JP" altLang="en-US" sz="1200" dirty="0">
              <a:solidFill>
                <a:schemeClr val="accent5">
                  <a:lumMod val="75000"/>
                </a:schemeClr>
              </a:solidFill>
            </a:endParaRPr>
          </a:p>
        </p:txBody>
      </p:sp>
      <p:cxnSp>
        <p:nvCxnSpPr>
          <p:cNvPr id="11" name="直線コネクタ 10"/>
          <p:cNvCxnSpPr>
            <a:stCxn id="30" idx="1"/>
          </p:cNvCxnSpPr>
          <p:nvPr/>
        </p:nvCxnSpPr>
        <p:spPr>
          <a:xfrm>
            <a:off x="4056323" y="1143105"/>
            <a:ext cx="3260982" cy="5301230"/>
          </a:xfrm>
          <a:prstGeom prst="line">
            <a:avLst/>
          </a:prstGeom>
          <a:ln w="28575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正方形/長方形 11"/>
          <p:cNvSpPr/>
          <p:nvPr/>
        </p:nvSpPr>
        <p:spPr>
          <a:xfrm>
            <a:off x="3522597" y="3333230"/>
            <a:ext cx="5445605" cy="180020"/>
          </a:xfrm>
          <a:prstGeom prst="rect">
            <a:avLst/>
          </a:prstGeom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3" name="正方形/長方形 12"/>
          <p:cNvSpPr/>
          <p:nvPr/>
        </p:nvSpPr>
        <p:spPr>
          <a:xfrm rot="19744968">
            <a:off x="4796738" y="2328621"/>
            <a:ext cx="621525" cy="102104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b="1" dirty="0" smtClean="0">
                <a:solidFill>
                  <a:schemeClr val="tx1"/>
                </a:solidFill>
              </a:rPr>
              <a:t>Ａ駅</a:t>
            </a:r>
            <a:endParaRPr kumimoji="1" lang="ja-JP" altLang="en-US" b="1" dirty="0">
              <a:solidFill>
                <a:schemeClr val="tx1"/>
              </a:solidFill>
            </a:endParaRPr>
          </a:p>
        </p:txBody>
      </p:sp>
      <p:sp>
        <p:nvSpPr>
          <p:cNvPr id="14" name="正方形/長方形 13"/>
          <p:cNvSpPr/>
          <p:nvPr/>
        </p:nvSpPr>
        <p:spPr>
          <a:xfrm rot="5400000">
            <a:off x="3841633" y="3778757"/>
            <a:ext cx="5561903" cy="309320"/>
          </a:xfrm>
          <a:prstGeom prst="rect">
            <a:avLst/>
          </a:prstGeom>
          <a:ln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5" name="正方形/長方形 14"/>
          <p:cNvSpPr/>
          <p:nvPr/>
        </p:nvSpPr>
        <p:spPr>
          <a:xfrm>
            <a:off x="3522596" y="5279547"/>
            <a:ext cx="5445605" cy="1800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6" name="タイトル 1"/>
          <p:cNvSpPr txBox="1">
            <a:spLocks/>
          </p:cNvSpPr>
          <p:nvPr/>
        </p:nvSpPr>
        <p:spPr>
          <a:xfrm>
            <a:off x="4087005" y="4604990"/>
            <a:ext cx="1409443" cy="58506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2000" b="1" kern="12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ja-JP" altLang="en-US" sz="1600" b="0" dirty="0" smtClean="0">
                <a:solidFill>
                  <a:srgbClr val="FF0000"/>
                </a:solidFill>
                <a:effectLst/>
              </a:rPr>
              <a:t>Ａ駅商店街</a:t>
            </a:r>
          </a:p>
        </p:txBody>
      </p:sp>
      <p:sp>
        <p:nvSpPr>
          <p:cNvPr id="17" name="正方形/長方形 16"/>
          <p:cNvSpPr/>
          <p:nvPr/>
        </p:nvSpPr>
        <p:spPr>
          <a:xfrm>
            <a:off x="7857365" y="5470871"/>
            <a:ext cx="1110836" cy="98476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市ヶ谷大学</a:t>
            </a:r>
            <a:endParaRPr kumimoji="1" lang="ja-JP" altLang="en-US" sz="1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8" name="正方形/長方形 17"/>
          <p:cNvSpPr/>
          <p:nvPr/>
        </p:nvSpPr>
        <p:spPr>
          <a:xfrm>
            <a:off x="7827682" y="4267642"/>
            <a:ext cx="1110836" cy="98476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市ヶ谷</a:t>
            </a:r>
          </a:p>
          <a:p>
            <a:pPr algn="ctr"/>
            <a:r>
              <a:rPr kumimoji="1" lang="ja-JP" altLang="en-US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ビジネス</a:t>
            </a:r>
          </a:p>
          <a:p>
            <a:pPr algn="ctr"/>
            <a:r>
              <a:rPr kumimoji="1" lang="ja-JP" altLang="en-US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センター</a:t>
            </a:r>
            <a:endParaRPr kumimoji="1" lang="ja-JP" altLang="en-US" sz="1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9" name="正方形/長方形 18"/>
          <p:cNvSpPr/>
          <p:nvPr/>
        </p:nvSpPr>
        <p:spPr>
          <a:xfrm>
            <a:off x="6833792" y="2321797"/>
            <a:ext cx="1974391" cy="984768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ショッピングモール</a:t>
            </a:r>
          </a:p>
          <a:p>
            <a:pPr algn="ctr"/>
            <a:r>
              <a:rPr kumimoji="1" lang="ja-JP" altLang="en-US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市ヶ谷</a:t>
            </a:r>
            <a:endParaRPr kumimoji="1" lang="ja-JP" altLang="en-US" sz="1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0" name="角丸四角形 19"/>
          <p:cNvSpPr/>
          <p:nvPr/>
        </p:nvSpPr>
        <p:spPr>
          <a:xfrm>
            <a:off x="4199770" y="5019128"/>
            <a:ext cx="1388559" cy="23375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21" name="角丸四角形 20"/>
          <p:cNvSpPr/>
          <p:nvPr/>
        </p:nvSpPr>
        <p:spPr>
          <a:xfrm>
            <a:off x="4199769" y="5481051"/>
            <a:ext cx="1376525" cy="23375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24" name="屈折矢印 23"/>
          <p:cNvSpPr/>
          <p:nvPr/>
        </p:nvSpPr>
        <p:spPr>
          <a:xfrm flipH="1">
            <a:off x="6836808" y="4843913"/>
            <a:ext cx="360040" cy="350429"/>
          </a:xfrm>
          <a:prstGeom prst="bentUp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25" name="上矢印 24"/>
          <p:cNvSpPr/>
          <p:nvPr/>
        </p:nvSpPr>
        <p:spPr>
          <a:xfrm>
            <a:off x="6849151" y="4210467"/>
            <a:ext cx="160250" cy="432557"/>
          </a:xfrm>
          <a:prstGeom prst="up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26" name="上矢印 25"/>
          <p:cNvSpPr/>
          <p:nvPr/>
        </p:nvSpPr>
        <p:spPr>
          <a:xfrm>
            <a:off x="6849151" y="3571225"/>
            <a:ext cx="160250" cy="432557"/>
          </a:xfrm>
          <a:prstGeom prst="up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27" name="上矢印 26"/>
          <p:cNvSpPr/>
          <p:nvPr/>
        </p:nvSpPr>
        <p:spPr>
          <a:xfrm rot="16200000">
            <a:off x="7410822" y="4948878"/>
            <a:ext cx="160250" cy="432557"/>
          </a:xfrm>
          <a:prstGeom prst="up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28" name="上矢印 27"/>
          <p:cNvSpPr/>
          <p:nvPr/>
        </p:nvSpPr>
        <p:spPr>
          <a:xfrm rot="16200000">
            <a:off x="7420715" y="5373624"/>
            <a:ext cx="160250" cy="432557"/>
          </a:xfrm>
          <a:prstGeom prst="up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29" name="上矢印 28"/>
          <p:cNvSpPr/>
          <p:nvPr/>
        </p:nvSpPr>
        <p:spPr>
          <a:xfrm rot="5400000" flipH="1">
            <a:off x="5877422" y="2993983"/>
            <a:ext cx="160250" cy="432557"/>
          </a:xfrm>
          <a:prstGeom prst="up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32" name="テキスト ボックス 31"/>
          <p:cNvSpPr txBox="1"/>
          <p:nvPr/>
        </p:nvSpPr>
        <p:spPr>
          <a:xfrm>
            <a:off x="3606776" y="3671025"/>
            <a:ext cx="369332" cy="1477328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kumimoji="1" lang="ja-JP" altLang="en-US" sz="1200" dirty="0" smtClean="0"/>
              <a:t>レトロな町並み通り</a:t>
            </a:r>
            <a:endParaRPr kumimoji="1" lang="ja-JP" altLang="en-US" sz="1200" dirty="0"/>
          </a:p>
        </p:txBody>
      </p:sp>
      <p:sp>
        <p:nvSpPr>
          <p:cNvPr id="34" name="テキスト ボックス 33"/>
          <p:cNvSpPr txBox="1"/>
          <p:nvPr/>
        </p:nvSpPr>
        <p:spPr>
          <a:xfrm rot="19649965">
            <a:off x="4422394" y="1149651"/>
            <a:ext cx="400110" cy="1169551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kumimoji="1" lang="ja-JP" altLang="en-US" sz="1400" dirty="0" smtClean="0"/>
              <a:t>メトロ外堀線</a:t>
            </a:r>
            <a:endParaRPr kumimoji="1" lang="ja-JP" altLang="en-US" sz="1400" dirty="0"/>
          </a:p>
        </p:txBody>
      </p:sp>
      <p:sp>
        <p:nvSpPr>
          <p:cNvPr id="35" name="円形吹き出し 34"/>
          <p:cNvSpPr/>
          <p:nvPr/>
        </p:nvSpPr>
        <p:spPr>
          <a:xfrm>
            <a:off x="7007983" y="3604296"/>
            <a:ext cx="1671868" cy="420255"/>
          </a:xfrm>
          <a:prstGeom prst="wedgeEllipseCallout">
            <a:avLst>
              <a:gd name="adj1" fmla="val -49584"/>
              <a:gd name="adj2" fmla="val 125307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000" b="1" dirty="0" smtClean="0">
                <a:solidFill>
                  <a:schemeClr val="tx1"/>
                </a:solidFill>
              </a:rPr>
              <a:t>消費者の流れ</a:t>
            </a:r>
            <a:endParaRPr kumimoji="1" lang="ja-JP" altLang="en-US" sz="1000" b="1" dirty="0">
              <a:solidFill>
                <a:schemeClr val="tx1"/>
              </a:solidFill>
            </a:endParaRPr>
          </a:p>
        </p:txBody>
      </p:sp>
      <p:sp>
        <p:nvSpPr>
          <p:cNvPr id="37" name="上矢印 36"/>
          <p:cNvSpPr/>
          <p:nvPr/>
        </p:nvSpPr>
        <p:spPr>
          <a:xfrm rot="16200000">
            <a:off x="5859497" y="4905240"/>
            <a:ext cx="160250" cy="432557"/>
          </a:xfrm>
          <a:prstGeom prst="up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38" name="テキスト ボックス 37"/>
          <p:cNvSpPr txBox="1"/>
          <p:nvPr/>
        </p:nvSpPr>
        <p:spPr>
          <a:xfrm>
            <a:off x="5785286" y="4820724"/>
            <a:ext cx="3706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FF0000"/>
                </a:solidFill>
              </a:rPr>
              <a:t>×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sp>
        <p:nvSpPr>
          <p:cNvPr id="39" name="上矢印 38"/>
          <p:cNvSpPr/>
          <p:nvPr/>
        </p:nvSpPr>
        <p:spPr>
          <a:xfrm rot="16200000">
            <a:off x="5859498" y="5385054"/>
            <a:ext cx="160250" cy="432557"/>
          </a:xfrm>
          <a:prstGeom prst="up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40" name="テキスト ボックス 39"/>
          <p:cNvSpPr txBox="1"/>
          <p:nvPr/>
        </p:nvSpPr>
        <p:spPr>
          <a:xfrm>
            <a:off x="5785286" y="5544772"/>
            <a:ext cx="3706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FF0000"/>
                </a:solidFill>
              </a:rPr>
              <a:t>×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sp>
        <p:nvSpPr>
          <p:cNvPr id="41" name="テキスト ボックス 40"/>
          <p:cNvSpPr txBox="1"/>
          <p:nvPr/>
        </p:nvSpPr>
        <p:spPr>
          <a:xfrm>
            <a:off x="4342588" y="2887443"/>
            <a:ext cx="3706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FF0000"/>
                </a:solidFill>
              </a:rPr>
              <a:t>×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sp>
        <p:nvSpPr>
          <p:cNvPr id="42" name="上矢印 41"/>
          <p:cNvSpPr/>
          <p:nvPr/>
        </p:nvSpPr>
        <p:spPr>
          <a:xfrm rot="16200000">
            <a:off x="4425442" y="2993983"/>
            <a:ext cx="160250" cy="432557"/>
          </a:xfrm>
          <a:prstGeom prst="up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43" name="上矢印 42"/>
          <p:cNvSpPr/>
          <p:nvPr/>
        </p:nvSpPr>
        <p:spPr>
          <a:xfrm flipV="1">
            <a:off x="4166871" y="4057523"/>
            <a:ext cx="160250" cy="432557"/>
          </a:xfrm>
          <a:prstGeom prst="up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44" name="テキスト ボックス 43"/>
          <p:cNvSpPr txBox="1"/>
          <p:nvPr/>
        </p:nvSpPr>
        <p:spPr>
          <a:xfrm>
            <a:off x="4211960" y="4068781"/>
            <a:ext cx="3706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FF0000"/>
                </a:solidFill>
              </a:rPr>
              <a:t>×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31308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60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 smtClean="0"/>
              <a:t>概要</a:t>
            </a:r>
            <a:endParaRPr kumimoji="1" lang="ja-JP" altLang="en-US" dirty="0"/>
          </a:p>
        </p:txBody>
      </p:sp>
      <p:graphicFrame>
        <p:nvGraphicFramePr>
          <p:cNvPr id="10" name="コンテンツ プレースホルダー 9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07209948"/>
              </p:ext>
            </p:extLst>
          </p:nvPr>
        </p:nvGraphicFramePr>
        <p:xfrm>
          <a:off x="-513565" y="1808820"/>
          <a:ext cx="646363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ホームベース 5"/>
          <p:cNvSpPr/>
          <p:nvPr/>
        </p:nvSpPr>
        <p:spPr>
          <a:xfrm>
            <a:off x="3986935" y="1788332"/>
            <a:ext cx="3330370" cy="4371826"/>
          </a:xfrm>
          <a:prstGeom prst="homePlate">
            <a:avLst/>
          </a:prstGeom>
          <a:solidFill>
            <a:schemeClr val="tx2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「レトロな町並み通り」を起業家の集まる</a:t>
            </a:r>
          </a:p>
          <a:p>
            <a:pPr algn="ctr"/>
            <a:r>
              <a:rPr lang="ja-JP" altLang="en-US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スターター通りに変革</a:t>
            </a:r>
            <a:endParaRPr lang="ja-JP" altLang="en-US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9" name="図 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51520" y="213050"/>
            <a:ext cx="2961531" cy="1008000"/>
          </a:xfrm>
          <a:prstGeom prst="rect">
            <a:avLst/>
          </a:prstGeom>
        </p:spPr>
      </p:pic>
      <p:sp>
        <p:nvSpPr>
          <p:cNvPr id="11" name="角丸四角形 10"/>
          <p:cNvSpPr/>
          <p:nvPr/>
        </p:nvSpPr>
        <p:spPr>
          <a:xfrm>
            <a:off x="7407315" y="1788332"/>
            <a:ext cx="1108035" cy="437182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rtlCol="0" anchor="ctr"/>
          <a:lstStyle/>
          <a:p>
            <a:pPr algn="ctr"/>
            <a:r>
              <a:rPr kumimoji="1" lang="ja-JP" alt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Ａ駅商店街に新たなコミュニティ</a:t>
            </a:r>
            <a:endParaRPr kumimoji="1" lang="ja-JP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672101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60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正方形/長方形 8"/>
          <p:cNvSpPr/>
          <p:nvPr/>
        </p:nvSpPr>
        <p:spPr>
          <a:xfrm>
            <a:off x="3257552" y="1152465"/>
            <a:ext cx="5832548" cy="558062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40" name="角丸四角形 39"/>
          <p:cNvSpPr/>
          <p:nvPr/>
        </p:nvSpPr>
        <p:spPr>
          <a:xfrm rot="5400000">
            <a:off x="2399844" y="5045605"/>
            <a:ext cx="2833741" cy="233754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 smtClean="0"/>
              <a:t>改革案</a:t>
            </a:r>
            <a:endParaRPr kumimoji="1" lang="ja-JP" altLang="en-US" dirty="0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dirty="0" smtClean="0"/>
              <a:t>GIHYO</a:t>
            </a:r>
            <a:r>
              <a:rPr kumimoji="1" lang="ja-JP" altLang="en-US" dirty="0" smtClean="0"/>
              <a:t>まちづくり研究所</a:t>
            </a:r>
            <a:endParaRPr kumimoji="1" lang="ja-JP" altLang="en-US" dirty="0"/>
          </a:p>
        </p:txBody>
      </p:sp>
      <p:pic>
        <p:nvPicPr>
          <p:cNvPr id="7" name="図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1520" y="213050"/>
            <a:ext cx="2961531" cy="1008000"/>
          </a:xfrm>
          <a:prstGeom prst="rect">
            <a:avLst/>
          </a:prstGeom>
        </p:spPr>
      </p:pic>
      <p:sp>
        <p:nvSpPr>
          <p:cNvPr id="10" name="正方形/長方形 9"/>
          <p:cNvSpPr/>
          <p:nvPr/>
        </p:nvSpPr>
        <p:spPr>
          <a:xfrm rot="5400000">
            <a:off x="1275371" y="3858429"/>
            <a:ext cx="5561903" cy="131254"/>
          </a:xfrm>
          <a:prstGeom prst="rect">
            <a:avLst/>
          </a:prstGeom>
          <a:ln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1" name="角丸四角形 10"/>
          <p:cNvSpPr/>
          <p:nvPr/>
        </p:nvSpPr>
        <p:spPr>
          <a:xfrm>
            <a:off x="1241630" y="1133745"/>
            <a:ext cx="1926416" cy="558062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kumimoji="1" lang="ja-JP" altLang="en-US" sz="1600" b="1" dirty="0" smtClean="0">
                <a:solidFill>
                  <a:schemeClr val="accent5">
                    <a:lumMod val="75000"/>
                  </a:schemeClr>
                </a:solidFill>
              </a:rPr>
              <a:t>レトロ町並みをリノベ</a:t>
            </a:r>
          </a:p>
          <a:p>
            <a:r>
              <a:rPr kumimoji="1" lang="ja-JP" altLang="en-US" sz="1200" dirty="0" smtClean="0">
                <a:solidFill>
                  <a:schemeClr val="accent5">
                    <a:lumMod val="75000"/>
                  </a:schemeClr>
                </a:solidFill>
              </a:rPr>
              <a:t>現在空き家も多く、</a:t>
            </a:r>
            <a:endParaRPr kumimoji="1" lang="en-US" altLang="ja-JP" sz="1200" dirty="0" smtClean="0">
              <a:solidFill>
                <a:schemeClr val="accent5">
                  <a:lumMod val="75000"/>
                </a:schemeClr>
              </a:solidFill>
            </a:endParaRPr>
          </a:p>
          <a:p>
            <a:r>
              <a:rPr kumimoji="1" lang="ja-JP" altLang="en-US" sz="1200" dirty="0" smtClean="0">
                <a:solidFill>
                  <a:schemeClr val="accent5">
                    <a:lumMod val="75000"/>
                  </a:schemeClr>
                </a:solidFill>
              </a:rPr>
              <a:t>古びた町屋の集積する地域をリノベして、</a:t>
            </a:r>
            <a:endParaRPr kumimoji="1" lang="en-US" altLang="ja-JP" sz="1200" dirty="0" smtClean="0">
              <a:solidFill>
                <a:schemeClr val="accent5">
                  <a:lumMod val="75000"/>
                </a:schemeClr>
              </a:solidFill>
            </a:endParaRPr>
          </a:p>
          <a:p>
            <a:r>
              <a:rPr kumimoji="1" lang="ja-JP" altLang="en-US" sz="1200" dirty="0" smtClean="0">
                <a:solidFill>
                  <a:schemeClr val="accent5">
                    <a:lumMod val="75000"/>
                  </a:schemeClr>
                </a:solidFill>
              </a:rPr>
              <a:t>スタートアップ施設に。</a:t>
            </a:r>
          </a:p>
          <a:p>
            <a:endParaRPr kumimoji="1" lang="ja-JP" altLang="en-US" sz="1400" b="1" dirty="0" smtClean="0">
              <a:solidFill>
                <a:schemeClr val="accent5">
                  <a:lumMod val="75000"/>
                </a:schemeClr>
              </a:solidFill>
            </a:endParaRPr>
          </a:p>
          <a:p>
            <a:r>
              <a:rPr kumimoji="1" lang="ja-JP" altLang="en-US" sz="1400" b="1" dirty="0" smtClean="0">
                <a:solidFill>
                  <a:schemeClr val="accent5">
                    <a:lumMod val="75000"/>
                  </a:schemeClr>
                </a:solidFill>
              </a:rPr>
              <a:t>市ヶ谷ビジネス</a:t>
            </a:r>
            <a:endParaRPr kumimoji="1" lang="en-US" altLang="ja-JP" sz="1400" b="1" dirty="0" smtClean="0">
              <a:solidFill>
                <a:schemeClr val="accent5">
                  <a:lumMod val="75000"/>
                </a:schemeClr>
              </a:solidFill>
            </a:endParaRPr>
          </a:p>
          <a:p>
            <a:r>
              <a:rPr kumimoji="1" lang="ja-JP" altLang="en-US" sz="1400" b="1" dirty="0" smtClean="0">
                <a:solidFill>
                  <a:schemeClr val="accent5">
                    <a:lumMod val="75000"/>
                  </a:schemeClr>
                </a:solidFill>
              </a:rPr>
              <a:t>センター、市ヶ谷大学と提携</a:t>
            </a:r>
          </a:p>
          <a:p>
            <a:r>
              <a:rPr kumimoji="1" lang="ja-JP" altLang="en-US" sz="1200" dirty="0" smtClean="0">
                <a:solidFill>
                  <a:schemeClr val="accent5">
                    <a:lumMod val="75000"/>
                  </a:schemeClr>
                </a:solidFill>
              </a:rPr>
              <a:t>両施設と提携して、</a:t>
            </a:r>
            <a:endParaRPr kumimoji="1" lang="en-US" altLang="ja-JP" sz="1200" dirty="0" smtClean="0">
              <a:solidFill>
                <a:schemeClr val="accent5">
                  <a:lumMod val="75000"/>
                </a:schemeClr>
              </a:solidFill>
            </a:endParaRPr>
          </a:p>
          <a:p>
            <a:r>
              <a:rPr kumimoji="1" lang="ja-JP" altLang="en-US" sz="1200" dirty="0" smtClean="0">
                <a:solidFill>
                  <a:schemeClr val="accent5">
                    <a:lumMod val="75000"/>
                  </a:schemeClr>
                </a:solidFill>
              </a:rPr>
              <a:t>起業希望者には安価にスペースを貸し出し、若者の企業を支援する。</a:t>
            </a:r>
          </a:p>
          <a:p>
            <a:endParaRPr lang="ja-JP" altLang="en-US" sz="1200" b="1" dirty="0">
              <a:solidFill>
                <a:schemeClr val="accent5">
                  <a:lumMod val="75000"/>
                </a:schemeClr>
              </a:solidFill>
            </a:endParaRPr>
          </a:p>
          <a:p>
            <a:r>
              <a:rPr kumimoji="1" lang="ja-JP" altLang="en-US" sz="1400" b="1" dirty="0" smtClean="0">
                <a:solidFill>
                  <a:schemeClr val="accent5">
                    <a:lumMod val="75000"/>
                  </a:schemeClr>
                </a:solidFill>
              </a:rPr>
              <a:t>起業者の</a:t>
            </a:r>
            <a:endParaRPr kumimoji="1" lang="en-US" altLang="ja-JP" sz="1400" b="1" dirty="0" smtClean="0">
              <a:solidFill>
                <a:schemeClr val="accent5">
                  <a:lumMod val="75000"/>
                </a:schemeClr>
              </a:solidFill>
            </a:endParaRPr>
          </a:p>
          <a:p>
            <a:r>
              <a:rPr kumimoji="1" lang="ja-JP" altLang="en-US" sz="1400" b="1" dirty="0" smtClean="0">
                <a:solidFill>
                  <a:schemeClr val="accent5">
                    <a:lumMod val="75000"/>
                  </a:schemeClr>
                </a:solidFill>
              </a:rPr>
              <a:t>コミュニティ創設</a:t>
            </a:r>
          </a:p>
          <a:p>
            <a:r>
              <a:rPr kumimoji="1" lang="ja-JP" altLang="en-US" sz="1200" dirty="0" smtClean="0">
                <a:solidFill>
                  <a:schemeClr val="accent5">
                    <a:lumMod val="75000"/>
                  </a:schemeClr>
                </a:solidFill>
              </a:rPr>
              <a:t>若い起業者のコミュ</a:t>
            </a:r>
            <a:endParaRPr kumimoji="1" lang="en-US" altLang="ja-JP" sz="1200" dirty="0" smtClean="0">
              <a:solidFill>
                <a:schemeClr val="accent5">
                  <a:lumMod val="75000"/>
                </a:schemeClr>
              </a:solidFill>
            </a:endParaRPr>
          </a:p>
          <a:p>
            <a:r>
              <a:rPr kumimoji="1" lang="ja-JP" altLang="en-US" sz="1200" dirty="0" smtClean="0">
                <a:solidFill>
                  <a:schemeClr val="accent5">
                    <a:lumMod val="75000"/>
                  </a:schemeClr>
                </a:solidFill>
              </a:rPr>
              <a:t>ニティが創設された</a:t>
            </a:r>
            <a:endParaRPr kumimoji="1" lang="en-US" altLang="ja-JP" sz="1200" dirty="0" smtClean="0">
              <a:solidFill>
                <a:schemeClr val="accent5">
                  <a:lumMod val="75000"/>
                </a:schemeClr>
              </a:solidFill>
            </a:endParaRPr>
          </a:p>
          <a:p>
            <a:r>
              <a:rPr kumimoji="1" lang="ja-JP" altLang="en-US" sz="1200" dirty="0" smtClean="0">
                <a:solidFill>
                  <a:schemeClr val="accent5">
                    <a:lumMod val="75000"/>
                  </a:schemeClr>
                </a:solidFill>
              </a:rPr>
              <a:t>ことにより、地元のみならず、他地域から、若い消費者の動線が</a:t>
            </a:r>
            <a:endParaRPr kumimoji="1" lang="en-US" altLang="ja-JP" sz="1200" dirty="0" smtClean="0">
              <a:solidFill>
                <a:schemeClr val="accent5">
                  <a:lumMod val="75000"/>
                </a:schemeClr>
              </a:solidFill>
            </a:endParaRPr>
          </a:p>
          <a:p>
            <a:r>
              <a:rPr kumimoji="1" lang="ja-JP" altLang="en-US" sz="1200" dirty="0" smtClean="0">
                <a:solidFill>
                  <a:schemeClr val="accent5">
                    <a:lumMod val="75000"/>
                  </a:schemeClr>
                </a:solidFill>
              </a:rPr>
              <a:t>形成され、地元</a:t>
            </a:r>
            <a:r>
              <a:rPr kumimoji="1" lang="ja-JP" altLang="en-US" sz="1200" smtClean="0">
                <a:solidFill>
                  <a:schemeClr val="accent5">
                    <a:lumMod val="75000"/>
                  </a:schemeClr>
                </a:solidFill>
              </a:rPr>
              <a:t>商店街にお金</a:t>
            </a:r>
            <a:r>
              <a:rPr kumimoji="1" lang="ja-JP" altLang="en-US" sz="1200" dirty="0" smtClean="0">
                <a:solidFill>
                  <a:schemeClr val="accent5">
                    <a:lumMod val="75000"/>
                  </a:schemeClr>
                </a:solidFill>
              </a:rPr>
              <a:t>を落とすことが</a:t>
            </a:r>
            <a:endParaRPr kumimoji="1" lang="en-US" altLang="ja-JP" sz="1200" dirty="0" smtClean="0">
              <a:solidFill>
                <a:schemeClr val="accent5">
                  <a:lumMod val="75000"/>
                </a:schemeClr>
              </a:solidFill>
            </a:endParaRPr>
          </a:p>
          <a:p>
            <a:r>
              <a:rPr kumimoji="1" lang="ja-JP" altLang="en-US" sz="1200" dirty="0" smtClean="0">
                <a:solidFill>
                  <a:schemeClr val="accent5">
                    <a:lumMod val="75000"/>
                  </a:schemeClr>
                </a:solidFill>
              </a:rPr>
              <a:t>期待される。</a:t>
            </a:r>
            <a:endParaRPr kumimoji="1" lang="ja-JP" altLang="en-US" sz="1200" dirty="0">
              <a:solidFill>
                <a:schemeClr val="accent5">
                  <a:lumMod val="75000"/>
                </a:schemeClr>
              </a:solidFill>
            </a:endParaRPr>
          </a:p>
        </p:txBody>
      </p:sp>
      <p:cxnSp>
        <p:nvCxnSpPr>
          <p:cNvPr id="12" name="直線コネクタ 11"/>
          <p:cNvCxnSpPr>
            <a:stCxn id="10" idx="1"/>
          </p:cNvCxnSpPr>
          <p:nvPr/>
        </p:nvCxnSpPr>
        <p:spPr>
          <a:xfrm>
            <a:off x="4056323" y="1143105"/>
            <a:ext cx="3260982" cy="5301230"/>
          </a:xfrm>
          <a:prstGeom prst="line">
            <a:avLst/>
          </a:prstGeom>
          <a:ln w="28575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正方形/長方形 12"/>
          <p:cNvSpPr/>
          <p:nvPr/>
        </p:nvSpPr>
        <p:spPr>
          <a:xfrm>
            <a:off x="3522597" y="3333230"/>
            <a:ext cx="5445605" cy="180020"/>
          </a:xfrm>
          <a:prstGeom prst="rect">
            <a:avLst/>
          </a:prstGeom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4" name="正方形/長方形 13"/>
          <p:cNvSpPr/>
          <p:nvPr/>
        </p:nvSpPr>
        <p:spPr>
          <a:xfrm rot="19744968">
            <a:off x="4796738" y="2328621"/>
            <a:ext cx="621525" cy="102104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b="1" dirty="0" smtClean="0">
                <a:solidFill>
                  <a:schemeClr val="tx1"/>
                </a:solidFill>
              </a:rPr>
              <a:t>Ａ駅</a:t>
            </a:r>
            <a:endParaRPr kumimoji="1" lang="ja-JP" altLang="en-US" b="1" dirty="0">
              <a:solidFill>
                <a:schemeClr val="tx1"/>
              </a:solidFill>
            </a:endParaRPr>
          </a:p>
        </p:txBody>
      </p:sp>
      <p:sp>
        <p:nvSpPr>
          <p:cNvPr id="15" name="正方形/長方形 14"/>
          <p:cNvSpPr/>
          <p:nvPr/>
        </p:nvSpPr>
        <p:spPr>
          <a:xfrm rot="5400000">
            <a:off x="3841633" y="3778757"/>
            <a:ext cx="5561903" cy="309320"/>
          </a:xfrm>
          <a:prstGeom prst="rect">
            <a:avLst/>
          </a:prstGeom>
          <a:ln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6" name="正方形/長方形 15"/>
          <p:cNvSpPr/>
          <p:nvPr/>
        </p:nvSpPr>
        <p:spPr>
          <a:xfrm>
            <a:off x="3522596" y="5279547"/>
            <a:ext cx="5445605" cy="18002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7" name="タイトル 1"/>
          <p:cNvSpPr txBox="1">
            <a:spLocks/>
          </p:cNvSpPr>
          <p:nvPr/>
        </p:nvSpPr>
        <p:spPr>
          <a:xfrm>
            <a:off x="4187578" y="5641387"/>
            <a:ext cx="1409443" cy="58506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2000" b="1" kern="12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ja-JP" altLang="en-US" sz="1600" b="0" dirty="0" smtClean="0">
                <a:solidFill>
                  <a:srgbClr val="FF0000"/>
                </a:solidFill>
                <a:effectLst/>
              </a:rPr>
              <a:t>Ａ駅商店街</a:t>
            </a:r>
          </a:p>
        </p:txBody>
      </p:sp>
      <p:sp>
        <p:nvSpPr>
          <p:cNvPr id="18" name="正方形/長方形 17"/>
          <p:cNvSpPr/>
          <p:nvPr/>
        </p:nvSpPr>
        <p:spPr>
          <a:xfrm>
            <a:off x="7857365" y="5470871"/>
            <a:ext cx="1110836" cy="98476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市ヶ谷大学</a:t>
            </a:r>
            <a:endParaRPr kumimoji="1" lang="ja-JP" altLang="en-US" sz="1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9" name="正方形/長方形 18"/>
          <p:cNvSpPr/>
          <p:nvPr/>
        </p:nvSpPr>
        <p:spPr>
          <a:xfrm>
            <a:off x="7827682" y="4267642"/>
            <a:ext cx="1110836" cy="98476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市ヶ谷</a:t>
            </a:r>
          </a:p>
          <a:p>
            <a:pPr algn="ctr"/>
            <a:r>
              <a:rPr kumimoji="1" lang="ja-JP" altLang="en-US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ビジネス</a:t>
            </a:r>
          </a:p>
          <a:p>
            <a:pPr algn="ctr"/>
            <a:r>
              <a:rPr kumimoji="1" lang="ja-JP" altLang="en-US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センター</a:t>
            </a:r>
            <a:endParaRPr kumimoji="1" lang="ja-JP" altLang="en-US" sz="1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0" name="正方形/長方形 19"/>
          <p:cNvSpPr/>
          <p:nvPr/>
        </p:nvSpPr>
        <p:spPr>
          <a:xfrm>
            <a:off x="6833792" y="2321797"/>
            <a:ext cx="1974391" cy="984768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ショッピングモール</a:t>
            </a:r>
          </a:p>
          <a:p>
            <a:pPr algn="ctr"/>
            <a:r>
              <a:rPr kumimoji="1" lang="ja-JP" altLang="en-US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市ヶ谷</a:t>
            </a:r>
            <a:endParaRPr kumimoji="1" lang="ja-JP" altLang="en-US" sz="1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1" name="角丸四角形 20"/>
          <p:cNvSpPr/>
          <p:nvPr/>
        </p:nvSpPr>
        <p:spPr>
          <a:xfrm>
            <a:off x="4195939" y="5019128"/>
            <a:ext cx="1392390" cy="233754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22" name="角丸四角形 21"/>
          <p:cNvSpPr/>
          <p:nvPr/>
        </p:nvSpPr>
        <p:spPr>
          <a:xfrm>
            <a:off x="4195939" y="5481051"/>
            <a:ext cx="1343829" cy="233754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26" name="上矢印 25"/>
          <p:cNvSpPr/>
          <p:nvPr/>
        </p:nvSpPr>
        <p:spPr>
          <a:xfrm rot="16200000">
            <a:off x="7410822" y="4948878"/>
            <a:ext cx="160250" cy="432557"/>
          </a:xfrm>
          <a:prstGeom prst="up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27" name="上矢印 26"/>
          <p:cNvSpPr/>
          <p:nvPr/>
        </p:nvSpPr>
        <p:spPr>
          <a:xfrm rot="16200000">
            <a:off x="7420715" y="5373624"/>
            <a:ext cx="160250" cy="432557"/>
          </a:xfrm>
          <a:prstGeom prst="up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29" name="テキスト ボックス 28"/>
          <p:cNvSpPr txBox="1"/>
          <p:nvPr/>
        </p:nvSpPr>
        <p:spPr>
          <a:xfrm>
            <a:off x="3347008" y="3713600"/>
            <a:ext cx="338554" cy="1642536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kumimoji="1" lang="ja-JP" altLang="en-US" sz="1000" dirty="0" smtClean="0">
                <a:solidFill>
                  <a:srgbClr val="FF0000"/>
                </a:solidFill>
              </a:rPr>
              <a:t>起業者のスターター施設</a:t>
            </a:r>
            <a:endParaRPr kumimoji="1" lang="ja-JP" altLang="en-US" sz="1000" dirty="0">
              <a:solidFill>
                <a:srgbClr val="FF0000"/>
              </a:solidFill>
            </a:endParaRPr>
          </a:p>
        </p:txBody>
      </p:sp>
      <p:sp>
        <p:nvSpPr>
          <p:cNvPr id="30" name="テキスト ボックス 29"/>
          <p:cNvSpPr txBox="1"/>
          <p:nvPr/>
        </p:nvSpPr>
        <p:spPr>
          <a:xfrm rot="19649965">
            <a:off x="4422394" y="1149651"/>
            <a:ext cx="400110" cy="1169551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kumimoji="1" lang="ja-JP" altLang="en-US" sz="1400" dirty="0" smtClean="0"/>
              <a:t>メトロ外堀線</a:t>
            </a:r>
            <a:endParaRPr kumimoji="1" lang="ja-JP" altLang="en-US" sz="1400" dirty="0"/>
          </a:p>
        </p:txBody>
      </p:sp>
      <p:sp>
        <p:nvSpPr>
          <p:cNvPr id="32" name="上矢印 31"/>
          <p:cNvSpPr/>
          <p:nvPr/>
        </p:nvSpPr>
        <p:spPr>
          <a:xfrm rot="16200000">
            <a:off x="5760757" y="4806500"/>
            <a:ext cx="357731" cy="432557"/>
          </a:xfrm>
          <a:prstGeom prst="up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34" name="上矢印 33"/>
          <p:cNvSpPr/>
          <p:nvPr/>
        </p:nvSpPr>
        <p:spPr>
          <a:xfrm rot="16200000">
            <a:off x="5770593" y="5473960"/>
            <a:ext cx="338062" cy="432557"/>
          </a:xfrm>
          <a:prstGeom prst="up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37" name="上矢印 36"/>
          <p:cNvSpPr/>
          <p:nvPr/>
        </p:nvSpPr>
        <p:spPr>
          <a:xfrm rot="16200000">
            <a:off x="4349849" y="2918390"/>
            <a:ext cx="311437" cy="432557"/>
          </a:xfrm>
          <a:prstGeom prst="up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38" name="上矢印 37"/>
          <p:cNvSpPr/>
          <p:nvPr/>
        </p:nvSpPr>
        <p:spPr>
          <a:xfrm flipV="1">
            <a:off x="4148947" y="3567413"/>
            <a:ext cx="334250" cy="432557"/>
          </a:xfrm>
          <a:prstGeom prst="up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41" name="円形吹き出し 40"/>
          <p:cNvSpPr/>
          <p:nvPr/>
        </p:nvSpPr>
        <p:spPr>
          <a:xfrm>
            <a:off x="4045488" y="4165248"/>
            <a:ext cx="1671868" cy="420255"/>
          </a:xfrm>
          <a:prstGeom prst="wedgeEllipseCallout">
            <a:avLst>
              <a:gd name="adj1" fmla="val -49584"/>
              <a:gd name="adj2" fmla="val 125307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000" b="1" dirty="0" smtClean="0">
                <a:solidFill>
                  <a:srgbClr val="FF0000"/>
                </a:solidFill>
              </a:rPr>
              <a:t>新しい</a:t>
            </a:r>
          </a:p>
          <a:p>
            <a:pPr algn="ctr"/>
            <a:r>
              <a:rPr kumimoji="1" lang="ja-JP" altLang="en-US" sz="1000" b="1" dirty="0" smtClean="0">
                <a:solidFill>
                  <a:srgbClr val="FF0000"/>
                </a:solidFill>
              </a:rPr>
              <a:t>コミュニティ</a:t>
            </a:r>
            <a:endParaRPr kumimoji="1" lang="ja-JP" altLang="en-US" sz="1000" b="1" dirty="0">
              <a:solidFill>
                <a:srgbClr val="FF0000"/>
              </a:solidFill>
            </a:endParaRPr>
          </a:p>
        </p:txBody>
      </p:sp>
      <p:sp>
        <p:nvSpPr>
          <p:cNvPr id="46" name="上矢印 45"/>
          <p:cNvSpPr/>
          <p:nvPr/>
        </p:nvSpPr>
        <p:spPr>
          <a:xfrm rot="16200000">
            <a:off x="5768019" y="4207789"/>
            <a:ext cx="144000" cy="4066202"/>
          </a:xfrm>
          <a:prstGeom prst="upArrow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47" name="上矢印 46"/>
          <p:cNvSpPr/>
          <p:nvPr/>
        </p:nvSpPr>
        <p:spPr>
          <a:xfrm rot="16200000">
            <a:off x="5823904" y="2757896"/>
            <a:ext cx="144000" cy="4066202"/>
          </a:xfrm>
          <a:prstGeom prst="upArrow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445026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60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0</TotalTime>
  <Words>353</Words>
  <Application>Microsoft Office PowerPoint</Application>
  <PresentationFormat>画面に合わせる (4:3)</PresentationFormat>
  <Paragraphs>74</Paragraphs>
  <Slides>4</Slides>
  <Notes>2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5" baseType="lpstr">
      <vt:lpstr>Office テーマ</vt:lpstr>
      <vt:lpstr>Ａ駅商店街活性化プラン</vt:lpstr>
      <vt:lpstr>現状</vt:lpstr>
      <vt:lpstr>概要</vt:lpstr>
      <vt:lpstr>改革案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2014-07-20T05:59:49Z</dcterms:created>
  <dcterms:modified xsi:type="dcterms:W3CDTF">2014-10-18T12:24:37Z</dcterms:modified>
</cp:coreProperties>
</file>