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38" r:id="rId1"/>
  </p:sldMasterIdLst>
  <p:notesMasterIdLst>
    <p:notesMasterId r:id="rId6"/>
  </p:notesMasterIdLst>
  <p:handoutMasterIdLst>
    <p:handoutMasterId r:id="rId7"/>
  </p:handoutMasterIdLst>
  <p:sldIdLst>
    <p:sldId id="289" r:id="rId2"/>
    <p:sldId id="292" r:id="rId3"/>
    <p:sldId id="290" r:id="rId4"/>
    <p:sldId id="29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46C0A"/>
    <a:srgbClr val="EBF1DE"/>
    <a:srgbClr val="FBFBFB"/>
    <a:srgbClr val="FFFFFF"/>
    <a:srgbClr val="FFFF66"/>
    <a:srgbClr val="EB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3" autoAdjust="0"/>
    <p:restoredTop sz="94660"/>
  </p:normalViewPr>
  <p:slideViewPr>
    <p:cSldViewPr snapToObjects="1">
      <p:cViewPr varScale="1">
        <p:scale>
          <a:sx n="116" d="100"/>
          <a:sy n="116" d="100"/>
        </p:scale>
        <p:origin x="-1566" y="-108"/>
      </p:cViewPr>
      <p:guideLst>
        <p:guide orient="horz" pos="43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4" d="100"/>
          <a:sy n="54" d="100"/>
        </p:scale>
        <p:origin x="2580" y="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24BF7F-4F1D-4BA1-8948-60FCB08C5A05}" type="doc">
      <dgm:prSet loTypeId="urn:microsoft.com/office/officeart/2005/8/layout/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985E8D63-B9DD-489D-8B1F-BC9E233E362D}">
      <dgm:prSet phldrT="[テキスト]"/>
      <dgm:spPr>
        <a:solidFill>
          <a:srgbClr val="FF0000"/>
        </a:solidFill>
        <a:ln>
          <a:noFill/>
        </a:ln>
      </dgm:spPr>
      <dgm:t>
        <a:bodyPr/>
        <a:lstStyle/>
        <a:p>
          <a:r>
            <a:rPr kumimoji="1" lang="ja-JP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健康食品開発</a:t>
          </a:r>
          <a:endParaRPr kumimoji="1" lang="ja-JP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DA14C7-7D2D-41EB-A3BD-5E3566C64DB0}" type="parTrans" cxnId="{3B7B6AEB-1500-4540-A392-F6574F8758A5}">
      <dgm:prSet/>
      <dgm:spPr/>
      <dgm:t>
        <a:bodyPr/>
        <a:lstStyle/>
        <a:p>
          <a:endParaRPr kumimoji="1" lang="ja-JP" altLang="en-US" b="1"/>
        </a:p>
      </dgm:t>
    </dgm:pt>
    <dgm:pt modelId="{C7F1338C-A53B-47C6-8C03-B97B7B88CF30}" type="sibTrans" cxnId="{3B7B6AEB-1500-4540-A392-F6574F8758A5}">
      <dgm:prSet/>
      <dgm:spPr/>
      <dgm:t>
        <a:bodyPr/>
        <a:lstStyle/>
        <a:p>
          <a:endParaRPr kumimoji="1" lang="ja-JP" altLang="en-US" b="1"/>
        </a:p>
      </dgm:t>
    </dgm:pt>
    <dgm:pt modelId="{82277C65-132C-4FAB-B509-93FBBE82D368}">
      <dgm:prSet phldrT="[テキスト]"/>
      <dgm:spPr/>
      <dgm:t>
        <a:bodyPr/>
        <a:lstStyle/>
        <a:p>
          <a:r>
            <a:rPr kumimoji="1" lang="ja-JP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流通対策</a:t>
          </a:r>
          <a:endParaRPr kumimoji="1" lang="ja-JP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F15CBD-D1C0-46B1-9D0F-5B8971A04C7E}" type="parTrans" cxnId="{F53E9F1A-FF14-4DC3-866F-DE1F2936692E}">
      <dgm:prSet/>
      <dgm:spPr/>
      <dgm:t>
        <a:bodyPr/>
        <a:lstStyle/>
        <a:p>
          <a:endParaRPr kumimoji="1" lang="ja-JP" altLang="en-US" b="1"/>
        </a:p>
      </dgm:t>
    </dgm:pt>
    <dgm:pt modelId="{85AD6465-6526-4E0C-A311-514EACCD6A59}" type="sibTrans" cxnId="{F53E9F1A-FF14-4DC3-866F-DE1F2936692E}">
      <dgm:prSet/>
      <dgm:spPr/>
      <dgm:t>
        <a:bodyPr/>
        <a:lstStyle/>
        <a:p>
          <a:endParaRPr kumimoji="1" lang="ja-JP" altLang="en-US" b="1"/>
        </a:p>
      </dgm:t>
    </dgm:pt>
    <dgm:pt modelId="{26DB90A4-79BC-4DEA-BFFD-EFAD39428338}">
      <dgm:prSet phldrT="[テキスト]"/>
      <dgm:spPr/>
      <dgm:t>
        <a:bodyPr/>
        <a:lstStyle/>
        <a:p>
          <a:r>
            <a:rPr kumimoji="1" lang="ja-JP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ブランド強化</a:t>
          </a:r>
          <a:endParaRPr kumimoji="1" lang="ja-JP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A1B556-213A-44AD-9A67-45841CB7A2D7}" type="parTrans" cxnId="{7273ADB0-8A7F-482F-AD33-7A46DE069AA3}">
      <dgm:prSet/>
      <dgm:spPr/>
      <dgm:t>
        <a:bodyPr/>
        <a:lstStyle/>
        <a:p>
          <a:endParaRPr kumimoji="1" lang="ja-JP" altLang="en-US" b="1"/>
        </a:p>
      </dgm:t>
    </dgm:pt>
    <dgm:pt modelId="{749EAFA0-219B-4F98-9BB4-6A8AC280466B}" type="sibTrans" cxnId="{7273ADB0-8A7F-482F-AD33-7A46DE069AA3}">
      <dgm:prSet/>
      <dgm:spPr/>
      <dgm:t>
        <a:bodyPr/>
        <a:lstStyle/>
        <a:p>
          <a:endParaRPr kumimoji="1" lang="ja-JP" altLang="en-US" b="1"/>
        </a:p>
      </dgm:t>
    </dgm:pt>
    <dgm:pt modelId="{CBA996B2-40DF-488C-B597-9553229221F6}">
      <dgm:prSet phldrT="[テキスト]"/>
      <dgm:spPr/>
      <dgm:t>
        <a:bodyPr/>
        <a:lstStyle/>
        <a:p>
          <a:r>
            <a:rPr kumimoji="1" lang="ja-JP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提携</a:t>
          </a:r>
          <a:endParaRPr kumimoji="1" lang="ja-JP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9A8FEC-586D-442B-97BF-ABBDFC99E867}" type="parTrans" cxnId="{1BBD9F59-55D2-43E9-A156-6C44D38A8D91}">
      <dgm:prSet/>
      <dgm:spPr/>
      <dgm:t>
        <a:bodyPr/>
        <a:lstStyle/>
        <a:p>
          <a:endParaRPr kumimoji="1" lang="ja-JP" altLang="en-US" b="1"/>
        </a:p>
      </dgm:t>
    </dgm:pt>
    <dgm:pt modelId="{9E7AD0B8-40FC-42B0-B530-B8DE9F8ED698}" type="sibTrans" cxnId="{1BBD9F59-55D2-43E9-A156-6C44D38A8D91}">
      <dgm:prSet/>
      <dgm:spPr/>
      <dgm:t>
        <a:bodyPr/>
        <a:lstStyle/>
        <a:p>
          <a:endParaRPr kumimoji="1" lang="ja-JP" altLang="en-US" b="1"/>
        </a:p>
      </dgm:t>
    </dgm:pt>
    <dgm:pt modelId="{5B48C0DF-4F1D-43D2-9787-EF127C6A86C2}">
      <dgm:prSet phldrT="[テキスト]"/>
      <dgm:spPr/>
      <dgm:t>
        <a:bodyPr/>
        <a:lstStyle/>
        <a:p>
          <a:r>
            <a:rPr kumimoji="1" lang="ja-JP" altLang="en-US" b="1" dirty="0" smtClean="0">
              <a:solidFill>
                <a:srgbClr val="FF0000"/>
              </a:solidFill>
            </a:rPr>
            <a:t>現在のターゲットと流通網を最大に活かすのが、健康食品事業への参入と考える。</a:t>
          </a:r>
          <a:endParaRPr kumimoji="1" lang="ja-JP" altLang="en-US" b="1" dirty="0">
            <a:solidFill>
              <a:srgbClr val="FF0000"/>
            </a:solidFill>
          </a:endParaRPr>
        </a:p>
      </dgm:t>
    </dgm:pt>
    <dgm:pt modelId="{4823DFCA-33E4-4A34-A18B-3C74AE087D44}" type="parTrans" cxnId="{736A3778-C897-44DA-A077-EDB321B02F58}">
      <dgm:prSet/>
      <dgm:spPr/>
      <dgm:t>
        <a:bodyPr/>
        <a:lstStyle/>
        <a:p>
          <a:endParaRPr kumimoji="1" lang="ja-JP" altLang="en-US" b="1"/>
        </a:p>
      </dgm:t>
    </dgm:pt>
    <dgm:pt modelId="{E4793AFF-6998-4F8C-9A3D-5ECACB8A71DB}" type="sibTrans" cxnId="{736A3778-C897-44DA-A077-EDB321B02F58}">
      <dgm:prSet/>
      <dgm:spPr/>
      <dgm:t>
        <a:bodyPr/>
        <a:lstStyle/>
        <a:p>
          <a:endParaRPr kumimoji="1" lang="ja-JP" altLang="en-US" b="1"/>
        </a:p>
      </dgm:t>
    </dgm:pt>
    <dgm:pt modelId="{D35C4B89-B5C6-45E1-9716-FA6A6AB443F8}">
      <dgm:prSet phldrT="[テキスト]"/>
      <dgm:spPr/>
      <dgm:t>
        <a:bodyPr/>
        <a:lstStyle/>
        <a:p>
          <a:r>
            <a:rPr kumimoji="1" lang="ja-JP" altLang="en-US" b="1" dirty="0" smtClean="0"/>
            <a:t>流通網を再編成して、競合社の商品拡大を阻止する。そのためにスーパーバイザーを中途採用などで強化する。</a:t>
          </a:r>
          <a:endParaRPr kumimoji="1" lang="ja-JP" altLang="en-US" b="1" dirty="0"/>
        </a:p>
      </dgm:t>
    </dgm:pt>
    <dgm:pt modelId="{8482E4A1-9733-46C5-88BF-79A0D5672BF2}" type="parTrans" cxnId="{548495B9-D4C3-4F2A-A4DE-F2B7B93211A6}">
      <dgm:prSet/>
      <dgm:spPr/>
      <dgm:t>
        <a:bodyPr/>
        <a:lstStyle/>
        <a:p>
          <a:endParaRPr kumimoji="1" lang="ja-JP" altLang="en-US" b="1"/>
        </a:p>
      </dgm:t>
    </dgm:pt>
    <dgm:pt modelId="{DC95864A-C452-499C-A4DD-2C9C61C5533F}" type="sibTrans" cxnId="{548495B9-D4C3-4F2A-A4DE-F2B7B93211A6}">
      <dgm:prSet/>
      <dgm:spPr/>
      <dgm:t>
        <a:bodyPr/>
        <a:lstStyle/>
        <a:p>
          <a:endParaRPr kumimoji="1" lang="ja-JP" altLang="en-US" b="1"/>
        </a:p>
      </dgm:t>
    </dgm:pt>
    <dgm:pt modelId="{A0D5CCBA-B437-40F7-A59C-8251CD15E87B}">
      <dgm:prSet phldrT="[テキスト]"/>
      <dgm:spPr/>
      <dgm:t>
        <a:bodyPr/>
        <a:lstStyle/>
        <a:p>
          <a:r>
            <a:rPr kumimoji="1" lang="ja-JP" altLang="en-US" b="1" dirty="0" smtClean="0"/>
            <a:t>ターゲットの変化を予測して、現在のコミュニケーション戦略を見直す。より、健康を重視する。</a:t>
          </a:r>
          <a:endParaRPr kumimoji="1" lang="ja-JP" altLang="en-US" b="1" dirty="0"/>
        </a:p>
      </dgm:t>
    </dgm:pt>
    <dgm:pt modelId="{F4F7EB2B-80EA-4757-96F5-3AB483C75F62}" type="parTrans" cxnId="{1901F415-EF03-4DC1-B7B3-A52E45BE6362}">
      <dgm:prSet/>
      <dgm:spPr/>
      <dgm:t>
        <a:bodyPr/>
        <a:lstStyle/>
        <a:p>
          <a:endParaRPr kumimoji="1" lang="ja-JP" altLang="en-US" b="1"/>
        </a:p>
      </dgm:t>
    </dgm:pt>
    <dgm:pt modelId="{542F3413-9FE9-4574-B4B7-3E68B19A856D}" type="sibTrans" cxnId="{1901F415-EF03-4DC1-B7B3-A52E45BE6362}">
      <dgm:prSet/>
      <dgm:spPr/>
      <dgm:t>
        <a:bodyPr/>
        <a:lstStyle/>
        <a:p>
          <a:endParaRPr kumimoji="1" lang="ja-JP" altLang="en-US" b="1"/>
        </a:p>
      </dgm:t>
    </dgm:pt>
    <dgm:pt modelId="{596F36E1-B4FE-4D0A-B580-AA4A0401D32F}">
      <dgm:prSet phldrT="[テキスト]"/>
      <dgm:spPr/>
      <dgm:t>
        <a:bodyPr/>
        <a:lstStyle/>
        <a:p>
          <a:r>
            <a:rPr kumimoji="1" lang="ja-JP" altLang="en-US" b="1" dirty="0" smtClean="0"/>
            <a:t>競合の商品があまりにも強力な場合は、あえて戦いを挑まず、提携戦略を検討して、弊社流通網活用を提案する。</a:t>
          </a:r>
          <a:endParaRPr kumimoji="1" lang="ja-JP" altLang="en-US" b="1" dirty="0"/>
        </a:p>
      </dgm:t>
    </dgm:pt>
    <dgm:pt modelId="{A5E192A9-FA02-42AB-9C6B-DFA4904A28A9}" type="parTrans" cxnId="{7A19EF47-3AEE-4778-B1E0-94D822333F87}">
      <dgm:prSet/>
      <dgm:spPr/>
      <dgm:t>
        <a:bodyPr/>
        <a:lstStyle/>
        <a:p>
          <a:endParaRPr kumimoji="1" lang="ja-JP" altLang="en-US" b="1"/>
        </a:p>
      </dgm:t>
    </dgm:pt>
    <dgm:pt modelId="{C5599561-6753-4EC0-997F-725C0686EEAD}" type="sibTrans" cxnId="{7A19EF47-3AEE-4778-B1E0-94D822333F87}">
      <dgm:prSet/>
      <dgm:spPr/>
      <dgm:t>
        <a:bodyPr/>
        <a:lstStyle/>
        <a:p>
          <a:endParaRPr kumimoji="1" lang="ja-JP" altLang="en-US" b="1"/>
        </a:p>
      </dgm:t>
    </dgm:pt>
    <dgm:pt modelId="{1EDBC9E9-26C7-42E8-9D7C-B8471ACE9E23}" type="pres">
      <dgm:prSet presAssocID="{7F24BF7F-4F1D-4BA1-8948-60FCB08C5A0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1CDB10D-7BB8-492D-81BB-2FF9B1EA8B9A}" type="pres">
      <dgm:prSet presAssocID="{985E8D63-B9DD-489D-8B1F-BC9E233E362D}" presName="parentLin" presStyleCnt="0"/>
      <dgm:spPr/>
      <dgm:t>
        <a:bodyPr/>
        <a:lstStyle/>
        <a:p>
          <a:endParaRPr kumimoji="1" lang="ja-JP" altLang="en-US"/>
        </a:p>
      </dgm:t>
    </dgm:pt>
    <dgm:pt modelId="{FF5D2902-D9EE-4DE3-BFBB-81963EFA322B}" type="pres">
      <dgm:prSet presAssocID="{985E8D63-B9DD-489D-8B1F-BC9E233E362D}" presName="parentLeftMargin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E3A0E02C-81C4-451B-90AB-64309518E537}" type="pres">
      <dgm:prSet presAssocID="{985E8D63-B9DD-489D-8B1F-BC9E233E362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83738D0-6372-46BC-A904-C7BF7AA3CAFF}" type="pres">
      <dgm:prSet presAssocID="{985E8D63-B9DD-489D-8B1F-BC9E233E362D}" presName="negativeSpace" presStyleCnt="0"/>
      <dgm:spPr/>
      <dgm:t>
        <a:bodyPr/>
        <a:lstStyle/>
        <a:p>
          <a:endParaRPr kumimoji="1" lang="ja-JP" altLang="en-US"/>
        </a:p>
      </dgm:t>
    </dgm:pt>
    <dgm:pt modelId="{6D8967D8-07FC-43BC-8BA4-127F913C6356}" type="pres">
      <dgm:prSet presAssocID="{985E8D63-B9DD-489D-8B1F-BC9E233E362D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311404-03A8-4E4A-82E5-ECCAED681E90}" type="pres">
      <dgm:prSet presAssocID="{C7F1338C-A53B-47C6-8C03-B97B7B88CF30}" presName="spaceBetweenRectangles" presStyleCnt="0"/>
      <dgm:spPr/>
      <dgm:t>
        <a:bodyPr/>
        <a:lstStyle/>
        <a:p>
          <a:endParaRPr kumimoji="1" lang="ja-JP" altLang="en-US"/>
        </a:p>
      </dgm:t>
    </dgm:pt>
    <dgm:pt modelId="{83BC2A70-5F78-438B-8D08-B6492FB0BB14}" type="pres">
      <dgm:prSet presAssocID="{82277C65-132C-4FAB-B509-93FBBE82D368}" presName="parentLin" presStyleCnt="0"/>
      <dgm:spPr/>
      <dgm:t>
        <a:bodyPr/>
        <a:lstStyle/>
        <a:p>
          <a:endParaRPr kumimoji="1" lang="ja-JP" altLang="en-US"/>
        </a:p>
      </dgm:t>
    </dgm:pt>
    <dgm:pt modelId="{C4C340F4-90D6-4A13-A1C6-0ACBB3C8BEB7}" type="pres">
      <dgm:prSet presAssocID="{82277C65-132C-4FAB-B509-93FBBE82D368}" presName="parentLeftMargin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44C1EB84-DC1A-4BAC-8CE5-66260D735876}" type="pres">
      <dgm:prSet presAssocID="{82277C65-132C-4FAB-B509-93FBBE82D36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1CCD04-DF2E-4EB4-B867-D4EDE97F3E60}" type="pres">
      <dgm:prSet presAssocID="{82277C65-132C-4FAB-B509-93FBBE82D368}" presName="negativeSpace" presStyleCnt="0"/>
      <dgm:spPr/>
      <dgm:t>
        <a:bodyPr/>
        <a:lstStyle/>
        <a:p>
          <a:endParaRPr kumimoji="1" lang="ja-JP" altLang="en-US"/>
        </a:p>
      </dgm:t>
    </dgm:pt>
    <dgm:pt modelId="{6E0BB865-3482-438D-ABE9-5D64080A31B9}" type="pres">
      <dgm:prSet presAssocID="{82277C65-132C-4FAB-B509-93FBBE82D368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C08190-483B-47D6-935B-B11A9D7D3F5A}" type="pres">
      <dgm:prSet presAssocID="{85AD6465-6526-4E0C-A311-514EACCD6A59}" presName="spaceBetweenRectangles" presStyleCnt="0"/>
      <dgm:spPr/>
      <dgm:t>
        <a:bodyPr/>
        <a:lstStyle/>
        <a:p>
          <a:endParaRPr kumimoji="1" lang="ja-JP" altLang="en-US"/>
        </a:p>
      </dgm:t>
    </dgm:pt>
    <dgm:pt modelId="{D4D12C76-782C-4B3A-B962-C889D69B4825}" type="pres">
      <dgm:prSet presAssocID="{26DB90A4-79BC-4DEA-BFFD-EFAD39428338}" presName="parentLin" presStyleCnt="0"/>
      <dgm:spPr/>
      <dgm:t>
        <a:bodyPr/>
        <a:lstStyle/>
        <a:p>
          <a:endParaRPr kumimoji="1" lang="ja-JP" altLang="en-US"/>
        </a:p>
      </dgm:t>
    </dgm:pt>
    <dgm:pt modelId="{124337CF-EF0B-4906-B945-1CA1E4A3B797}" type="pres">
      <dgm:prSet presAssocID="{26DB90A4-79BC-4DEA-BFFD-EFAD39428338}" presName="parentLeftMargin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5CADC38E-5811-4B9F-AF3B-51D465E885CD}" type="pres">
      <dgm:prSet presAssocID="{26DB90A4-79BC-4DEA-BFFD-EFAD3942833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266FB6-1A03-4DA6-9018-CC2C5627F75B}" type="pres">
      <dgm:prSet presAssocID="{26DB90A4-79BC-4DEA-BFFD-EFAD39428338}" presName="negativeSpace" presStyleCnt="0"/>
      <dgm:spPr/>
      <dgm:t>
        <a:bodyPr/>
        <a:lstStyle/>
        <a:p>
          <a:endParaRPr kumimoji="1" lang="ja-JP" altLang="en-US"/>
        </a:p>
      </dgm:t>
    </dgm:pt>
    <dgm:pt modelId="{0496B9AA-2E75-4152-BCDA-4B381901CD55}" type="pres">
      <dgm:prSet presAssocID="{26DB90A4-79BC-4DEA-BFFD-EFAD3942833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770326F-63E9-454D-8E51-013B91D6943E}" type="pres">
      <dgm:prSet presAssocID="{749EAFA0-219B-4F98-9BB4-6A8AC280466B}" presName="spaceBetweenRectangles" presStyleCnt="0"/>
      <dgm:spPr/>
      <dgm:t>
        <a:bodyPr/>
        <a:lstStyle/>
        <a:p>
          <a:endParaRPr kumimoji="1" lang="ja-JP" altLang="en-US"/>
        </a:p>
      </dgm:t>
    </dgm:pt>
    <dgm:pt modelId="{2DE20F1A-A340-4A61-974F-9A2E45D1BD41}" type="pres">
      <dgm:prSet presAssocID="{CBA996B2-40DF-488C-B597-9553229221F6}" presName="parentLin" presStyleCnt="0"/>
      <dgm:spPr/>
      <dgm:t>
        <a:bodyPr/>
        <a:lstStyle/>
        <a:p>
          <a:endParaRPr kumimoji="1" lang="ja-JP" altLang="en-US"/>
        </a:p>
      </dgm:t>
    </dgm:pt>
    <dgm:pt modelId="{3B0BC821-C2E7-416F-9B09-54DBF32A1F67}" type="pres">
      <dgm:prSet presAssocID="{CBA996B2-40DF-488C-B597-9553229221F6}" presName="parentLeftMargin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DF19143C-A25B-4269-A91D-8590C6B0913F}" type="pres">
      <dgm:prSet presAssocID="{CBA996B2-40DF-488C-B597-9553229221F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E3A617-1230-4F7B-A669-D43B23A9BA8A}" type="pres">
      <dgm:prSet presAssocID="{CBA996B2-40DF-488C-B597-9553229221F6}" presName="negativeSpace" presStyleCnt="0"/>
      <dgm:spPr/>
      <dgm:t>
        <a:bodyPr/>
        <a:lstStyle/>
        <a:p>
          <a:endParaRPr kumimoji="1" lang="ja-JP" altLang="en-US"/>
        </a:p>
      </dgm:t>
    </dgm:pt>
    <dgm:pt modelId="{FF8F7A82-F58E-4681-86A1-5BB9C43FA026}" type="pres">
      <dgm:prSet presAssocID="{CBA996B2-40DF-488C-B597-9553229221F6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0F60EF4-97C1-457C-985D-A5C16ABE9AFA}" type="presOf" srcId="{985E8D63-B9DD-489D-8B1F-BC9E233E362D}" destId="{FF5D2902-D9EE-4DE3-BFBB-81963EFA322B}" srcOrd="0" destOrd="0" presId="urn:microsoft.com/office/officeart/2005/8/layout/list1"/>
    <dgm:cxn modelId="{3B7B6AEB-1500-4540-A392-F6574F8758A5}" srcId="{7F24BF7F-4F1D-4BA1-8948-60FCB08C5A05}" destId="{985E8D63-B9DD-489D-8B1F-BC9E233E362D}" srcOrd="0" destOrd="0" parTransId="{C6DA14C7-7D2D-41EB-A3BD-5E3566C64DB0}" sibTransId="{C7F1338C-A53B-47C6-8C03-B97B7B88CF30}"/>
    <dgm:cxn modelId="{548495B9-D4C3-4F2A-A4DE-F2B7B93211A6}" srcId="{82277C65-132C-4FAB-B509-93FBBE82D368}" destId="{D35C4B89-B5C6-45E1-9716-FA6A6AB443F8}" srcOrd="0" destOrd="0" parTransId="{8482E4A1-9733-46C5-88BF-79A0D5672BF2}" sibTransId="{DC95864A-C452-499C-A4DD-2C9C61C5533F}"/>
    <dgm:cxn modelId="{EE3FEC40-3291-479B-9780-70CD04B88DE3}" type="presOf" srcId="{7F24BF7F-4F1D-4BA1-8948-60FCB08C5A05}" destId="{1EDBC9E9-26C7-42E8-9D7C-B8471ACE9E23}" srcOrd="0" destOrd="0" presId="urn:microsoft.com/office/officeart/2005/8/layout/list1"/>
    <dgm:cxn modelId="{7A19EF47-3AEE-4778-B1E0-94D822333F87}" srcId="{CBA996B2-40DF-488C-B597-9553229221F6}" destId="{596F36E1-B4FE-4D0A-B580-AA4A0401D32F}" srcOrd="0" destOrd="0" parTransId="{A5E192A9-FA02-42AB-9C6B-DFA4904A28A9}" sibTransId="{C5599561-6753-4EC0-997F-725C0686EEAD}"/>
    <dgm:cxn modelId="{1BBD9F59-55D2-43E9-A156-6C44D38A8D91}" srcId="{7F24BF7F-4F1D-4BA1-8948-60FCB08C5A05}" destId="{CBA996B2-40DF-488C-B597-9553229221F6}" srcOrd="3" destOrd="0" parTransId="{5F9A8FEC-586D-442B-97BF-ABBDFC99E867}" sibTransId="{9E7AD0B8-40FC-42B0-B530-B8DE9F8ED698}"/>
    <dgm:cxn modelId="{F715A2D3-71D6-40B2-BB02-0D468ED8AE1E}" type="presOf" srcId="{CBA996B2-40DF-488C-B597-9553229221F6}" destId="{DF19143C-A25B-4269-A91D-8590C6B0913F}" srcOrd="1" destOrd="0" presId="urn:microsoft.com/office/officeart/2005/8/layout/list1"/>
    <dgm:cxn modelId="{F53E9F1A-FF14-4DC3-866F-DE1F2936692E}" srcId="{7F24BF7F-4F1D-4BA1-8948-60FCB08C5A05}" destId="{82277C65-132C-4FAB-B509-93FBBE82D368}" srcOrd="1" destOrd="0" parTransId="{73F15CBD-D1C0-46B1-9D0F-5B8971A04C7E}" sibTransId="{85AD6465-6526-4E0C-A311-514EACCD6A59}"/>
    <dgm:cxn modelId="{368DFF36-73B0-4539-A7DC-725125721426}" type="presOf" srcId="{596F36E1-B4FE-4D0A-B580-AA4A0401D32F}" destId="{FF8F7A82-F58E-4681-86A1-5BB9C43FA026}" srcOrd="0" destOrd="0" presId="urn:microsoft.com/office/officeart/2005/8/layout/list1"/>
    <dgm:cxn modelId="{7273ADB0-8A7F-482F-AD33-7A46DE069AA3}" srcId="{7F24BF7F-4F1D-4BA1-8948-60FCB08C5A05}" destId="{26DB90A4-79BC-4DEA-BFFD-EFAD39428338}" srcOrd="2" destOrd="0" parTransId="{A5A1B556-213A-44AD-9A67-45841CB7A2D7}" sibTransId="{749EAFA0-219B-4F98-9BB4-6A8AC280466B}"/>
    <dgm:cxn modelId="{1901F415-EF03-4DC1-B7B3-A52E45BE6362}" srcId="{26DB90A4-79BC-4DEA-BFFD-EFAD39428338}" destId="{A0D5CCBA-B437-40F7-A59C-8251CD15E87B}" srcOrd="0" destOrd="0" parTransId="{F4F7EB2B-80EA-4757-96F5-3AB483C75F62}" sibTransId="{542F3413-9FE9-4574-B4B7-3E68B19A856D}"/>
    <dgm:cxn modelId="{3AAC0399-8EEF-40FC-9232-1FA72535CCEA}" type="presOf" srcId="{CBA996B2-40DF-488C-B597-9553229221F6}" destId="{3B0BC821-C2E7-416F-9B09-54DBF32A1F67}" srcOrd="0" destOrd="0" presId="urn:microsoft.com/office/officeart/2005/8/layout/list1"/>
    <dgm:cxn modelId="{50AC71A3-EC24-4070-9565-183AFEC63BB9}" type="presOf" srcId="{D35C4B89-B5C6-45E1-9716-FA6A6AB443F8}" destId="{6E0BB865-3482-438D-ABE9-5D64080A31B9}" srcOrd="0" destOrd="0" presId="urn:microsoft.com/office/officeart/2005/8/layout/list1"/>
    <dgm:cxn modelId="{736A3778-C897-44DA-A077-EDB321B02F58}" srcId="{985E8D63-B9DD-489D-8B1F-BC9E233E362D}" destId="{5B48C0DF-4F1D-43D2-9787-EF127C6A86C2}" srcOrd="0" destOrd="0" parTransId="{4823DFCA-33E4-4A34-A18B-3C74AE087D44}" sibTransId="{E4793AFF-6998-4F8C-9A3D-5ECACB8A71DB}"/>
    <dgm:cxn modelId="{F001E350-D2FD-4C26-957C-DDDC1CC381EB}" type="presOf" srcId="{985E8D63-B9DD-489D-8B1F-BC9E233E362D}" destId="{E3A0E02C-81C4-451B-90AB-64309518E537}" srcOrd="1" destOrd="0" presId="urn:microsoft.com/office/officeart/2005/8/layout/list1"/>
    <dgm:cxn modelId="{8CE11479-6DF6-479F-A04D-2119F21D55AC}" type="presOf" srcId="{A0D5CCBA-B437-40F7-A59C-8251CD15E87B}" destId="{0496B9AA-2E75-4152-BCDA-4B381901CD55}" srcOrd="0" destOrd="0" presId="urn:microsoft.com/office/officeart/2005/8/layout/list1"/>
    <dgm:cxn modelId="{88892DEB-A67F-498A-93AB-3E53495839FB}" type="presOf" srcId="{26DB90A4-79BC-4DEA-BFFD-EFAD39428338}" destId="{124337CF-EF0B-4906-B945-1CA1E4A3B797}" srcOrd="0" destOrd="0" presId="urn:microsoft.com/office/officeart/2005/8/layout/list1"/>
    <dgm:cxn modelId="{FAF6CE2F-1F61-4D17-9B37-300A271584AC}" type="presOf" srcId="{82277C65-132C-4FAB-B509-93FBBE82D368}" destId="{C4C340F4-90D6-4A13-A1C6-0ACBB3C8BEB7}" srcOrd="0" destOrd="0" presId="urn:microsoft.com/office/officeart/2005/8/layout/list1"/>
    <dgm:cxn modelId="{5514529F-6C1B-42C5-A408-375432F6D951}" type="presOf" srcId="{5B48C0DF-4F1D-43D2-9787-EF127C6A86C2}" destId="{6D8967D8-07FC-43BC-8BA4-127F913C6356}" srcOrd="0" destOrd="0" presId="urn:microsoft.com/office/officeart/2005/8/layout/list1"/>
    <dgm:cxn modelId="{1F8B4EBF-F58C-4CFE-A760-605E9E44DBFD}" type="presOf" srcId="{82277C65-132C-4FAB-B509-93FBBE82D368}" destId="{44C1EB84-DC1A-4BAC-8CE5-66260D735876}" srcOrd="1" destOrd="0" presId="urn:microsoft.com/office/officeart/2005/8/layout/list1"/>
    <dgm:cxn modelId="{EDBA5F08-BA9D-4F5A-B127-DF17BE7D920D}" type="presOf" srcId="{26DB90A4-79BC-4DEA-BFFD-EFAD39428338}" destId="{5CADC38E-5811-4B9F-AF3B-51D465E885CD}" srcOrd="1" destOrd="0" presId="urn:microsoft.com/office/officeart/2005/8/layout/list1"/>
    <dgm:cxn modelId="{56C5B4B1-0339-401A-AD81-85203D022992}" type="presParOf" srcId="{1EDBC9E9-26C7-42E8-9D7C-B8471ACE9E23}" destId="{A1CDB10D-7BB8-492D-81BB-2FF9B1EA8B9A}" srcOrd="0" destOrd="0" presId="urn:microsoft.com/office/officeart/2005/8/layout/list1"/>
    <dgm:cxn modelId="{0A936F06-CFEE-4453-AC04-F0C6AE4F1E4C}" type="presParOf" srcId="{A1CDB10D-7BB8-492D-81BB-2FF9B1EA8B9A}" destId="{FF5D2902-D9EE-4DE3-BFBB-81963EFA322B}" srcOrd="0" destOrd="0" presId="urn:microsoft.com/office/officeart/2005/8/layout/list1"/>
    <dgm:cxn modelId="{B7E658F6-3665-4B86-89B5-550DF07CC13B}" type="presParOf" srcId="{A1CDB10D-7BB8-492D-81BB-2FF9B1EA8B9A}" destId="{E3A0E02C-81C4-451B-90AB-64309518E537}" srcOrd="1" destOrd="0" presId="urn:microsoft.com/office/officeart/2005/8/layout/list1"/>
    <dgm:cxn modelId="{5AA73F66-E990-4455-9A61-55E17B7F802E}" type="presParOf" srcId="{1EDBC9E9-26C7-42E8-9D7C-B8471ACE9E23}" destId="{883738D0-6372-46BC-A904-C7BF7AA3CAFF}" srcOrd="1" destOrd="0" presId="urn:microsoft.com/office/officeart/2005/8/layout/list1"/>
    <dgm:cxn modelId="{84BFA2E1-A569-43CE-9B88-AC83D27D6A60}" type="presParOf" srcId="{1EDBC9E9-26C7-42E8-9D7C-B8471ACE9E23}" destId="{6D8967D8-07FC-43BC-8BA4-127F913C6356}" srcOrd="2" destOrd="0" presId="urn:microsoft.com/office/officeart/2005/8/layout/list1"/>
    <dgm:cxn modelId="{E7428725-E023-45D7-977C-F5292EE7D4DA}" type="presParOf" srcId="{1EDBC9E9-26C7-42E8-9D7C-B8471ACE9E23}" destId="{0B311404-03A8-4E4A-82E5-ECCAED681E90}" srcOrd="3" destOrd="0" presId="urn:microsoft.com/office/officeart/2005/8/layout/list1"/>
    <dgm:cxn modelId="{BA9F7889-0C82-4BCE-83D9-C2053A6CB718}" type="presParOf" srcId="{1EDBC9E9-26C7-42E8-9D7C-B8471ACE9E23}" destId="{83BC2A70-5F78-438B-8D08-B6492FB0BB14}" srcOrd="4" destOrd="0" presId="urn:microsoft.com/office/officeart/2005/8/layout/list1"/>
    <dgm:cxn modelId="{FC34EBFE-2581-435D-BDD9-1908E9C3493E}" type="presParOf" srcId="{83BC2A70-5F78-438B-8D08-B6492FB0BB14}" destId="{C4C340F4-90D6-4A13-A1C6-0ACBB3C8BEB7}" srcOrd="0" destOrd="0" presId="urn:microsoft.com/office/officeart/2005/8/layout/list1"/>
    <dgm:cxn modelId="{8EB81861-5BB4-4C2D-9CCE-9708237AA3F4}" type="presParOf" srcId="{83BC2A70-5F78-438B-8D08-B6492FB0BB14}" destId="{44C1EB84-DC1A-4BAC-8CE5-66260D735876}" srcOrd="1" destOrd="0" presId="urn:microsoft.com/office/officeart/2005/8/layout/list1"/>
    <dgm:cxn modelId="{1543298B-D927-4FD0-BD33-AA33CCA72247}" type="presParOf" srcId="{1EDBC9E9-26C7-42E8-9D7C-B8471ACE9E23}" destId="{AB1CCD04-DF2E-4EB4-B867-D4EDE97F3E60}" srcOrd="5" destOrd="0" presId="urn:microsoft.com/office/officeart/2005/8/layout/list1"/>
    <dgm:cxn modelId="{CF69F7FC-AEA3-4FD0-A7DC-A60D77EE9F26}" type="presParOf" srcId="{1EDBC9E9-26C7-42E8-9D7C-B8471ACE9E23}" destId="{6E0BB865-3482-438D-ABE9-5D64080A31B9}" srcOrd="6" destOrd="0" presId="urn:microsoft.com/office/officeart/2005/8/layout/list1"/>
    <dgm:cxn modelId="{7BB3FFAA-84AA-451C-B0E3-C962EE12EDBD}" type="presParOf" srcId="{1EDBC9E9-26C7-42E8-9D7C-B8471ACE9E23}" destId="{81C08190-483B-47D6-935B-B11A9D7D3F5A}" srcOrd="7" destOrd="0" presId="urn:microsoft.com/office/officeart/2005/8/layout/list1"/>
    <dgm:cxn modelId="{7B98A826-A4CA-43A7-9C1E-E8D4E88F96CD}" type="presParOf" srcId="{1EDBC9E9-26C7-42E8-9D7C-B8471ACE9E23}" destId="{D4D12C76-782C-4B3A-B962-C889D69B4825}" srcOrd="8" destOrd="0" presId="urn:microsoft.com/office/officeart/2005/8/layout/list1"/>
    <dgm:cxn modelId="{85E31DC0-69E3-41C5-9CA5-0DF4866214CF}" type="presParOf" srcId="{D4D12C76-782C-4B3A-B962-C889D69B4825}" destId="{124337CF-EF0B-4906-B945-1CA1E4A3B797}" srcOrd="0" destOrd="0" presId="urn:microsoft.com/office/officeart/2005/8/layout/list1"/>
    <dgm:cxn modelId="{6D0E1BD3-4FB8-4BD5-96E1-2E55BBCF99D7}" type="presParOf" srcId="{D4D12C76-782C-4B3A-B962-C889D69B4825}" destId="{5CADC38E-5811-4B9F-AF3B-51D465E885CD}" srcOrd="1" destOrd="0" presId="urn:microsoft.com/office/officeart/2005/8/layout/list1"/>
    <dgm:cxn modelId="{1ABC0D86-F2F5-4EF8-8078-23630100CBF2}" type="presParOf" srcId="{1EDBC9E9-26C7-42E8-9D7C-B8471ACE9E23}" destId="{24266FB6-1A03-4DA6-9018-CC2C5627F75B}" srcOrd="9" destOrd="0" presId="urn:microsoft.com/office/officeart/2005/8/layout/list1"/>
    <dgm:cxn modelId="{A6B722DD-77B2-4FD4-9A86-AF1F82DFBECD}" type="presParOf" srcId="{1EDBC9E9-26C7-42E8-9D7C-B8471ACE9E23}" destId="{0496B9AA-2E75-4152-BCDA-4B381901CD55}" srcOrd="10" destOrd="0" presId="urn:microsoft.com/office/officeart/2005/8/layout/list1"/>
    <dgm:cxn modelId="{8BA469A3-296F-4AED-92AA-B5414F407A0A}" type="presParOf" srcId="{1EDBC9E9-26C7-42E8-9D7C-B8471ACE9E23}" destId="{A770326F-63E9-454D-8E51-013B91D6943E}" srcOrd="11" destOrd="0" presId="urn:microsoft.com/office/officeart/2005/8/layout/list1"/>
    <dgm:cxn modelId="{01716F35-B4FF-4AF6-BDFD-C4C4C70DFC6C}" type="presParOf" srcId="{1EDBC9E9-26C7-42E8-9D7C-B8471ACE9E23}" destId="{2DE20F1A-A340-4A61-974F-9A2E45D1BD41}" srcOrd="12" destOrd="0" presId="urn:microsoft.com/office/officeart/2005/8/layout/list1"/>
    <dgm:cxn modelId="{FE32DB2A-BF3B-4A23-A9C7-37DB2BB62D56}" type="presParOf" srcId="{2DE20F1A-A340-4A61-974F-9A2E45D1BD41}" destId="{3B0BC821-C2E7-416F-9B09-54DBF32A1F67}" srcOrd="0" destOrd="0" presId="urn:microsoft.com/office/officeart/2005/8/layout/list1"/>
    <dgm:cxn modelId="{A0EC548A-0596-4ECD-A77B-6393AAD01431}" type="presParOf" srcId="{2DE20F1A-A340-4A61-974F-9A2E45D1BD41}" destId="{DF19143C-A25B-4269-A91D-8590C6B0913F}" srcOrd="1" destOrd="0" presId="urn:microsoft.com/office/officeart/2005/8/layout/list1"/>
    <dgm:cxn modelId="{033F5A21-8FB5-497C-9282-B1C908099B63}" type="presParOf" srcId="{1EDBC9E9-26C7-42E8-9D7C-B8471ACE9E23}" destId="{42E3A617-1230-4F7B-A669-D43B23A9BA8A}" srcOrd="13" destOrd="0" presId="urn:microsoft.com/office/officeart/2005/8/layout/list1"/>
    <dgm:cxn modelId="{35CF728F-7F8C-45D1-BEFE-8E1D8B2674AA}" type="presParOf" srcId="{1EDBC9E9-26C7-42E8-9D7C-B8471ACE9E23}" destId="{FF8F7A82-F58E-4681-86A1-5BB9C43FA02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8967D8-07FC-43BC-8BA4-127F913C6356}">
      <dsp:nvSpPr>
        <dsp:cNvPr id="0" name=""/>
        <dsp:cNvSpPr/>
      </dsp:nvSpPr>
      <dsp:spPr>
        <a:xfrm>
          <a:off x="0" y="352564"/>
          <a:ext cx="7162800" cy="103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5913" tIns="291592" rIns="55591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b="1" kern="1200" dirty="0" smtClean="0">
              <a:solidFill>
                <a:srgbClr val="FF0000"/>
              </a:solidFill>
            </a:rPr>
            <a:t>現在のターゲットと流通網を最大に活かすのが、健康食品事業への参入と考える。</a:t>
          </a:r>
          <a:endParaRPr kumimoji="1" lang="ja-JP" altLang="en-US" sz="1400" b="1" kern="1200" dirty="0">
            <a:solidFill>
              <a:srgbClr val="FF0000"/>
            </a:solidFill>
          </a:endParaRPr>
        </a:p>
      </dsp:txBody>
      <dsp:txXfrm>
        <a:off x="0" y="352564"/>
        <a:ext cx="7162800" cy="1036350"/>
      </dsp:txXfrm>
    </dsp:sp>
    <dsp:sp modelId="{E3A0E02C-81C4-451B-90AB-64309518E537}">
      <dsp:nvSpPr>
        <dsp:cNvPr id="0" name=""/>
        <dsp:cNvSpPr/>
      </dsp:nvSpPr>
      <dsp:spPr>
        <a:xfrm>
          <a:off x="358140" y="145924"/>
          <a:ext cx="5013960" cy="413280"/>
        </a:xfrm>
        <a:prstGeom prst="roundRect">
          <a:avLst/>
        </a:prstGeom>
        <a:solidFill>
          <a:srgbClr val="FF0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516" tIns="0" rIns="18951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健康食品開発</a:t>
          </a:r>
          <a:endParaRPr kumimoji="1" lang="ja-JP" alt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315" y="166099"/>
        <a:ext cx="4973610" cy="372930"/>
      </dsp:txXfrm>
    </dsp:sp>
    <dsp:sp modelId="{6E0BB865-3482-438D-ABE9-5D64080A31B9}">
      <dsp:nvSpPr>
        <dsp:cNvPr id="0" name=""/>
        <dsp:cNvSpPr/>
      </dsp:nvSpPr>
      <dsp:spPr>
        <a:xfrm>
          <a:off x="0" y="1671154"/>
          <a:ext cx="7162800" cy="103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5913" tIns="291592" rIns="55591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b="1" kern="1200" dirty="0" smtClean="0"/>
            <a:t>流通網を再編成して、競合社の商品拡大を阻止する。そのためにスーパーバイザーを中途採用などで強化する。</a:t>
          </a:r>
          <a:endParaRPr kumimoji="1" lang="ja-JP" altLang="en-US" sz="1400" b="1" kern="1200" dirty="0"/>
        </a:p>
      </dsp:txBody>
      <dsp:txXfrm>
        <a:off x="0" y="1671154"/>
        <a:ext cx="7162800" cy="1036350"/>
      </dsp:txXfrm>
    </dsp:sp>
    <dsp:sp modelId="{44C1EB84-DC1A-4BAC-8CE5-66260D735876}">
      <dsp:nvSpPr>
        <dsp:cNvPr id="0" name=""/>
        <dsp:cNvSpPr/>
      </dsp:nvSpPr>
      <dsp:spPr>
        <a:xfrm>
          <a:off x="358140" y="1464514"/>
          <a:ext cx="5013960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516" tIns="0" rIns="18951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流通対策</a:t>
          </a:r>
          <a:endParaRPr kumimoji="1" lang="ja-JP" alt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315" y="1484689"/>
        <a:ext cx="4973610" cy="372930"/>
      </dsp:txXfrm>
    </dsp:sp>
    <dsp:sp modelId="{0496B9AA-2E75-4152-BCDA-4B381901CD55}">
      <dsp:nvSpPr>
        <dsp:cNvPr id="0" name=""/>
        <dsp:cNvSpPr/>
      </dsp:nvSpPr>
      <dsp:spPr>
        <a:xfrm>
          <a:off x="0" y="2989744"/>
          <a:ext cx="7162800" cy="103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5913" tIns="291592" rIns="55591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b="1" kern="1200" dirty="0" smtClean="0"/>
            <a:t>ターゲットの変化を予測して、現在のコミュニケーション戦略を見直す。より、健康を重視する。</a:t>
          </a:r>
          <a:endParaRPr kumimoji="1" lang="ja-JP" altLang="en-US" sz="1400" b="1" kern="1200" dirty="0"/>
        </a:p>
      </dsp:txBody>
      <dsp:txXfrm>
        <a:off x="0" y="2989744"/>
        <a:ext cx="7162800" cy="1036350"/>
      </dsp:txXfrm>
    </dsp:sp>
    <dsp:sp modelId="{5CADC38E-5811-4B9F-AF3B-51D465E885CD}">
      <dsp:nvSpPr>
        <dsp:cNvPr id="0" name=""/>
        <dsp:cNvSpPr/>
      </dsp:nvSpPr>
      <dsp:spPr>
        <a:xfrm>
          <a:off x="358140" y="2783104"/>
          <a:ext cx="5013960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516" tIns="0" rIns="18951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ブランド強化</a:t>
          </a:r>
          <a:endParaRPr kumimoji="1" lang="ja-JP" alt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315" y="2803279"/>
        <a:ext cx="4973610" cy="372930"/>
      </dsp:txXfrm>
    </dsp:sp>
    <dsp:sp modelId="{FF8F7A82-F58E-4681-86A1-5BB9C43FA026}">
      <dsp:nvSpPr>
        <dsp:cNvPr id="0" name=""/>
        <dsp:cNvSpPr/>
      </dsp:nvSpPr>
      <dsp:spPr>
        <a:xfrm>
          <a:off x="0" y="4308334"/>
          <a:ext cx="7162800" cy="103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5913" tIns="291592" rIns="55591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b="1" kern="1200" dirty="0" smtClean="0"/>
            <a:t>競合の商品があまりにも強力な場合は、あえて戦いを挑まず、提携戦略を検討して、弊社流通網活用を提案する。</a:t>
          </a:r>
          <a:endParaRPr kumimoji="1" lang="ja-JP" altLang="en-US" sz="1400" b="1" kern="1200" dirty="0"/>
        </a:p>
      </dsp:txBody>
      <dsp:txXfrm>
        <a:off x="0" y="4308334"/>
        <a:ext cx="7162800" cy="1036350"/>
      </dsp:txXfrm>
    </dsp:sp>
    <dsp:sp modelId="{DF19143C-A25B-4269-A91D-8590C6B0913F}">
      <dsp:nvSpPr>
        <dsp:cNvPr id="0" name=""/>
        <dsp:cNvSpPr/>
      </dsp:nvSpPr>
      <dsp:spPr>
        <a:xfrm>
          <a:off x="358140" y="4101694"/>
          <a:ext cx="5013960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9516" tIns="0" rIns="189516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提携</a:t>
          </a:r>
          <a:endParaRPr kumimoji="1" lang="ja-JP" altLang="en-US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8315" y="4121869"/>
        <a:ext cx="4973610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42BC9-3297-4FB9-A2E4-F1207F9D5FAD}" type="datetimeFigureOut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534A-E7C1-4865-B01C-DFAA2769CF5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06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DFD4-199C-4BD0-8B07-99384F16A7A6}" type="datetimeFigureOut">
              <a:rPr kumimoji="1" lang="ja-JP" altLang="en-US" smtClean="0"/>
              <a:pPr/>
              <a:t>2014/10/18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34C95-A25D-48A4-ADFB-293DB197284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0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10/18/2014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97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9EC5AB9-F71C-4407-8D64-63FB3536EE0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963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E0DD93-B98D-410B-9EC7-002139792C4B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959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12D34-B23E-4065-83F6-E2E4D1BEC057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39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CCFB19-5B67-4512-872D-2952BCFE301C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690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C854C-FCEB-4214-A4AE-62E75602343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367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EB1ACD0-FC5D-4723-97AE-F9CB32013793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071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AB8F3DC-B15C-4AF8-B153-578AFF1DC651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355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60CBAF-632C-4B29-8FB2-21302C200022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247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7560FC-1453-49D5-A646-2FF82FEDB12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936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3665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51EE83-D037-43F4-858F-E228D1B80B90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</a:t>
            </a:r>
            <a:r>
              <a:rPr kumimoji="1" lang="ja-JP" altLang="en-US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663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98779" y="365126"/>
            <a:ext cx="69586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98779" y="1825625"/>
            <a:ext cx="695868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71065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70006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-10086" y="0"/>
            <a:ext cx="971600" cy="9716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-10086" y="1461157"/>
            <a:ext cx="971600" cy="9716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-10086" y="2922314"/>
            <a:ext cx="971600" cy="971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-10086" y="4383471"/>
            <a:ext cx="971600" cy="97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-10086" y="5844629"/>
            <a:ext cx="971600" cy="9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53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1539425" y="1858848"/>
            <a:ext cx="6858000" cy="2387600"/>
          </a:xfrm>
        </p:spPr>
        <p:txBody>
          <a:bodyPr anchor="ctr" anchorCtr="0">
            <a:normAutofit/>
          </a:bodyPr>
          <a:lstStyle/>
          <a:p>
            <a:r>
              <a:rPr kumimoji="1" lang="ja-JP" altLang="en-US" sz="4400" dirty="0" smtClean="0"/>
              <a:t>弊社食品事業</a:t>
            </a:r>
            <a:br>
              <a:rPr kumimoji="1" lang="ja-JP" altLang="en-US" sz="4400" dirty="0" smtClean="0"/>
            </a:br>
            <a:r>
              <a:rPr kumimoji="1" lang="ja-JP" altLang="en-US" sz="4400" dirty="0" smtClean="0"/>
              <a:t>中長期戦略について</a:t>
            </a:r>
            <a:endParaRPr kumimoji="1" lang="ja-JP" altLang="en-US" sz="4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39425" y="4338523"/>
            <a:ext cx="6858000" cy="1655762"/>
          </a:xfrm>
        </p:spPr>
        <p:txBody>
          <a:bodyPr>
            <a:normAutofit/>
          </a:bodyPr>
          <a:lstStyle/>
          <a:p>
            <a:r>
              <a:rPr kumimoji="1" lang="ja-JP" altLang="en-US" sz="2400" b="1" dirty="0" smtClean="0"/>
              <a:t>平成</a:t>
            </a:r>
            <a:r>
              <a:rPr kumimoji="1" lang="en-US" altLang="ja-JP" sz="2400" b="1" dirty="0" smtClean="0"/>
              <a:t>27</a:t>
            </a:r>
            <a:r>
              <a:rPr kumimoji="1" lang="ja-JP" altLang="en-US" sz="2400" b="1" dirty="0" smtClean="0"/>
              <a:t>年</a:t>
            </a:r>
            <a:r>
              <a:rPr lang="en-US" altLang="ja-JP" sz="2400" b="1" dirty="0"/>
              <a:t>4</a:t>
            </a:r>
            <a:r>
              <a:rPr kumimoji="1" lang="ja-JP" altLang="en-US" sz="2400" b="1" dirty="0" smtClean="0"/>
              <a:t>月</a:t>
            </a:r>
            <a:r>
              <a:rPr kumimoji="1" lang="en-US" altLang="ja-JP" sz="2400" b="1" dirty="0" smtClean="0"/>
              <a:t>1</a:t>
            </a:r>
            <a:r>
              <a:rPr kumimoji="1" lang="ja-JP" altLang="en-US" sz="2400" b="1" dirty="0" smtClean="0"/>
              <a:t>日</a:t>
            </a:r>
          </a:p>
          <a:p>
            <a:r>
              <a:rPr kumimoji="1" lang="ja-JP" altLang="en-US" sz="2400" b="1" dirty="0" smtClean="0"/>
              <a:t>社長室　市谷太郎</a:t>
            </a:r>
            <a:endParaRPr kumimoji="1" lang="ja-JP" altLang="en-US" sz="24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2859835" y="1351146"/>
            <a:ext cx="4217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GIHYO FOODS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12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1322828" y="0"/>
            <a:ext cx="7704667" cy="991579"/>
          </a:xfrm>
        </p:spPr>
        <p:txBody>
          <a:bodyPr>
            <a:normAutofit/>
          </a:bodyPr>
          <a:lstStyle/>
          <a:p>
            <a:r>
              <a:rPr kumimoji="1" lang="ja-JP" altLang="en-US" sz="2400" b="1" dirty="0" smtClean="0"/>
              <a:t>競合社と自社の業容比較</a:t>
            </a:r>
            <a:endParaRPr kumimoji="1" lang="ja-JP" altLang="en-US" sz="2400" b="1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223627"/>
              </p:ext>
            </p:extLst>
          </p:nvPr>
        </p:nvGraphicFramePr>
        <p:xfrm>
          <a:off x="1421650" y="863715"/>
          <a:ext cx="6930771" cy="57327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10257"/>
                <a:gridCol w="2310257"/>
                <a:gridCol w="2310257"/>
              </a:tblGrid>
              <a:tr h="955461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当社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飯田橋フードグループ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955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ターゲット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全世代</a:t>
                      </a:r>
                    </a:p>
                    <a:p>
                      <a:pPr algn="ctr"/>
                      <a:r>
                        <a:rPr kumimoji="1" lang="ja-JP" altLang="en-US" sz="1600" b="1" dirty="0" smtClean="0"/>
                        <a:t>とくにシニア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若者・子供</a:t>
                      </a:r>
                      <a:endParaRPr kumimoji="1" lang="ja-JP" altLang="en-US" sz="1600" b="1" dirty="0"/>
                    </a:p>
                  </a:txBody>
                  <a:tcPr anchor="ctr"/>
                </a:tc>
              </a:tr>
              <a:tr h="955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ブランド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老舗・安心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/>
                        <a:t>おしゃれ・流行に敏感</a:t>
                      </a:r>
                      <a:endParaRPr kumimoji="1" lang="ja-JP" altLang="en-US" sz="1600" b="1" dirty="0"/>
                    </a:p>
                  </a:txBody>
                  <a:tcPr anchor="ctr"/>
                </a:tc>
              </a:tr>
              <a:tr h="955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中心商品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家庭向けお菓子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スナック・お菓子</a:t>
                      </a:r>
                      <a:endParaRPr kumimoji="1" lang="ja-JP" altLang="en-US" sz="1600" b="1" dirty="0"/>
                    </a:p>
                  </a:txBody>
                  <a:tcPr anchor="ctr"/>
                </a:tc>
              </a:tr>
              <a:tr h="955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業績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微増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スナック不振</a:t>
                      </a:r>
                    </a:p>
                    <a:p>
                      <a:pPr algn="ctr"/>
                      <a:r>
                        <a:rPr kumimoji="1" lang="ja-JP" altLang="en-US" sz="1600" b="1" dirty="0" smtClean="0"/>
                        <a:t>下がり気味</a:t>
                      </a:r>
                      <a:endParaRPr kumimoji="1" lang="ja-JP" altLang="en-US" sz="1600" b="1" dirty="0"/>
                    </a:p>
                  </a:txBody>
                  <a:tcPr anchor="ctr"/>
                </a:tc>
              </a:tr>
              <a:tr h="9554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今後注力分野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？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/>
                        <a:t>トクホ　→　</a:t>
                      </a:r>
                    </a:p>
                    <a:p>
                      <a:pPr algn="ctr"/>
                      <a:r>
                        <a:rPr kumimoji="1" lang="ja-JP" altLang="en-US" sz="1600" b="1" dirty="0" smtClean="0"/>
                        <a:t>シニア世代</a:t>
                      </a:r>
                      <a:endParaRPr kumimoji="1" lang="ja-JP" alt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3821853" y="5565576"/>
            <a:ext cx="2025225" cy="112512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300" y="158219"/>
            <a:ext cx="1647439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62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2828" y="0"/>
            <a:ext cx="7704667" cy="991579"/>
          </a:xfrm>
        </p:spPr>
        <p:txBody>
          <a:bodyPr>
            <a:normAutofit/>
          </a:bodyPr>
          <a:lstStyle/>
          <a:p>
            <a:r>
              <a:rPr kumimoji="1" lang="ja-JP" altLang="en-US" sz="2400" b="1" dirty="0" smtClean="0"/>
              <a:t>自社食品事業の“強み”分析</a:t>
            </a:r>
            <a:endParaRPr kumimoji="1" lang="ja-JP" altLang="en-US" sz="24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1437487" y="3252467"/>
            <a:ext cx="585065" cy="313430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内部環境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148116" y="4917652"/>
            <a:ext cx="1755195" cy="14600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sz="1200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次世代への訴求力弱い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特徴が少ない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148115" y="3252467"/>
            <a:ext cx="1755195" cy="14600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sz="1200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老舗の知名度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工場の安全性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充実した流通網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128337" y="4917652"/>
            <a:ext cx="1755195" cy="146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現在の弱みをどう克服するか？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128336" y="3252467"/>
            <a:ext cx="1755195" cy="14600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現在の強みを活かして、どう業容拡大につなげるか？</a:t>
            </a:r>
            <a:endParaRPr kumimoji="1" lang="ja-JP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092756" y="4917652"/>
            <a:ext cx="1755195" cy="146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最悪の場合事業をどう転換するか？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092755" y="3252467"/>
            <a:ext cx="1755195" cy="146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競合社が参入してくる領域でどう戦うべきか？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134109" y="1587282"/>
            <a:ext cx="1755195" cy="14600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sz="1200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シニア層への浸透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098528" y="1587282"/>
            <a:ext cx="1755195" cy="14600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kumimoji="1" lang="ja-JP" altLang="en-US" sz="1200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200" b="1" dirty="0" smtClean="0">
                <a:solidFill>
                  <a:schemeClr val="tx1"/>
                </a:solidFill>
              </a:rPr>
              <a:t>競合社シニア層をターゲットに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134108" y="908720"/>
            <a:ext cx="3708000" cy="576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外部環境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2201038" y="3332199"/>
            <a:ext cx="1649348" cy="3919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b="1" dirty="0" smtClean="0">
                <a:solidFill>
                  <a:srgbClr val="FF0000"/>
                </a:solidFill>
                <a:latin typeface="+mn-ea"/>
              </a:rPr>
              <a:t>STRENGTH </a:t>
            </a:r>
            <a:r>
              <a:rPr kumimoji="1" lang="ja-JP" altLang="en-US" sz="1100" b="1" dirty="0" smtClean="0">
                <a:solidFill>
                  <a:srgbClr val="FF0000"/>
                </a:solidFill>
                <a:latin typeface="+mn-ea"/>
              </a:rPr>
              <a:t>強み</a:t>
            </a:r>
            <a:endParaRPr kumimoji="1" lang="ja-JP" altLang="en-US" sz="1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201038" y="5015122"/>
            <a:ext cx="1649348" cy="3919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b="1" dirty="0" smtClean="0">
                <a:solidFill>
                  <a:srgbClr val="FF0000"/>
                </a:solidFill>
                <a:latin typeface="+mn-ea"/>
              </a:rPr>
              <a:t>WEEKNESS </a:t>
            </a:r>
            <a:r>
              <a:rPr kumimoji="1" lang="ja-JP" altLang="en-US" sz="1100" b="1" dirty="0" smtClean="0">
                <a:solidFill>
                  <a:srgbClr val="FF0000"/>
                </a:solidFill>
                <a:latin typeface="+mn-ea"/>
              </a:rPr>
              <a:t>弱み</a:t>
            </a:r>
            <a:endParaRPr kumimoji="1" lang="ja-JP" altLang="en-US" sz="1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4181259" y="1636665"/>
            <a:ext cx="1649348" cy="3919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b="1" dirty="0" smtClean="0">
                <a:solidFill>
                  <a:srgbClr val="FF0000"/>
                </a:solidFill>
                <a:latin typeface="+mn-ea"/>
              </a:rPr>
              <a:t>OPPORTUNITY </a:t>
            </a:r>
            <a:r>
              <a:rPr kumimoji="1" lang="ja-JP" altLang="en-US" sz="1100" b="1" dirty="0" smtClean="0">
                <a:solidFill>
                  <a:srgbClr val="FF0000"/>
                </a:solidFill>
                <a:latin typeface="+mn-ea"/>
              </a:rPr>
              <a:t>機会</a:t>
            </a:r>
            <a:endParaRPr kumimoji="1" lang="ja-JP" altLang="en-US" sz="1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6145678" y="1635661"/>
            <a:ext cx="1649348" cy="39195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rgbClr val="FF0000"/>
                </a:solidFill>
                <a:latin typeface="+mn-ea"/>
              </a:rPr>
              <a:t>THREAT</a:t>
            </a:r>
            <a:r>
              <a:rPr kumimoji="1" lang="en-US" altLang="ja-JP" sz="1100" b="1" dirty="0" smtClean="0">
                <a:solidFill>
                  <a:srgbClr val="FF0000"/>
                </a:solidFill>
                <a:latin typeface="+mn-ea"/>
              </a:rPr>
              <a:t>Y </a:t>
            </a:r>
            <a:r>
              <a:rPr kumimoji="1" lang="ja-JP" altLang="en-US" sz="1100" b="1" dirty="0" smtClean="0">
                <a:solidFill>
                  <a:srgbClr val="FF0000"/>
                </a:solidFill>
                <a:latin typeface="+mn-ea"/>
              </a:rPr>
              <a:t>脅威</a:t>
            </a:r>
            <a:endParaRPr kumimoji="1" lang="ja-JP" altLang="en-US" sz="1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5" name="屈折矢印 24"/>
          <p:cNvSpPr/>
          <p:nvPr/>
        </p:nvSpPr>
        <p:spPr>
          <a:xfrm rot="5400000">
            <a:off x="4849948" y="4512607"/>
            <a:ext cx="495055" cy="315035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屈折矢印 25"/>
          <p:cNvSpPr/>
          <p:nvPr/>
        </p:nvSpPr>
        <p:spPr>
          <a:xfrm rot="5400000">
            <a:off x="4863912" y="6215277"/>
            <a:ext cx="495055" cy="315035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屈折矢印 26"/>
          <p:cNvSpPr/>
          <p:nvPr/>
        </p:nvSpPr>
        <p:spPr>
          <a:xfrm rot="5400000">
            <a:off x="6765708" y="4512607"/>
            <a:ext cx="495055" cy="315035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屈折矢印 27"/>
          <p:cNvSpPr/>
          <p:nvPr/>
        </p:nvSpPr>
        <p:spPr>
          <a:xfrm rot="5400000">
            <a:off x="6779672" y="6215277"/>
            <a:ext cx="495055" cy="315035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5268957" y="4675042"/>
            <a:ext cx="1377536" cy="30259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健康食品開発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7244948" y="4663791"/>
            <a:ext cx="1377536" cy="30259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流通対策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5280638" y="6330615"/>
            <a:ext cx="1377536" cy="30259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ブランド強化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7298556" y="6331717"/>
            <a:ext cx="1377536" cy="30259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提携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300" y="158219"/>
            <a:ext cx="1647439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2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1322828" y="0"/>
            <a:ext cx="7704667" cy="991579"/>
          </a:xfrm>
        </p:spPr>
        <p:txBody>
          <a:bodyPr>
            <a:normAutofit/>
          </a:bodyPr>
          <a:lstStyle/>
          <a:p>
            <a:r>
              <a:rPr kumimoji="1" lang="ja-JP" altLang="en-US" sz="2400" b="1" dirty="0" smtClean="0"/>
              <a:t>具体的な戦略検討</a:t>
            </a:r>
            <a:endParaRPr kumimoji="1" lang="ja-JP" altLang="en-US" sz="2400" b="1" dirty="0"/>
          </a:p>
        </p:txBody>
      </p:sp>
      <p:graphicFrame>
        <p:nvGraphicFramePr>
          <p:cNvPr id="7" name="図表 6"/>
          <p:cNvGraphicFramePr/>
          <p:nvPr>
            <p:extLst>
              <p:ext uri="{D42A27DB-BD31-4B8C-83A1-F6EECF244321}">
                <p14:modId xmlns:p14="http://schemas.microsoft.com/office/powerpoint/2010/main" val="2173792181"/>
              </p:ext>
            </p:extLst>
          </p:nvPr>
        </p:nvGraphicFramePr>
        <p:xfrm>
          <a:off x="1524000" y="1223756"/>
          <a:ext cx="7162800" cy="5490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図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2300" y="158219"/>
            <a:ext cx="1647439" cy="3600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331640" y="1223757"/>
            <a:ext cx="7515835" cy="144016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21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</Words>
  <Application>Microsoft Office PowerPoint</Application>
  <PresentationFormat>画面に合わせる (4:3)</PresentationFormat>
  <Paragraphs>64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弊社食品事業 中長期戦略について</vt:lpstr>
      <vt:lpstr>競合社と自社の業容比較</vt:lpstr>
      <vt:lpstr>自社食品事業の“強み”分析</vt:lpstr>
      <vt:lpstr>具体的な戦略検討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2014-07-20T05:59:49Z</dcterms:created>
  <dcterms:modified xsi:type="dcterms:W3CDTF">2014-10-18T12:26:18Z</dcterms:modified>
  <cp:contentStatus/>
</cp:coreProperties>
</file>