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0" r:id="rId1"/>
  </p:sldMasterIdLst>
  <p:sldIdLst>
    <p:sldId id="256" r:id="rId2"/>
    <p:sldId id="257" r:id="rId3"/>
    <p:sldId id="259" r:id="rId4"/>
    <p:sldId id="258" r:id="rId5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3850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中間スタイル 2 - アクセント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1FECB4D8-DB02-4DC6-A0A2-4F2EBAE1DC90}" styleName="中間スタイル 1 - アクセント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5DA37D80-6434-44D0-A028-1B22A696006F}" styleName="淡色スタイル 3 - アクセント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996" autoAdjust="0"/>
    <p:restoredTop sz="94660"/>
  </p:normalViewPr>
  <p:slideViewPr>
    <p:cSldViewPr snapToGrid="0">
      <p:cViewPr varScale="1">
        <p:scale>
          <a:sx n="61" d="100"/>
          <a:sy n="61" d="100"/>
        </p:scale>
        <p:origin x="60" y="3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12192000" cy="457200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/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A5B25FDC-5F5D-457C-8BE2-5EC832A9DFD4}" type="datetimeFigureOut">
              <a:rPr kumimoji="1" lang="ja-JP" altLang="en-US" smtClean="0"/>
              <a:t>2013/1/7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C12A77-4F32-4100-9D3E-A8868716DE93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2" y="5264106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465688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B25FDC-5F5D-457C-8BE2-5EC832A9DFD4}" type="datetimeFigureOut">
              <a:rPr kumimoji="1" lang="ja-JP" altLang="en-US" smtClean="0"/>
              <a:t>2013/1/7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C12A77-4F32-4100-9D3E-A8868716DE9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06845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762000"/>
            <a:ext cx="2628900" cy="5410200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0" y="561474"/>
            <a:ext cx="7581900" cy="5610726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B25FDC-5F5D-457C-8BE2-5EC832A9DFD4}" type="datetimeFigureOut">
              <a:rPr kumimoji="1" lang="ja-JP" altLang="en-US" smtClean="0"/>
              <a:t>2013/1/7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C12A77-4F32-4100-9D3E-A8868716DE93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631079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B25FDC-5F5D-457C-8BE2-5EC832A9DFD4}" type="datetimeFigureOut">
              <a:rPr kumimoji="1" lang="ja-JP" altLang="en-US" smtClean="0"/>
              <a:t>2013/1/7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C12A77-4F32-4100-9D3E-A8868716DE9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088483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12192000" cy="457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B25FDC-5F5D-457C-8BE2-5EC832A9DFD4}" type="datetimeFigureOut">
              <a:rPr kumimoji="1" lang="ja-JP" altLang="en-US" smtClean="0"/>
              <a:t>2013/1/7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C12A77-4F32-4100-9D3E-A8868716DE93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2" y="5264106"/>
            <a:ext cx="0" cy="914400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691215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2286000"/>
            <a:ext cx="4872789" cy="402336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15318" y="2286000"/>
            <a:ext cx="4827558" cy="402336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B25FDC-5F5D-457C-8BE2-5EC832A9DFD4}" type="datetimeFigureOut">
              <a:rPr kumimoji="1" lang="ja-JP" altLang="en-US" smtClean="0"/>
              <a:t>2013/1/7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C12A77-4F32-4100-9D3E-A8868716DE9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248319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686861" cy="822960"/>
          </a:xfrm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2">
                    <a:lumMod val="75000"/>
                  </a:schemeClr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8200" y="2967788"/>
            <a:ext cx="4872789" cy="33415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12042" y="2179636"/>
            <a:ext cx="4633726" cy="822960"/>
          </a:xfrm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 smtClean="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Font typeface="Arial" pitchFamily="34" charset="0"/>
              <a:buNone/>
            </a:pPr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15318" y="2967788"/>
            <a:ext cx="4830450" cy="33415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B25FDC-5F5D-457C-8BE2-5EC832A9DFD4}" type="datetimeFigureOut">
              <a:rPr kumimoji="1" lang="ja-JP" altLang="en-US" smtClean="0"/>
              <a:t>2013/1/7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C12A77-4F32-4100-9D3E-A8868716DE93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95948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B25FDC-5F5D-457C-8BE2-5EC832A9DFD4}" type="datetimeFigureOut">
              <a:rPr kumimoji="1" lang="ja-JP" altLang="en-US" smtClean="0"/>
              <a:t>2013/1/7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C12A77-4F32-4100-9D3E-A8868716DE9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294201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B25FDC-5F5D-457C-8BE2-5EC832A9DFD4}" type="datetimeFigureOut">
              <a:rPr kumimoji="1" lang="ja-JP" altLang="en-US" smtClean="0"/>
              <a:t>2013/1/7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C12A77-4F32-4100-9D3E-A8868716DE9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615949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B25FDC-5F5D-457C-8BE2-5EC832A9DFD4}" type="datetimeFigureOut">
              <a:rPr kumimoji="1" lang="ja-JP" altLang="en-US" smtClean="0"/>
              <a:t>2013/1/7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C12A77-4F32-4100-9D3E-A8868716DE93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26543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2">
              <a:lumMod val="60000"/>
              <a:lumOff val="40000"/>
            </a:schemeClr>
          </a:solidFill>
        </p:spPr>
        <p:txBody>
          <a:bodyPr lIns="457200" tIns="365760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7"/>
            <a:ext cx="3200400" cy="1463040"/>
          </a:xfrm>
        </p:spPr>
        <p:txBody>
          <a:bodyPr anchor="ctr">
            <a:normAutofit/>
          </a:bodyPr>
          <a:lstStyle>
            <a:lvl1pPr marL="0" indent="0">
              <a:lnSpc>
                <a:spcPct val="100000"/>
              </a:lnSpc>
              <a:spcBef>
                <a:spcPts val="600"/>
              </a:spcBef>
              <a:buNone/>
              <a:defRPr sz="16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B25FDC-5F5D-457C-8BE2-5EC832A9DFD4}" type="datetimeFigureOut">
              <a:rPr kumimoji="1" lang="ja-JP" altLang="en-US" smtClean="0"/>
              <a:t>2013/1/7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C12A77-4F32-4100-9D3E-A8868716DE93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2" y="5264106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457994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2286000"/>
            <a:ext cx="9905999" cy="402336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dirty="0" smtClean="0"/>
              <a:t>マスター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  <a:p>
            <a:pPr lvl="2"/>
            <a:r>
              <a:rPr lang="ja-JP" altLang="en-US" dirty="0" smtClean="0"/>
              <a:t>第 </a:t>
            </a:r>
            <a:r>
              <a:rPr lang="en-US" altLang="ja-JP" dirty="0" smtClean="0"/>
              <a:t>3 </a:t>
            </a:r>
            <a:r>
              <a:rPr lang="ja-JP" altLang="en-US" dirty="0" smtClean="0"/>
              <a:t>レベル</a:t>
            </a:r>
          </a:p>
          <a:p>
            <a:pPr lvl="3"/>
            <a:r>
              <a:rPr lang="ja-JP" altLang="en-US" dirty="0" smtClean="0"/>
              <a:t>第 </a:t>
            </a:r>
            <a:r>
              <a:rPr lang="en-US" altLang="ja-JP" dirty="0" smtClean="0"/>
              <a:t>4 </a:t>
            </a:r>
            <a:r>
              <a:rPr lang="ja-JP" altLang="en-US" dirty="0" smtClean="0"/>
              <a:t>レベル</a:t>
            </a:r>
          </a:p>
          <a:p>
            <a:pPr lvl="4"/>
            <a:r>
              <a:rPr lang="ja-JP" altLang="en-US" dirty="0" smtClean="0"/>
              <a:t>第 </a:t>
            </a:r>
            <a:r>
              <a:rPr lang="en-US" altLang="ja-JP" dirty="0" smtClean="0"/>
              <a:t>5 </a:t>
            </a:r>
            <a:r>
              <a:rPr lang="ja-JP" altLang="en-US" dirty="0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8" y="6470704"/>
            <a:ext cx="2154142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</a:defRPr>
            </a:lvl1pPr>
          </a:lstStyle>
          <a:p>
            <a:fld id="{A5B25FDC-5F5D-457C-8BE2-5EC832A9DFD4}" type="datetimeFigureOut">
              <a:rPr kumimoji="1" lang="ja-JP" altLang="en-US" smtClean="0"/>
              <a:t>2013/1/7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8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4" y="6470704"/>
            <a:ext cx="973666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</a:defRPr>
            </a:lvl1pPr>
          </a:lstStyle>
          <a:p>
            <a:fld id="{42C12A77-4F32-4100-9D3E-A8868716DE93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106192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1" r:id="rId1"/>
    <p:sldLayoutId id="2147483732" r:id="rId2"/>
    <p:sldLayoutId id="2147483733" r:id="rId3"/>
    <p:sldLayoutId id="2147483734" r:id="rId4"/>
    <p:sldLayoutId id="2147483735" r:id="rId5"/>
    <p:sldLayoutId id="2147483736" r:id="rId6"/>
    <p:sldLayoutId id="2147483737" r:id="rId7"/>
    <p:sldLayoutId id="2147483738" r:id="rId8"/>
    <p:sldLayoutId id="2147483739" r:id="rId9"/>
    <p:sldLayoutId id="2147483740" r:id="rId10"/>
    <p:sldLayoutId id="2147483741" r:id="rId11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kumimoji="1" sz="5000" kern="1200" cap="all" spc="100" baseline="0">
          <a:solidFill>
            <a:schemeClr val="tx1">
              <a:lumMod val="90000"/>
              <a:lumOff val="10000"/>
            </a:schemeClr>
          </a:solidFill>
          <a:latin typeface="+mj-lt"/>
          <a:ea typeface="+mj-ea"/>
          <a:cs typeface="+mj-cs"/>
        </a:defRPr>
      </a:lvl1pPr>
    </p:titleStyle>
    <p:bodyStyle>
      <a:lvl1pPr marL="225425" indent="-225425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2"/>
        </a:buClr>
        <a:buFont typeface="Wingdings" panose="05000000000000000000" pitchFamily="2" charset="2"/>
        <a:buChar char="n"/>
        <a:defRPr kumimoji="1" lang="ja-JP" altLang="en-US" sz="2200" kern="1200" dirty="0" smtClean="0">
          <a:solidFill>
            <a:schemeClr val="tx1"/>
          </a:solidFill>
          <a:latin typeface="+mn-lt"/>
          <a:ea typeface="+mn-ea"/>
          <a:cs typeface="+mn-cs"/>
        </a:defRPr>
      </a:lvl1pPr>
      <a:lvl2pPr marL="40233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" pitchFamily="2" charset="2"/>
        <a:buChar char="§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58521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" pitchFamily="2" charset="2"/>
        <a:buChar char="§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73152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" pitchFamily="2" charset="2"/>
        <a:buChar char="§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" pitchFamily="2" charset="2"/>
        <a:buChar char="§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0500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" pitchFamily="2" charset="2"/>
        <a:buChar char="§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2000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" pitchFamily="2" charset="2"/>
        <a:buChar char="§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3500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" pitchFamily="2" charset="2"/>
        <a:buChar char="§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5000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" pitchFamily="2" charset="2"/>
        <a:buChar char="§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 smtClean="0"/>
              <a:t>新規出店計画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 smtClean="0"/>
              <a:t>バイキングレストラン</a:t>
            </a:r>
            <a:endParaRPr kumimoji="1" lang="en-US" altLang="ja-JP" dirty="0" smtClean="0"/>
          </a:p>
          <a:p>
            <a:r>
              <a:rPr kumimoji="1" lang="ja-JP" altLang="en-US" dirty="0" smtClean="0"/>
              <a:t>「ハオハオ」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551483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出店予定地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 smtClean="0"/>
              <a:t>青葉市松原駅東口徒歩</a:t>
            </a:r>
            <a:r>
              <a:rPr kumimoji="1" lang="en-US" altLang="ja-JP" dirty="0" smtClean="0"/>
              <a:t>5</a:t>
            </a:r>
            <a:r>
              <a:rPr kumimoji="1" lang="ja-JP" altLang="en-US" dirty="0" smtClean="0"/>
              <a:t>分</a:t>
            </a:r>
            <a:endParaRPr kumimoji="1" lang="en-US" altLang="ja-JP" dirty="0" smtClean="0"/>
          </a:p>
          <a:p>
            <a:r>
              <a:rPr kumimoji="1" lang="ja-JP" altLang="en-US" dirty="0" smtClean="0"/>
              <a:t>駅周辺環境</a:t>
            </a:r>
            <a:endParaRPr kumimoji="1" lang="en-US" altLang="ja-JP" dirty="0" smtClean="0"/>
          </a:p>
          <a:p>
            <a:pPr lvl="1"/>
            <a:r>
              <a:rPr kumimoji="1" lang="ja-JP" altLang="en-US" dirty="0" smtClean="0"/>
              <a:t>スーパー</a:t>
            </a:r>
            <a:endParaRPr kumimoji="1" lang="en-US" altLang="ja-JP" dirty="0" smtClean="0"/>
          </a:p>
          <a:p>
            <a:pPr lvl="1"/>
            <a:r>
              <a:rPr kumimoji="1" lang="ja-JP" altLang="en-US" dirty="0" smtClean="0"/>
              <a:t>ショッピングモール</a:t>
            </a:r>
            <a:endParaRPr kumimoji="1" lang="en-US" altLang="ja-JP" dirty="0" smtClean="0"/>
          </a:p>
          <a:p>
            <a:pPr lvl="1"/>
            <a:r>
              <a:rPr kumimoji="1" lang="ja-JP" altLang="en-US" dirty="0" smtClean="0"/>
              <a:t>イベント会場</a:t>
            </a:r>
            <a:endParaRPr kumimoji="1" lang="en-US" altLang="ja-JP" dirty="0" smtClean="0"/>
          </a:p>
          <a:p>
            <a:pPr lvl="1"/>
            <a:r>
              <a:rPr kumimoji="1" lang="ja-JP" altLang="en-US" dirty="0" smtClean="0"/>
              <a:t>タワーマンション</a:t>
            </a:r>
            <a:r>
              <a:rPr kumimoji="1" lang="en-US" altLang="ja-JP" dirty="0" smtClean="0"/>
              <a:t>2</a:t>
            </a:r>
            <a:r>
              <a:rPr kumimoji="1" lang="ja-JP" altLang="en-US" dirty="0" smtClean="0"/>
              <a:t>棟</a:t>
            </a:r>
            <a:endParaRPr kumimoji="1" lang="en-US" altLang="ja-JP" dirty="0" smtClean="0"/>
          </a:p>
          <a:p>
            <a:r>
              <a:rPr kumimoji="1" lang="ja-JP" altLang="en-US" dirty="0" smtClean="0"/>
              <a:t>周辺飲食店</a:t>
            </a:r>
            <a:endParaRPr kumimoji="1" lang="en-US" altLang="ja-JP" dirty="0" smtClean="0"/>
          </a:p>
          <a:p>
            <a:pPr lvl="1"/>
            <a:r>
              <a:rPr kumimoji="1" lang="ja-JP" altLang="en-US" dirty="0" smtClean="0"/>
              <a:t>ショッピングモール内に</a:t>
            </a:r>
            <a:r>
              <a:rPr kumimoji="1" lang="en-US" altLang="ja-JP" dirty="0" smtClean="0"/>
              <a:t>10</a:t>
            </a:r>
            <a:r>
              <a:rPr kumimoji="1" lang="ja-JP" altLang="en-US" dirty="0" smtClean="0"/>
              <a:t>店舗</a:t>
            </a:r>
            <a:endParaRPr kumimoji="1" lang="en-US" altLang="ja-JP" dirty="0" smtClean="0"/>
          </a:p>
          <a:p>
            <a:pPr lvl="1"/>
            <a:r>
              <a:rPr kumimoji="1" lang="ja-JP" altLang="en-US" dirty="0" smtClean="0"/>
              <a:t>駅前に飲食店多数</a:t>
            </a:r>
            <a:endParaRPr kumimoji="1" lang="en-US" altLang="ja-JP" dirty="0" smtClean="0"/>
          </a:p>
          <a:p>
            <a:pPr lvl="1"/>
            <a:r>
              <a:rPr kumimoji="1" lang="ja-JP" altLang="en-US" dirty="0" smtClean="0"/>
              <a:t>タワーマンション周辺にはほとんどない</a:t>
            </a:r>
            <a:endParaRPr kumimoji="1" lang="en-US" altLang="ja-JP" dirty="0" smtClean="0"/>
          </a:p>
          <a:p>
            <a:pPr lvl="1"/>
            <a:r>
              <a:rPr kumimoji="1" lang="ja-JP" altLang="en-US" smtClean="0"/>
              <a:t>小さい子どもを連れて入れる</a:t>
            </a:r>
            <a:r>
              <a:rPr kumimoji="1" lang="ja-JP" altLang="en-US" dirty="0" smtClean="0"/>
              <a:t>店が少ない</a:t>
            </a:r>
            <a:endParaRPr kumimoji="1" lang="en-US" altLang="ja-JP" dirty="0" smtClean="0"/>
          </a:p>
          <a:p>
            <a:endParaRPr kumimoji="1" lang="en-US" altLang="ja-JP" dirty="0" smtClean="0"/>
          </a:p>
          <a:p>
            <a:pPr marL="265176" lvl="1" indent="0">
              <a:buNone/>
            </a:pPr>
            <a:endParaRPr kumimoji="1" lang="en-US" altLang="ja-JP" dirty="0" smtClean="0"/>
          </a:p>
          <a:p>
            <a:pPr lvl="1"/>
            <a:endParaRPr kumimoji="1" lang="ja-JP" altLang="en-US" dirty="0"/>
          </a:p>
        </p:txBody>
      </p:sp>
      <p:sp>
        <p:nvSpPr>
          <p:cNvPr id="5" name="正方形/長方形 4"/>
          <p:cNvSpPr/>
          <p:nvPr/>
        </p:nvSpPr>
        <p:spPr>
          <a:xfrm>
            <a:off x="5916642" y="2084832"/>
            <a:ext cx="4827558" cy="402336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1" name="直線コネクタ 10"/>
          <p:cNvCxnSpPr/>
          <p:nvPr/>
        </p:nvCxnSpPr>
        <p:spPr>
          <a:xfrm>
            <a:off x="7004962" y="2084832"/>
            <a:ext cx="0" cy="4023360"/>
          </a:xfrm>
          <a:prstGeom prst="line">
            <a:avLst/>
          </a:prstGeom>
          <a:ln w="762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線コネクタ 11"/>
          <p:cNvCxnSpPr/>
          <p:nvPr/>
        </p:nvCxnSpPr>
        <p:spPr>
          <a:xfrm>
            <a:off x="7728862" y="2084832"/>
            <a:ext cx="0" cy="4023360"/>
          </a:xfrm>
          <a:prstGeom prst="line">
            <a:avLst/>
          </a:prstGeom>
          <a:ln w="762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コネクタ 12"/>
          <p:cNvCxnSpPr/>
          <p:nvPr/>
        </p:nvCxnSpPr>
        <p:spPr>
          <a:xfrm flipV="1">
            <a:off x="5916642" y="4261757"/>
            <a:ext cx="4827558" cy="36141"/>
          </a:xfrm>
          <a:prstGeom prst="line">
            <a:avLst/>
          </a:prstGeom>
          <a:ln w="762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" name="グループ化 8"/>
          <p:cNvGrpSpPr/>
          <p:nvPr/>
        </p:nvGrpSpPr>
        <p:grpSpPr>
          <a:xfrm>
            <a:off x="7348946" y="2084832"/>
            <a:ext cx="0" cy="4023360"/>
            <a:chOff x="7348946" y="2084832"/>
            <a:chExt cx="0" cy="4023360"/>
          </a:xfrm>
        </p:grpSpPr>
        <p:cxnSp>
          <p:nvCxnSpPr>
            <p:cNvPr id="7" name="直線コネクタ 6"/>
            <p:cNvCxnSpPr/>
            <p:nvPr/>
          </p:nvCxnSpPr>
          <p:spPr>
            <a:xfrm>
              <a:off x="7348946" y="2084832"/>
              <a:ext cx="0" cy="4023360"/>
            </a:xfrm>
            <a:prstGeom prst="line">
              <a:avLst/>
            </a:prstGeom>
            <a:ln w="1016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直線コネクタ 7"/>
            <p:cNvCxnSpPr/>
            <p:nvPr/>
          </p:nvCxnSpPr>
          <p:spPr>
            <a:xfrm>
              <a:off x="7348946" y="2084832"/>
              <a:ext cx="0" cy="4023360"/>
            </a:xfrm>
            <a:prstGeom prst="line">
              <a:avLst/>
            </a:prstGeom>
            <a:ln w="57150">
              <a:solidFill>
                <a:schemeClr val="bg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6" name="直線コネクタ 15"/>
          <p:cNvCxnSpPr/>
          <p:nvPr/>
        </p:nvCxnSpPr>
        <p:spPr>
          <a:xfrm>
            <a:off x="10134604" y="2084832"/>
            <a:ext cx="0" cy="4023360"/>
          </a:xfrm>
          <a:prstGeom prst="line">
            <a:avLst/>
          </a:prstGeom>
          <a:ln w="762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正方形/長方形 16"/>
          <p:cNvSpPr/>
          <p:nvPr/>
        </p:nvSpPr>
        <p:spPr>
          <a:xfrm>
            <a:off x="7086609" y="3804551"/>
            <a:ext cx="522506" cy="97971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>
                <a:solidFill>
                  <a:schemeClr val="tx1"/>
                </a:solidFill>
              </a:rPr>
              <a:t>松原駅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18" name="円/楕円 17"/>
          <p:cNvSpPr/>
          <p:nvPr/>
        </p:nvSpPr>
        <p:spPr>
          <a:xfrm>
            <a:off x="5973326" y="2286000"/>
            <a:ext cx="901003" cy="1828801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>
                <a:solidFill>
                  <a:schemeClr val="tx1"/>
                </a:solidFill>
              </a:rPr>
              <a:t>イベント会場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19" name="正方形/長方形 18"/>
          <p:cNvSpPr/>
          <p:nvPr/>
        </p:nvSpPr>
        <p:spPr>
          <a:xfrm>
            <a:off x="7871452" y="4444854"/>
            <a:ext cx="2073728" cy="1257300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>
                <a:solidFill>
                  <a:schemeClr val="tx1"/>
                </a:solidFill>
              </a:rPr>
              <a:t>ショッピング</a:t>
            </a:r>
            <a:endParaRPr kumimoji="1" lang="en-US" altLang="ja-JP" dirty="0" smtClean="0">
              <a:solidFill>
                <a:schemeClr val="tx1"/>
              </a:solidFill>
            </a:endParaRPr>
          </a:p>
          <a:p>
            <a:pPr algn="ctr"/>
            <a:r>
              <a:rPr kumimoji="1" lang="ja-JP" altLang="en-US" dirty="0" smtClean="0">
                <a:solidFill>
                  <a:schemeClr val="tx1"/>
                </a:solidFill>
              </a:rPr>
              <a:t>センター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20" name="正方形/長方形 19"/>
          <p:cNvSpPr/>
          <p:nvPr/>
        </p:nvSpPr>
        <p:spPr>
          <a:xfrm>
            <a:off x="7848610" y="3061935"/>
            <a:ext cx="1174577" cy="522513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>
                <a:solidFill>
                  <a:schemeClr val="tx1"/>
                </a:solidFill>
              </a:rPr>
              <a:t>スーパー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21" name="星 5 20"/>
          <p:cNvSpPr/>
          <p:nvPr/>
        </p:nvSpPr>
        <p:spPr>
          <a:xfrm>
            <a:off x="9550578" y="3706582"/>
            <a:ext cx="408219" cy="408219"/>
          </a:xfrm>
          <a:prstGeom prst="star5">
            <a:avLst/>
          </a:prstGeom>
          <a:solidFill>
            <a:srgbClr val="F3850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2" name="正方形/長方形 21"/>
          <p:cNvSpPr/>
          <p:nvPr/>
        </p:nvSpPr>
        <p:spPr>
          <a:xfrm>
            <a:off x="10245096" y="2150148"/>
            <a:ext cx="433788" cy="1499615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マンション</a:t>
            </a:r>
            <a:endParaRPr kumimoji="1" lang="ja-JP" altLang="en-US" dirty="0"/>
          </a:p>
        </p:txBody>
      </p:sp>
      <p:sp>
        <p:nvSpPr>
          <p:cNvPr id="23" name="正方形/長方形 22"/>
          <p:cNvSpPr/>
          <p:nvPr/>
        </p:nvSpPr>
        <p:spPr>
          <a:xfrm>
            <a:off x="8644904" y="2150148"/>
            <a:ext cx="1379209" cy="425421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マンション</a:t>
            </a:r>
            <a:endParaRPr kumimoji="1" lang="ja-JP" altLang="en-US" dirty="0"/>
          </a:p>
        </p:txBody>
      </p:sp>
      <p:sp>
        <p:nvSpPr>
          <p:cNvPr id="24" name="角丸四角形吹き出し 23"/>
          <p:cNvSpPr/>
          <p:nvPr/>
        </p:nvSpPr>
        <p:spPr>
          <a:xfrm>
            <a:off x="9142933" y="3159579"/>
            <a:ext cx="932885" cy="424869"/>
          </a:xfrm>
          <a:prstGeom prst="wedgeRoundRectCallout">
            <a:avLst>
              <a:gd name="adj1" fmla="val 19951"/>
              <a:gd name="adj2" fmla="val 87936"/>
              <a:gd name="adj3" fmla="val 16667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>
                <a:solidFill>
                  <a:schemeClr val="tx1"/>
                </a:solidFill>
              </a:rPr>
              <a:t>予定地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76681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通行人調査</a:t>
            </a:r>
            <a:endParaRPr kumimoji="1" lang="ja-JP" altLang="en-US" sz="2400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258564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店舗概要</a:t>
            </a:r>
            <a:endParaRPr kumimoji="1" lang="ja-JP" altLang="en-US" dirty="0"/>
          </a:p>
        </p:txBody>
      </p:sp>
      <p:pic>
        <p:nvPicPr>
          <p:cNvPr id="6" name="コンテンツ プレースホルダー 5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93657" y="2286000"/>
            <a:ext cx="2670323" cy="4022725"/>
          </a:xfrm>
        </p:spPr>
      </p:pic>
      <p:graphicFrame>
        <p:nvGraphicFramePr>
          <p:cNvPr id="5" name="コンテンツ プレースホルダー 4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2168659953"/>
              </p:ext>
            </p:extLst>
          </p:nvPr>
        </p:nvGraphicFramePr>
        <p:xfrm>
          <a:off x="838200" y="2286000"/>
          <a:ext cx="4872038" cy="4022724"/>
        </p:xfrm>
        <a:graphic>
          <a:graphicData uri="http://schemas.openxmlformats.org/drawingml/2006/table">
            <a:tbl>
              <a:tblPr bandRow="1">
                <a:tableStyleId>{5DA37D80-6434-44D0-A028-1B22A696006F}</a:tableStyleId>
              </a:tblPr>
              <a:tblGrid>
                <a:gridCol w="1495097"/>
                <a:gridCol w="3376941"/>
              </a:tblGrid>
              <a:tr h="539814"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dirty="0" smtClean="0"/>
                        <a:t>店名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ハオハオ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  <a:tr h="539814"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dirty="0" smtClean="0"/>
                        <a:t>業態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バイキングレストラン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  <a:tr h="539814"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dirty="0" smtClean="0"/>
                        <a:t>メニュー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和洋中</a:t>
                      </a:r>
                      <a:r>
                        <a:rPr kumimoji="1" lang="en-US" altLang="ja-JP" dirty="0" smtClean="0"/>
                        <a:t>70</a:t>
                      </a:r>
                      <a:r>
                        <a:rPr kumimoji="1" lang="ja-JP" altLang="en-US" dirty="0" smtClean="0"/>
                        <a:t>種類程度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  <a:tr h="539814"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dirty="0" smtClean="0"/>
                        <a:t>ターゲット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おもに家族連れ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  <a:tr h="931734"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dirty="0" smtClean="0"/>
                        <a:t>営業時間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11:00-14:00</a:t>
                      </a:r>
                    </a:p>
                    <a:p>
                      <a:r>
                        <a:rPr kumimoji="1" lang="en-US" altLang="ja-JP" dirty="0" smtClean="0"/>
                        <a:t>18:00-22:00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  <a:tr h="931734"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dirty="0" smtClean="0"/>
                        <a:t>価格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ランチ　　</a:t>
                      </a:r>
                      <a:r>
                        <a:rPr kumimoji="1" lang="en-US" altLang="ja-JP" dirty="0" smtClean="0"/>
                        <a:t>1,200</a:t>
                      </a:r>
                      <a:r>
                        <a:rPr kumimoji="1" lang="ja-JP" altLang="en-US" dirty="0" smtClean="0"/>
                        <a:t>円</a:t>
                      </a:r>
                      <a:endParaRPr kumimoji="1" lang="en-US" altLang="ja-JP" dirty="0" smtClean="0"/>
                    </a:p>
                    <a:p>
                      <a:r>
                        <a:rPr kumimoji="1" lang="ja-JP" altLang="en-US" dirty="0" smtClean="0"/>
                        <a:t>ディナー　</a:t>
                      </a:r>
                      <a:r>
                        <a:rPr kumimoji="1" lang="en-US" altLang="ja-JP" dirty="0" smtClean="0"/>
                        <a:t>1,600</a:t>
                      </a:r>
                      <a:r>
                        <a:rPr kumimoji="1" lang="ja-JP" altLang="en-US" dirty="0" smtClean="0"/>
                        <a:t>円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8439523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ンテグラル">
  <a:themeElements>
    <a:clrScheme name="インテグラル">
      <a:dk1>
        <a:srgbClr val="2E2B21"/>
      </a:dk1>
      <a:lt1>
        <a:srgbClr val="FFFFFF"/>
      </a:lt1>
      <a:dk2>
        <a:srgbClr val="605B4F"/>
      </a:dk2>
      <a:lt2>
        <a:srgbClr val="D8D6BE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ユーザー定義 1">
      <a:majorFont>
        <a:latin typeface="Tw Cen MT Condensed"/>
        <a:ea typeface="メイリオ"/>
        <a:cs typeface=""/>
      </a:majorFont>
      <a:minorFont>
        <a:latin typeface="Tw Cen MT"/>
        <a:ea typeface="メイリオ"/>
        <a:cs typeface=""/>
      </a:minorFont>
    </a:fontScheme>
    <a:fmtScheme name="インテグラル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8000"/>
              </a:schemeClr>
              <a:schemeClr val="phClr">
                <a:shade val="89000"/>
                <a:satMod val="145000"/>
              </a:schemeClr>
            </a:duotone>
          </a:blip>
          <a:tile tx="0" ty="0" sx="32000" sy="32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</a:schemeClr>
              <a:schemeClr val="phClr">
                <a:shade val="95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CAA41473-79F5-4183-86A0-C39519EEB8D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687</TotalTime>
  <Words>81</Words>
  <Application>Microsoft Office PowerPoint</Application>
  <PresentationFormat>ワイド画面</PresentationFormat>
  <Paragraphs>40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10" baseType="lpstr">
      <vt:lpstr>メイリオ</vt:lpstr>
      <vt:lpstr>Arial</vt:lpstr>
      <vt:lpstr>Tw Cen MT</vt:lpstr>
      <vt:lpstr>Tw Cen MT Condensed</vt:lpstr>
      <vt:lpstr>Wingdings</vt:lpstr>
      <vt:lpstr>インテグラル</vt:lpstr>
      <vt:lpstr>新規出店計画</vt:lpstr>
      <vt:lpstr>出店予定地</vt:lpstr>
      <vt:lpstr>通行人調査</vt:lpstr>
      <vt:lpstr>店舗概要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新規出店計画</dc:title>
  <dc:creator>N Inamura</dc:creator>
  <cp:lastModifiedBy>Ken Ishikawa</cp:lastModifiedBy>
  <cp:revision>26</cp:revision>
  <dcterms:created xsi:type="dcterms:W3CDTF">2012-10-18T06:06:56Z</dcterms:created>
  <dcterms:modified xsi:type="dcterms:W3CDTF">2013-01-07T02:20:11Z</dcterms:modified>
</cp:coreProperties>
</file>