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092" y="8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22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946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3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9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71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94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9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94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3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6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E579A501-1C11-4416-BF67-16BE85DF45F1}" type="datetime5">
              <a:rPr kumimoji="1" lang="ja-JP" altLang="en-US" smtClean="0"/>
              <a:t>2014/03/05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104D-350A-44C9-95C0-3C03278BD71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8AA-3FD4-4584-98A1-3E7426D03D3E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73D6-C5FD-40DF-99AE-C04411A6D0D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487D2484-8B53-4D8F-8EC1-D7902B419E0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スライド番号プレースホルダー 5"/>
          <p:cNvSpPr txBox="1">
            <a:spLocks/>
          </p:cNvSpPr>
          <p:nvPr userDrawn="1"/>
        </p:nvSpPr>
        <p:spPr bwMode="auto">
          <a:xfrm>
            <a:off x="9979421" y="7013973"/>
            <a:ext cx="453971" cy="369332"/>
          </a:xfrm>
          <a:prstGeom prst="rect">
            <a:avLst/>
          </a:prstGeom>
          <a:extLst/>
        </p:spPr>
        <p:txBody>
          <a:bodyPr vert="horz" wrap="none" lIns="91440" tIns="45720" rIns="91440" bIns="45720" rtlCol="0" anchor="ctr">
            <a:spAutoFit/>
          </a:bodyPr>
          <a:lstStyle>
            <a:defPPr>
              <a:defRPr lang="ja-JP"/>
            </a:defPPr>
            <a:lvl1pPr algn="r">
              <a:defRPr>
                <a:latin typeface="+mj-lt"/>
              </a:defRPr>
            </a:lvl1pPr>
          </a:lstStyle>
          <a:p>
            <a:pPr lvl="0"/>
            <a:fld id="{BA65D717-049B-4437-AE32-2A6875BC4BF5}" type="slidenum">
              <a:rPr lang="ja-JP" altLang="en-US" smtClean="0"/>
              <a:pPr lvl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126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493B9-591E-4EC7-8848-83CDB7DB200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EBB7C-04D6-4602-9927-69C5327CAC6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352-37AC-46DE-B703-B048F17EA74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904C-C5AE-4827-BC4E-5FFA03EF9F9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A02-0A40-4994-A24F-ADE779AB39D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D984-F49D-4042-AE25-9713F12D166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02B-B2DF-416B-A2AA-7A0C2846468E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F2E21-846C-4F6C-B1F4-1320D5C11A4C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 bwMode="gray">
          <a:xfrm>
            <a:off x="60961" y="2423111"/>
            <a:ext cx="3242060" cy="2815473"/>
            <a:chOff x="5122863" y="184150"/>
            <a:chExt cx="1689100" cy="1466850"/>
          </a:xfrm>
        </p:grpSpPr>
        <p:sp>
          <p:nvSpPr>
            <p:cNvPr id="40" name="Freeform 16"/>
            <p:cNvSpPr>
              <a:spLocks/>
            </p:cNvSpPr>
            <p:nvPr/>
          </p:nvSpPr>
          <p:spPr bwMode="gray">
            <a:xfrm>
              <a:off x="5465763" y="911225"/>
              <a:ext cx="1279525" cy="711200"/>
            </a:xfrm>
            <a:custGeom>
              <a:avLst/>
              <a:gdLst>
                <a:gd name="T0" fmla="*/ 0 w 1613"/>
                <a:gd name="T1" fmla="*/ 896 h 896"/>
                <a:gd name="T2" fmla="*/ 2 w 1613"/>
                <a:gd name="T3" fmla="*/ 895 h 896"/>
                <a:gd name="T4" fmla="*/ 10 w 1613"/>
                <a:gd name="T5" fmla="*/ 892 h 896"/>
                <a:gd name="T6" fmla="*/ 22 w 1613"/>
                <a:gd name="T7" fmla="*/ 887 h 896"/>
                <a:gd name="T8" fmla="*/ 38 w 1613"/>
                <a:gd name="T9" fmla="*/ 880 h 896"/>
                <a:gd name="T10" fmla="*/ 59 w 1613"/>
                <a:gd name="T11" fmla="*/ 871 h 896"/>
                <a:gd name="T12" fmla="*/ 83 w 1613"/>
                <a:gd name="T13" fmla="*/ 860 h 896"/>
                <a:gd name="T14" fmla="*/ 111 w 1613"/>
                <a:gd name="T15" fmla="*/ 848 h 896"/>
                <a:gd name="T16" fmla="*/ 141 w 1613"/>
                <a:gd name="T17" fmla="*/ 834 h 896"/>
                <a:gd name="T18" fmla="*/ 174 w 1613"/>
                <a:gd name="T19" fmla="*/ 820 h 896"/>
                <a:gd name="T20" fmla="*/ 211 w 1613"/>
                <a:gd name="T21" fmla="*/ 804 h 896"/>
                <a:gd name="T22" fmla="*/ 250 w 1613"/>
                <a:gd name="T23" fmla="*/ 787 h 896"/>
                <a:gd name="T24" fmla="*/ 290 w 1613"/>
                <a:gd name="T25" fmla="*/ 768 h 896"/>
                <a:gd name="T26" fmla="*/ 333 w 1613"/>
                <a:gd name="T27" fmla="*/ 750 h 896"/>
                <a:gd name="T28" fmla="*/ 377 w 1613"/>
                <a:gd name="T29" fmla="*/ 730 h 896"/>
                <a:gd name="T30" fmla="*/ 422 w 1613"/>
                <a:gd name="T31" fmla="*/ 711 h 896"/>
                <a:gd name="T32" fmla="*/ 469 w 1613"/>
                <a:gd name="T33" fmla="*/ 690 h 896"/>
                <a:gd name="T34" fmla="*/ 515 w 1613"/>
                <a:gd name="T35" fmla="*/ 669 h 896"/>
                <a:gd name="T36" fmla="*/ 563 w 1613"/>
                <a:gd name="T37" fmla="*/ 647 h 896"/>
                <a:gd name="T38" fmla="*/ 611 w 1613"/>
                <a:gd name="T39" fmla="*/ 627 h 896"/>
                <a:gd name="T40" fmla="*/ 658 w 1613"/>
                <a:gd name="T41" fmla="*/ 605 h 896"/>
                <a:gd name="T42" fmla="*/ 705 w 1613"/>
                <a:gd name="T43" fmla="*/ 584 h 896"/>
                <a:gd name="T44" fmla="*/ 751 w 1613"/>
                <a:gd name="T45" fmla="*/ 563 h 896"/>
                <a:gd name="T46" fmla="*/ 796 w 1613"/>
                <a:gd name="T47" fmla="*/ 543 h 896"/>
                <a:gd name="T48" fmla="*/ 840 w 1613"/>
                <a:gd name="T49" fmla="*/ 522 h 896"/>
                <a:gd name="T50" fmla="*/ 882 w 1613"/>
                <a:gd name="T51" fmla="*/ 502 h 896"/>
                <a:gd name="T52" fmla="*/ 924 w 1613"/>
                <a:gd name="T53" fmla="*/ 484 h 896"/>
                <a:gd name="T54" fmla="*/ 962 w 1613"/>
                <a:gd name="T55" fmla="*/ 466 h 896"/>
                <a:gd name="T56" fmla="*/ 999 w 1613"/>
                <a:gd name="T57" fmla="*/ 448 h 896"/>
                <a:gd name="T58" fmla="*/ 1032 w 1613"/>
                <a:gd name="T59" fmla="*/ 432 h 896"/>
                <a:gd name="T60" fmla="*/ 1062 w 1613"/>
                <a:gd name="T61" fmla="*/ 417 h 896"/>
                <a:gd name="T62" fmla="*/ 1090 w 1613"/>
                <a:gd name="T63" fmla="*/ 405 h 896"/>
                <a:gd name="T64" fmla="*/ 1114 w 1613"/>
                <a:gd name="T65" fmla="*/ 392 h 896"/>
                <a:gd name="T66" fmla="*/ 1151 w 1613"/>
                <a:gd name="T67" fmla="*/ 373 h 896"/>
                <a:gd name="T68" fmla="*/ 1189 w 1613"/>
                <a:gd name="T69" fmla="*/ 356 h 896"/>
                <a:gd name="T70" fmla="*/ 1229 w 1613"/>
                <a:gd name="T71" fmla="*/ 338 h 896"/>
                <a:gd name="T72" fmla="*/ 1271 w 1613"/>
                <a:gd name="T73" fmla="*/ 320 h 896"/>
                <a:gd name="T74" fmla="*/ 1312 w 1613"/>
                <a:gd name="T75" fmla="*/ 303 h 896"/>
                <a:gd name="T76" fmla="*/ 1354 w 1613"/>
                <a:gd name="T77" fmla="*/ 287 h 896"/>
                <a:gd name="T78" fmla="*/ 1394 w 1613"/>
                <a:gd name="T79" fmla="*/ 272 h 896"/>
                <a:gd name="T80" fmla="*/ 1433 w 1613"/>
                <a:gd name="T81" fmla="*/ 257 h 896"/>
                <a:gd name="T82" fmla="*/ 1470 w 1613"/>
                <a:gd name="T83" fmla="*/ 243 h 896"/>
                <a:gd name="T84" fmla="*/ 1505 w 1613"/>
                <a:gd name="T85" fmla="*/ 232 h 896"/>
                <a:gd name="T86" fmla="*/ 1534 w 1613"/>
                <a:gd name="T87" fmla="*/ 220 h 896"/>
                <a:gd name="T88" fmla="*/ 1561 w 1613"/>
                <a:gd name="T89" fmla="*/ 211 h 896"/>
                <a:gd name="T90" fmla="*/ 1583 w 1613"/>
                <a:gd name="T91" fmla="*/ 204 h 896"/>
                <a:gd name="T92" fmla="*/ 1599 w 1613"/>
                <a:gd name="T93" fmla="*/ 198 h 896"/>
                <a:gd name="T94" fmla="*/ 1609 w 1613"/>
                <a:gd name="T95" fmla="*/ 195 h 896"/>
                <a:gd name="T96" fmla="*/ 1613 w 1613"/>
                <a:gd name="T97" fmla="*/ 194 h 896"/>
                <a:gd name="T98" fmla="*/ 1267 w 1613"/>
                <a:gd name="T99" fmla="*/ 0 h 896"/>
                <a:gd name="T100" fmla="*/ 1378 w 1613"/>
                <a:gd name="T101" fmla="*/ 147 h 896"/>
                <a:gd name="T102" fmla="*/ 0 w 1613"/>
                <a:gd name="T103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3" h="896">
                  <a:moveTo>
                    <a:pt x="0" y="896"/>
                  </a:moveTo>
                  <a:lnTo>
                    <a:pt x="2" y="895"/>
                  </a:lnTo>
                  <a:lnTo>
                    <a:pt x="10" y="892"/>
                  </a:lnTo>
                  <a:lnTo>
                    <a:pt x="22" y="887"/>
                  </a:lnTo>
                  <a:lnTo>
                    <a:pt x="38" y="880"/>
                  </a:lnTo>
                  <a:lnTo>
                    <a:pt x="59" y="871"/>
                  </a:lnTo>
                  <a:lnTo>
                    <a:pt x="83" y="860"/>
                  </a:lnTo>
                  <a:lnTo>
                    <a:pt x="111" y="848"/>
                  </a:lnTo>
                  <a:lnTo>
                    <a:pt x="141" y="834"/>
                  </a:lnTo>
                  <a:lnTo>
                    <a:pt x="174" y="820"/>
                  </a:lnTo>
                  <a:lnTo>
                    <a:pt x="211" y="804"/>
                  </a:lnTo>
                  <a:lnTo>
                    <a:pt x="250" y="787"/>
                  </a:lnTo>
                  <a:lnTo>
                    <a:pt x="290" y="768"/>
                  </a:lnTo>
                  <a:lnTo>
                    <a:pt x="333" y="750"/>
                  </a:lnTo>
                  <a:lnTo>
                    <a:pt x="377" y="730"/>
                  </a:lnTo>
                  <a:lnTo>
                    <a:pt x="422" y="711"/>
                  </a:lnTo>
                  <a:lnTo>
                    <a:pt x="469" y="690"/>
                  </a:lnTo>
                  <a:lnTo>
                    <a:pt x="515" y="669"/>
                  </a:lnTo>
                  <a:lnTo>
                    <a:pt x="563" y="647"/>
                  </a:lnTo>
                  <a:lnTo>
                    <a:pt x="611" y="627"/>
                  </a:lnTo>
                  <a:lnTo>
                    <a:pt x="658" y="605"/>
                  </a:lnTo>
                  <a:lnTo>
                    <a:pt x="705" y="584"/>
                  </a:lnTo>
                  <a:lnTo>
                    <a:pt x="751" y="563"/>
                  </a:lnTo>
                  <a:lnTo>
                    <a:pt x="796" y="543"/>
                  </a:lnTo>
                  <a:lnTo>
                    <a:pt x="840" y="522"/>
                  </a:lnTo>
                  <a:lnTo>
                    <a:pt x="882" y="502"/>
                  </a:lnTo>
                  <a:lnTo>
                    <a:pt x="924" y="484"/>
                  </a:lnTo>
                  <a:lnTo>
                    <a:pt x="962" y="466"/>
                  </a:lnTo>
                  <a:lnTo>
                    <a:pt x="999" y="448"/>
                  </a:lnTo>
                  <a:lnTo>
                    <a:pt x="1032" y="432"/>
                  </a:lnTo>
                  <a:lnTo>
                    <a:pt x="1062" y="417"/>
                  </a:lnTo>
                  <a:lnTo>
                    <a:pt x="1090" y="405"/>
                  </a:lnTo>
                  <a:lnTo>
                    <a:pt x="1114" y="392"/>
                  </a:lnTo>
                  <a:lnTo>
                    <a:pt x="1151" y="373"/>
                  </a:lnTo>
                  <a:lnTo>
                    <a:pt x="1189" y="356"/>
                  </a:lnTo>
                  <a:lnTo>
                    <a:pt x="1229" y="338"/>
                  </a:lnTo>
                  <a:lnTo>
                    <a:pt x="1271" y="320"/>
                  </a:lnTo>
                  <a:lnTo>
                    <a:pt x="1312" y="303"/>
                  </a:lnTo>
                  <a:lnTo>
                    <a:pt x="1354" y="287"/>
                  </a:lnTo>
                  <a:lnTo>
                    <a:pt x="1394" y="272"/>
                  </a:lnTo>
                  <a:lnTo>
                    <a:pt x="1433" y="257"/>
                  </a:lnTo>
                  <a:lnTo>
                    <a:pt x="1470" y="243"/>
                  </a:lnTo>
                  <a:lnTo>
                    <a:pt x="1505" y="232"/>
                  </a:lnTo>
                  <a:lnTo>
                    <a:pt x="1534" y="220"/>
                  </a:lnTo>
                  <a:lnTo>
                    <a:pt x="1561" y="211"/>
                  </a:lnTo>
                  <a:lnTo>
                    <a:pt x="1583" y="204"/>
                  </a:lnTo>
                  <a:lnTo>
                    <a:pt x="1599" y="198"/>
                  </a:lnTo>
                  <a:lnTo>
                    <a:pt x="1609" y="195"/>
                  </a:lnTo>
                  <a:lnTo>
                    <a:pt x="1613" y="194"/>
                  </a:lnTo>
                  <a:lnTo>
                    <a:pt x="1267" y="0"/>
                  </a:lnTo>
                  <a:lnTo>
                    <a:pt x="1378" y="147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gray">
            <a:xfrm>
              <a:off x="5465763" y="715963"/>
              <a:ext cx="1295400" cy="906463"/>
            </a:xfrm>
            <a:custGeom>
              <a:avLst/>
              <a:gdLst>
                <a:gd name="T0" fmla="*/ 0 w 1631"/>
                <a:gd name="T1" fmla="*/ 1141 h 1141"/>
                <a:gd name="T2" fmla="*/ 2 w 1631"/>
                <a:gd name="T3" fmla="*/ 1140 h 1141"/>
                <a:gd name="T4" fmla="*/ 10 w 1631"/>
                <a:gd name="T5" fmla="*/ 1135 h 1141"/>
                <a:gd name="T6" fmla="*/ 22 w 1631"/>
                <a:gd name="T7" fmla="*/ 1127 h 1141"/>
                <a:gd name="T8" fmla="*/ 38 w 1631"/>
                <a:gd name="T9" fmla="*/ 1117 h 1141"/>
                <a:gd name="T10" fmla="*/ 59 w 1631"/>
                <a:gd name="T11" fmla="*/ 1104 h 1141"/>
                <a:gd name="T12" fmla="*/ 83 w 1631"/>
                <a:gd name="T13" fmla="*/ 1089 h 1141"/>
                <a:gd name="T14" fmla="*/ 112 w 1631"/>
                <a:gd name="T15" fmla="*/ 1073 h 1141"/>
                <a:gd name="T16" fmla="*/ 143 w 1631"/>
                <a:gd name="T17" fmla="*/ 1054 h 1141"/>
                <a:gd name="T18" fmla="*/ 176 w 1631"/>
                <a:gd name="T19" fmla="*/ 1033 h 1141"/>
                <a:gd name="T20" fmla="*/ 213 w 1631"/>
                <a:gd name="T21" fmla="*/ 1010 h 1141"/>
                <a:gd name="T22" fmla="*/ 252 w 1631"/>
                <a:gd name="T23" fmla="*/ 986 h 1141"/>
                <a:gd name="T24" fmla="*/ 294 w 1631"/>
                <a:gd name="T25" fmla="*/ 960 h 1141"/>
                <a:gd name="T26" fmla="*/ 336 w 1631"/>
                <a:gd name="T27" fmla="*/ 934 h 1141"/>
                <a:gd name="T28" fmla="*/ 381 w 1631"/>
                <a:gd name="T29" fmla="*/ 906 h 1141"/>
                <a:gd name="T30" fmla="*/ 426 w 1631"/>
                <a:gd name="T31" fmla="*/ 877 h 1141"/>
                <a:gd name="T32" fmla="*/ 473 w 1631"/>
                <a:gd name="T33" fmla="*/ 849 h 1141"/>
                <a:gd name="T34" fmla="*/ 521 w 1631"/>
                <a:gd name="T35" fmla="*/ 819 h 1141"/>
                <a:gd name="T36" fmla="*/ 569 w 1631"/>
                <a:gd name="T37" fmla="*/ 789 h 1141"/>
                <a:gd name="T38" fmla="*/ 617 w 1631"/>
                <a:gd name="T39" fmla="*/ 759 h 1141"/>
                <a:gd name="T40" fmla="*/ 665 w 1631"/>
                <a:gd name="T41" fmla="*/ 728 h 1141"/>
                <a:gd name="T42" fmla="*/ 712 w 1631"/>
                <a:gd name="T43" fmla="*/ 698 h 1141"/>
                <a:gd name="T44" fmla="*/ 759 w 1631"/>
                <a:gd name="T45" fmla="*/ 669 h 1141"/>
                <a:gd name="T46" fmla="*/ 805 w 1631"/>
                <a:gd name="T47" fmla="*/ 639 h 1141"/>
                <a:gd name="T48" fmla="*/ 849 w 1631"/>
                <a:gd name="T49" fmla="*/ 612 h 1141"/>
                <a:gd name="T50" fmla="*/ 893 w 1631"/>
                <a:gd name="T51" fmla="*/ 584 h 1141"/>
                <a:gd name="T52" fmla="*/ 934 w 1631"/>
                <a:gd name="T53" fmla="*/ 557 h 1141"/>
                <a:gd name="T54" fmla="*/ 972 w 1631"/>
                <a:gd name="T55" fmla="*/ 532 h 1141"/>
                <a:gd name="T56" fmla="*/ 1009 w 1631"/>
                <a:gd name="T57" fmla="*/ 508 h 1141"/>
                <a:gd name="T58" fmla="*/ 1044 w 1631"/>
                <a:gd name="T59" fmla="*/ 485 h 1141"/>
                <a:gd name="T60" fmla="*/ 1075 w 1631"/>
                <a:gd name="T61" fmla="*/ 464 h 1141"/>
                <a:gd name="T62" fmla="*/ 1102 w 1631"/>
                <a:gd name="T63" fmla="*/ 446 h 1141"/>
                <a:gd name="T64" fmla="*/ 1127 w 1631"/>
                <a:gd name="T65" fmla="*/ 428 h 1141"/>
                <a:gd name="T66" fmla="*/ 1164 w 1631"/>
                <a:gd name="T67" fmla="*/ 403 h 1141"/>
                <a:gd name="T68" fmla="*/ 1203 w 1631"/>
                <a:gd name="T69" fmla="*/ 377 h 1141"/>
                <a:gd name="T70" fmla="*/ 1243 w 1631"/>
                <a:gd name="T71" fmla="*/ 351 h 1141"/>
                <a:gd name="T72" fmla="*/ 1286 w 1631"/>
                <a:gd name="T73" fmla="*/ 325 h 1141"/>
                <a:gd name="T74" fmla="*/ 1327 w 1631"/>
                <a:gd name="T75" fmla="*/ 299 h 1141"/>
                <a:gd name="T76" fmla="*/ 1370 w 1631"/>
                <a:gd name="T77" fmla="*/ 274 h 1141"/>
                <a:gd name="T78" fmla="*/ 1410 w 1631"/>
                <a:gd name="T79" fmla="*/ 251 h 1141"/>
                <a:gd name="T80" fmla="*/ 1450 w 1631"/>
                <a:gd name="T81" fmla="*/ 228 h 1141"/>
                <a:gd name="T82" fmla="*/ 1487 w 1631"/>
                <a:gd name="T83" fmla="*/ 207 h 1141"/>
                <a:gd name="T84" fmla="*/ 1522 w 1631"/>
                <a:gd name="T85" fmla="*/ 188 h 1141"/>
                <a:gd name="T86" fmla="*/ 1552 w 1631"/>
                <a:gd name="T87" fmla="*/ 171 h 1141"/>
                <a:gd name="T88" fmla="*/ 1579 w 1631"/>
                <a:gd name="T89" fmla="*/ 156 h 1141"/>
                <a:gd name="T90" fmla="*/ 1601 w 1631"/>
                <a:gd name="T91" fmla="*/ 144 h 1141"/>
                <a:gd name="T92" fmla="*/ 1617 w 1631"/>
                <a:gd name="T93" fmla="*/ 135 h 1141"/>
                <a:gd name="T94" fmla="*/ 1628 w 1631"/>
                <a:gd name="T95" fmla="*/ 130 h 1141"/>
                <a:gd name="T96" fmla="*/ 1631 w 1631"/>
                <a:gd name="T97" fmla="*/ 128 h 1141"/>
                <a:gd name="T98" fmla="*/ 1308 w 1631"/>
                <a:gd name="T99" fmla="*/ 0 h 1141"/>
                <a:gd name="T100" fmla="*/ 1407 w 1631"/>
                <a:gd name="T101" fmla="*/ 129 h 1141"/>
                <a:gd name="T102" fmla="*/ 0 w 1631"/>
                <a:gd name="T103" fmla="*/ 1141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1" h="1141">
                  <a:moveTo>
                    <a:pt x="0" y="1141"/>
                  </a:moveTo>
                  <a:lnTo>
                    <a:pt x="2" y="1140"/>
                  </a:lnTo>
                  <a:lnTo>
                    <a:pt x="10" y="1135"/>
                  </a:lnTo>
                  <a:lnTo>
                    <a:pt x="22" y="1127"/>
                  </a:lnTo>
                  <a:lnTo>
                    <a:pt x="38" y="1117"/>
                  </a:lnTo>
                  <a:lnTo>
                    <a:pt x="59" y="1104"/>
                  </a:lnTo>
                  <a:lnTo>
                    <a:pt x="83" y="1089"/>
                  </a:lnTo>
                  <a:lnTo>
                    <a:pt x="112" y="1073"/>
                  </a:lnTo>
                  <a:lnTo>
                    <a:pt x="143" y="1054"/>
                  </a:lnTo>
                  <a:lnTo>
                    <a:pt x="176" y="1033"/>
                  </a:lnTo>
                  <a:lnTo>
                    <a:pt x="213" y="1010"/>
                  </a:lnTo>
                  <a:lnTo>
                    <a:pt x="252" y="986"/>
                  </a:lnTo>
                  <a:lnTo>
                    <a:pt x="294" y="960"/>
                  </a:lnTo>
                  <a:lnTo>
                    <a:pt x="336" y="934"/>
                  </a:lnTo>
                  <a:lnTo>
                    <a:pt x="381" y="906"/>
                  </a:lnTo>
                  <a:lnTo>
                    <a:pt x="426" y="877"/>
                  </a:lnTo>
                  <a:lnTo>
                    <a:pt x="473" y="849"/>
                  </a:lnTo>
                  <a:lnTo>
                    <a:pt x="521" y="819"/>
                  </a:lnTo>
                  <a:lnTo>
                    <a:pt x="569" y="789"/>
                  </a:lnTo>
                  <a:lnTo>
                    <a:pt x="617" y="759"/>
                  </a:lnTo>
                  <a:lnTo>
                    <a:pt x="665" y="728"/>
                  </a:lnTo>
                  <a:lnTo>
                    <a:pt x="712" y="698"/>
                  </a:lnTo>
                  <a:lnTo>
                    <a:pt x="759" y="669"/>
                  </a:lnTo>
                  <a:lnTo>
                    <a:pt x="805" y="639"/>
                  </a:lnTo>
                  <a:lnTo>
                    <a:pt x="849" y="612"/>
                  </a:lnTo>
                  <a:lnTo>
                    <a:pt x="893" y="584"/>
                  </a:lnTo>
                  <a:lnTo>
                    <a:pt x="934" y="557"/>
                  </a:lnTo>
                  <a:lnTo>
                    <a:pt x="972" y="532"/>
                  </a:lnTo>
                  <a:lnTo>
                    <a:pt x="1009" y="508"/>
                  </a:lnTo>
                  <a:lnTo>
                    <a:pt x="1044" y="485"/>
                  </a:lnTo>
                  <a:lnTo>
                    <a:pt x="1075" y="464"/>
                  </a:lnTo>
                  <a:lnTo>
                    <a:pt x="1102" y="446"/>
                  </a:lnTo>
                  <a:lnTo>
                    <a:pt x="1127" y="428"/>
                  </a:lnTo>
                  <a:lnTo>
                    <a:pt x="1164" y="403"/>
                  </a:lnTo>
                  <a:lnTo>
                    <a:pt x="1203" y="377"/>
                  </a:lnTo>
                  <a:lnTo>
                    <a:pt x="1243" y="351"/>
                  </a:lnTo>
                  <a:lnTo>
                    <a:pt x="1286" y="325"/>
                  </a:lnTo>
                  <a:lnTo>
                    <a:pt x="1327" y="299"/>
                  </a:lnTo>
                  <a:lnTo>
                    <a:pt x="1370" y="274"/>
                  </a:lnTo>
                  <a:lnTo>
                    <a:pt x="1410" y="251"/>
                  </a:lnTo>
                  <a:lnTo>
                    <a:pt x="1450" y="228"/>
                  </a:lnTo>
                  <a:lnTo>
                    <a:pt x="1487" y="207"/>
                  </a:lnTo>
                  <a:lnTo>
                    <a:pt x="1522" y="188"/>
                  </a:lnTo>
                  <a:lnTo>
                    <a:pt x="1552" y="171"/>
                  </a:lnTo>
                  <a:lnTo>
                    <a:pt x="1579" y="156"/>
                  </a:lnTo>
                  <a:lnTo>
                    <a:pt x="1601" y="144"/>
                  </a:lnTo>
                  <a:lnTo>
                    <a:pt x="1617" y="135"/>
                  </a:lnTo>
                  <a:lnTo>
                    <a:pt x="1628" y="130"/>
                  </a:lnTo>
                  <a:lnTo>
                    <a:pt x="1631" y="128"/>
                  </a:lnTo>
                  <a:lnTo>
                    <a:pt x="1308" y="0"/>
                  </a:lnTo>
                  <a:lnTo>
                    <a:pt x="1407" y="129"/>
                  </a:lnTo>
                  <a:lnTo>
                    <a:pt x="0" y="1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gray">
            <a:xfrm>
              <a:off x="5465763" y="449263"/>
              <a:ext cx="1346200" cy="1173163"/>
            </a:xfrm>
            <a:custGeom>
              <a:avLst/>
              <a:gdLst>
                <a:gd name="T0" fmla="*/ 0 w 1696"/>
                <a:gd name="T1" fmla="*/ 1477 h 1477"/>
                <a:gd name="T2" fmla="*/ 2 w 1696"/>
                <a:gd name="T3" fmla="*/ 1475 h 1477"/>
                <a:gd name="T4" fmla="*/ 10 w 1696"/>
                <a:gd name="T5" fmla="*/ 1469 h 1477"/>
                <a:gd name="T6" fmla="*/ 23 w 1696"/>
                <a:gd name="T7" fmla="*/ 1460 h 1477"/>
                <a:gd name="T8" fmla="*/ 40 w 1696"/>
                <a:gd name="T9" fmla="*/ 1446 h 1477"/>
                <a:gd name="T10" fmla="*/ 61 w 1696"/>
                <a:gd name="T11" fmla="*/ 1430 h 1477"/>
                <a:gd name="T12" fmla="*/ 86 w 1696"/>
                <a:gd name="T13" fmla="*/ 1410 h 1477"/>
                <a:gd name="T14" fmla="*/ 115 w 1696"/>
                <a:gd name="T15" fmla="*/ 1387 h 1477"/>
                <a:gd name="T16" fmla="*/ 147 w 1696"/>
                <a:gd name="T17" fmla="*/ 1362 h 1477"/>
                <a:gd name="T18" fmla="*/ 183 w 1696"/>
                <a:gd name="T19" fmla="*/ 1336 h 1477"/>
                <a:gd name="T20" fmla="*/ 221 w 1696"/>
                <a:gd name="T21" fmla="*/ 1306 h 1477"/>
                <a:gd name="T22" fmla="*/ 262 w 1696"/>
                <a:gd name="T23" fmla="*/ 1273 h 1477"/>
                <a:gd name="T24" fmla="*/ 304 w 1696"/>
                <a:gd name="T25" fmla="*/ 1240 h 1477"/>
                <a:gd name="T26" fmla="*/ 349 w 1696"/>
                <a:gd name="T27" fmla="*/ 1205 h 1477"/>
                <a:gd name="T28" fmla="*/ 395 w 1696"/>
                <a:gd name="T29" fmla="*/ 1170 h 1477"/>
                <a:gd name="T30" fmla="*/ 442 w 1696"/>
                <a:gd name="T31" fmla="*/ 1132 h 1477"/>
                <a:gd name="T32" fmla="*/ 492 w 1696"/>
                <a:gd name="T33" fmla="*/ 1094 h 1477"/>
                <a:gd name="T34" fmla="*/ 540 w 1696"/>
                <a:gd name="T35" fmla="*/ 1055 h 1477"/>
                <a:gd name="T36" fmla="*/ 591 w 1696"/>
                <a:gd name="T37" fmla="*/ 1015 h 1477"/>
                <a:gd name="T38" fmla="*/ 641 w 1696"/>
                <a:gd name="T39" fmla="*/ 976 h 1477"/>
                <a:gd name="T40" fmla="*/ 690 w 1696"/>
                <a:gd name="T41" fmla="*/ 937 h 1477"/>
                <a:gd name="T42" fmla="*/ 740 w 1696"/>
                <a:gd name="T43" fmla="*/ 898 h 1477"/>
                <a:gd name="T44" fmla="*/ 788 w 1696"/>
                <a:gd name="T45" fmla="*/ 859 h 1477"/>
                <a:gd name="T46" fmla="*/ 836 w 1696"/>
                <a:gd name="T47" fmla="*/ 821 h 1477"/>
                <a:gd name="T48" fmla="*/ 882 w 1696"/>
                <a:gd name="T49" fmla="*/ 784 h 1477"/>
                <a:gd name="T50" fmla="*/ 927 w 1696"/>
                <a:gd name="T51" fmla="*/ 748 h 1477"/>
                <a:gd name="T52" fmla="*/ 970 w 1696"/>
                <a:gd name="T53" fmla="*/ 714 h 1477"/>
                <a:gd name="T54" fmla="*/ 1010 w 1696"/>
                <a:gd name="T55" fmla="*/ 680 h 1477"/>
                <a:gd name="T56" fmla="*/ 1048 w 1696"/>
                <a:gd name="T57" fmla="*/ 649 h 1477"/>
                <a:gd name="T58" fmla="*/ 1084 w 1696"/>
                <a:gd name="T59" fmla="*/ 619 h 1477"/>
                <a:gd name="T60" fmla="*/ 1116 w 1696"/>
                <a:gd name="T61" fmla="*/ 593 h 1477"/>
                <a:gd name="T62" fmla="*/ 1145 w 1696"/>
                <a:gd name="T63" fmla="*/ 568 h 1477"/>
                <a:gd name="T64" fmla="*/ 1170 w 1696"/>
                <a:gd name="T65" fmla="*/ 546 h 1477"/>
                <a:gd name="T66" fmla="*/ 1208 w 1696"/>
                <a:gd name="T67" fmla="*/ 512 h 1477"/>
                <a:gd name="T68" fmla="*/ 1249 w 1696"/>
                <a:gd name="T69" fmla="*/ 479 h 1477"/>
                <a:gd name="T70" fmla="*/ 1291 w 1696"/>
                <a:gd name="T71" fmla="*/ 444 h 1477"/>
                <a:gd name="T72" fmla="*/ 1335 w 1696"/>
                <a:gd name="T73" fmla="*/ 410 h 1477"/>
                <a:gd name="T74" fmla="*/ 1379 w 1696"/>
                <a:gd name="T75" fmla="*/ 375 h 1477"/>
                <a:gd name="T76" fmla="*/ 1423 w 1696"/>
                <a:gd name="T77" fmla="*/ 342 h 1477"/>
                <a:gd name="T78" fmla="*/ 1465 w 1696"/>
                <a:gd name="T79" fmla="*/ 308 h 1477"/>
                <a:gd name="T80" fmla="*/ 1507 w 1696"/>
                <a:gd name="T81" fmla="*/ 277 h 1477"/>
                <a:gd name="T82" fmla="*/ 1545 w 1696"/>
                <a:gd name="T83" fmla="*/ 249 h 1477"/>
                <a:gd name="T84" fmla="*/ 1582 w 1696"/>
                <a:gd name="T85" fmla="*/ 222 h 1477"/>
                <a:gd name="T86" fmla="*/ 1613 w 1696"/>
                <a:gd name="T87" fmla="*/ 198 h 1477"/>
                <a:gd name="T88" fmla="*/ 1642 w 1696"/>
                <a:gd name="T89" fmla="*/ 177 h 1477"/>
                <a:gd name="T90" fmla="*/ 1663 w 1696"/>
                <a:gd name="T91" fmla="*/ 161 h 1477"/>
                <a:gd name="T92" fmla="*/ 1681 w 1696"/>
                <a:gd name="T93" fmla="*/ 148 h 1477"/>
                <a:gd name="T94" fmla="*/ 1692 w 1696"/>
                <a:gd name="T95" fmla="*/ 140 h 1477"/>
                <a:gd name="T96" fmla="*/ 1696 w 1696"/>
                <a:gd name="T97" fmla="*/ 138 h 1477"/>
                <a:gd name="T98" fmla="*/ 1197 w 1696"/>
                <a:gd name="T99" fmla="*/ 0 h 1477"/>
                <a:gd name="T100" fmla="*/ 1469 w 1696"/>
                <a:gd name="T101" fmla="*/ 170 h 1477"/>
                <a:gd name="T102" fmla="*/ 0 w 1696"/>
                <a:gd name="T103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96" h="1477">
                  <a:moveTo>
                    <a:pt x="0" y="1477"/>
                  </a:moveTo>
                  <a:lnTo>
                    <a:pt x="2" y="1475"/>
                  </a:lnTo>
                  <a:lnTo>
                    <a:pt x="10" y="1469"/>
                  </a:lnTo>
                  <a:lnTo>
                    <a:pt x="23" y="1460"/>
                  </a:lnTo>
                  <a:lnTo>
                    <a:pt x="40" y="1446"/>
                  </a:lnTo>
                  <a:lnTo>
                    <a:pt x="61" y="1430"/>
                  </a:lnTo>
                  <a:lnTo>
                    <a:pt x="86" y="1410"/>
                  </a:lnTo>
                  <a:lnTo>
                    <a:pt x="115" y="1387"/>
                  </a:lnTo>
                  <a:lnTo>
                    <a:pt x="147" y="1362"/>
                  </a:lnTo>
                  <a:lnTo>
                    <a:pt x="183" y="1336"/>
                  </a:lnTo>
                  <a:lnTo>
                    <a:pt x="221" y="1306"/>
                  </a:lnTo>
                  <a:lnTo>
                    <a:pt x="262" y="1273"/>
                  </a:lnTo>
                  <a:lnTo>
                    <a:pt x="304" y="1240"/>
                  </a:lnTo>
                  <a:lnTo>
                    <a:pt x="349" y="1205"/>
                  </a:lnTo>
                  <a:lnTo>
                    <a:pt x="395" y="1170"/>
                  </a:lnTo>
                  <a:lnTo>
                    <a:pt x="442" y="1132"/>
                  </a:lnTo>
                  <a:lnTo>
                    <a:pt x="492" y="1094"/>
                  </a:lnTo>
                  <a:lnTo>
                    <a:pt x="540" y="1055"/>
                  </a:lnTo>
                  <a:lnTo>
                    <a:pt x="591" y="1015"/>
                  </a:lnTo>
                  <a:lnTo>
                    <a:pt x="641" y="976"/>
                  </a:lnTo>
                  <a:lnTo>
                    <a:pt x="690" y="937"/>
                  </a:lnTo>
                  <a:lnTo>
                    <a:pt x="740" y="898"/>
                  </a:lnTo>
                  <a:lnTo>
                    <a:pt x="788" y="859"/>
                  </a:lnTo>
                  <a:lnTo>
                    <a:pt x="836" y="821"/>
                  </a:lnTo>
                  <a:lnTo>
                    <a:pt x="882" y="784"/>
                  </a:lnTo>
                  <a:lnTo>
                    <a:pt x="927" y="748"/>
                  </a:lnTo>
                  <a:lnTo>
                    <a:pt x="970" y="714"/>
                  </a:lnTo>
                  <a:lnTo>
                    <a:pt x="1010" y="680"/>
                  </a:lnTo>
                  <a:lnTo>
                    <a:pt x="1048" y="649"/>
                  </a:lnTo>
                  <a:lnTo>
                    <a:pt x="1084" y="619"/>
                  </a:lnTo>
                  <a:lnTo>
                    <a:pt x="1116" y="593"/>
                  </a:lnTo>
                  <a:lnTo>
                    <a:pt x="1145" y="568"/>
                  </a:lnTo>
                  <a:lnTo>
                    <a:pt x="1170" y="546"/>
                  </a:lnTo>
                  <a:lnTo>
                    <a:pt x="1208" y="512"/>
                  </a:lnTo>
                  <a:lnTo>
                    <a:pt x="1249" y="479"/>
                  </a:lnTo>
                  <a:lnTo>
                    <a:pt x="1291" y="444"/>
                  </a:lnTo>
                  <a:lnTo>
                    <a:pt x="1335" y="410"/>
                  </a:lnTo>
                  <a:lnTo>
                    <a:pt x="1379" y="375"/>
                  </a:lnTo>
                  <a:lnTo>
                    <a:pt x="1423" y="342"/>
                  </a:lnTo>
                  <a:lnTo>
                    <a:pt x="1465" y="308"/>
                  </a:lnTo>
                  <a:lnTo>
                    <a:pt x="1507" y="277"/>
                  </a:lnTo>
                  <a:lnTo>
                    <a:pt x="1545" y="249"/>
                  </a:lnTo>
                  <a:lnTo>
                    <a:pt x="1582" y="222"/>
                  </a:lnTo>
                  <a:lnTo>
                    <a:pt x="1613" y="198"/>
                  </a:lnTo>
                  <a:lnTo>
                    <a:pt x="1642" y="177"/>
                  </a:lnTo>
                  <a:lnTo>
                    <a:pt x="1663" y="161"/>
                  </a:lnTo>
                  <a:lnTo>
                    <a:pt x="1681" y="148"/>
                  </a:lnTo>
                  <a:lnTo>
                    <a:pt x="1692" y="140"/>
                  </a:lnTo>
                  <a:lnTo>
                    <a:pt x="1696" y="138"/>
                  </a:lnTo>
                  <a:lnTo>
                    <a:pt x="1197" y="0"/>
                  </a:lnTo>
                  <a:lnTo>
                    <a:pt x="1469" y="170"/>
                  </a:lnTo>
                  <a:lnTo>
                    <a:pt x="0" y="1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gray">
            <a:xfrm>
              <a:off x="5122863" y="1298575"/>
              <a:ext cx="304800" cy="352425"/>
            </a:xfrm>
            <a:custGeom>
              <a:avLst/>
              <a:gdLst>
                <a:gd name="T0" fmla="*/ 0 w 385"/>
                <a:gd name="T1" fmla="*/ 0 h 443"/>
                <a:gd name="T2" fmla="*/ 370 w 385"/>
                <a:gd name="T3" fmla="*/ 364 h 443"/>
                <a:gd name="T4" fmla="*/ 385 w 385"/>
                <a:gd name="T5" fmla="*/ 443 h 443"/>
                <a:gd name="T6" fmla="*/ 17 w 385"/>
                <a:gd name="T7" fmla="*/ 110 h 443"/>
                <a:gd name="T8" fmla="*/ 0 w 385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3">
                  <a:moveTo>
                    <a:pt x="0" y="0"/>
                  </a:moveTo>
                  <a:lnTo>
                    <a:pt x="370" y="364"/>
                  </a:lnTo>
                  <a:lnTo>
                    <a:pt x="385" y="443"/>
                  </a:lnTo>
                  <a:lnTo>
                    <a:pt x="17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gray">
            <a:xfrm>
              <a:off x="5602027" y="795870"/>
              <a:ext cx="175940" cy="78053"/>
            </a:xfrm>
            <a:custGeom>
              <a:avLst/>
              <a:gdLst>
                <a:gd name="T0" fmla="*/ 210 w 210"/>
                <a:gd name="T1" fmla="*/ 80 h 91"/>
                <a:gd name="T2" fmla="*/ 37 w 210"/>
                <a:gd name="T3" fmla="*/ 0 h 91"/>
                <a:gd name="T4" fmla="*/ 32 w 210"/>
                <a:gd name="T5" fmla="*/ 4 h 91"/>
                <a:gd name="T6" fmla="*/ 28 w 210"/>
                <a:gd name="T7" fmla="*/ 9 h 91"/>
                <a:gd name="T8" fmla="*/ 23 w 210"/>
                <a:gd name="T9" fmla="*/ 14 h 91"/>
                <a:gd name="T10" fmla="*/ 18 w 210"/>
                <a:gd name="T11" fmla="*/ 18 h 91"/>
                <a:gd name="T12" fmla="*/ 14 w 210"/>
                <a:gd name="T13" fmla="*/ 24 h 91"/>
                <a:gd name="T14" fmla="*/ 9 w 210"/>
                <a:gd name="T15" fmla="*/ 29 h 91"/>
                <a:gd name="T16" fmla="*/ 4 w 210"/>
                <a:gd name="T17" fmla="*/ 33 h 91"/>
                <a:gd name="T18" fmla="*/ 0 w 210"/>
                <a:gd name="T19" fmla="*/ 38 h 91"/>
                <a:gd name="T20" fmla="*/ 200 w 210"/>
                <a:gd name="T21" fmla="*/ 91 h 91"/>
                <a:gd name="T22" fmla="*/ 203 w 210"/>
                <a:gd name="T23" fmla="*/ 88 h 91"/>
                <a:gd name="T24" fmla="*/ 205 w 210"/>
                <a:gd name="T25" fmla="*/ 85 h 91"/>
                <a:gd name="T26" fmla="*/ 207 w 210"/>
                <a:gd name="T27" fmla="*/ 83 h 91"/>
                <a:gd name="T28" fmla="*/ 210 w 210"/>
                <a:gd name="T29" fmla="*/ 80 h 91"/>
                <a:gd name="connsiteX0" fmla="*/ 10000 w 10000"/>
                <a:gd name="connsiteY0" fmla="*/ 9161 h 10370"/>
                <a:gd name="connsiteX1" fmla="*/ 1762 w 10000"/>
                <a:gd name="connsiteY1" fmla="*/ 0 h 10370"/>
                <a:gd name="connsiteX2" fmla="*/ 1524 w 10000"/>
                <a:gd name="connsiteY2" fmla="*/ 810 h 10370"/>
                <a:gd name="connsiteX3" fmla="*/ 1333 w 10000"/>
                <a:gd name="connsiteY3" fmla="*/ 1359 h 10370"/>
                <a:gd name="connsiteX4" fmla="*/ 1095 w 10000"/>
                <a:gd name="connsiteY4" fmla="*/ 1908 h 10370"/>
                <a:gd name="connsiteX5" fmla="*/ 857 w 10000"/>
                <a:gd name="connsiteY5" fmla="*/ 2348 h 10370"/>
                <a:gd name="connsiteX6" fmla="*/ 667 w 10000"/>
                <a:gd name="connsiteY6" fmla="*/ 3007 h 10370"/>
                <a:gd name="connsiteX7" fmla="*/ 429 w 10000"/>
                <a:gd name="connsiteY7" fmla="*/ 3557 h 10370"/>
                <a:gd name="connsiteX8" fmla="*/ 190 w 10000"/>
                <a:gd name="connsiteY8" fmla="*/ 3996 h 10370"/>
                <a:gd name="connsiteX9" fmla="*/ 0 w 10000"/>
                <a:gd name="connsiteY9" fmla="*/ 4546 h 10370"/>
                <a:gd name="connsiteX10" fmla="*/ 9524 w 10000"/>
                <a:gd name="connsiteY10" fmla="*/ 10370 h 10370"/>
                <a:gd name="connsiteX11" fmla="*/ 9667 w 10000"/>
                <a:gd name="connsiteY11" fmla="*/ 10040 h 10370"/>
                <a:gd name="connsiteX12" fmla="*/ 9762 w 10000"/>
                <a:gd name="connsiteY12" fmla="*/ 9711 h 10370"/>
                <a:gd name="connsiteX13" fmla="*/ 9857 w 10000"/>
                <a:gd name="connsiteY13" fmla="*/ 9491 h 10370"/>
                <a:gd name="connsiteX14" fmla="*/ 10000 w 10000"/>
                <a:gd name="connsiteY14" fmla="*/ 9161 h 10370"/>
                <a:gd name="connsiteX0" fmla="*/ 10079 w 10079"/>
                <a:gd name="connsiteY0" fmla="*/ 8790 h 10370"/>
                <a:gd name="connsiteX1" fmla="*/ 1762 w 10079"/>
                <a:gd name="connsiteY1" fmla="*/ 0 h 10370"/>
                <a:gd name="connsiteX2" fmla="*/ 1524 w 10079"/>
                <a:gd name="connsiteY2" fmla="*/ 810 h 10370"/>
                <a:gd name="connsiteX3" fmla="*/ 1333 w 10079"/>
                <a:gd name="connsiteY3" fmla="*/ 1359 h 10370"/>
                <a:gd name="connsiteX4" fmla="*/ 1095 w 10079"/>
                <a:gd name="connsiteY4" fmla="*/ 1908 h 10370"/>
                <a:gd name="connsiteX5" fmla="*/ 857 w 10079"/>
                <a:gd name="connsiteY5" fmla="*/ 2348 h 10370"/>
                <a:gd name="connsiteX6" fmla="*/ 667 w 10079"/>
                <a:gd name="connsiteY6" fmla="*/ 3007 h 10370"/>
                <a:gd name="connsiteX7" fmla="*/ 429 w 10079"/>
                <a:gd name="connsiteY7" fmla="*/ 3557 h 10370"/>
                <a:gd name="connsiteX8" fmla="*/ 190 w 10079"/>
                <a:gd name="connsiteY8" fmla="*/ 3996 h 10370"/>
                <a:gd name="connsiteX9" fmla="*/ 0 w 10079"/>
                <a:gd name="connsiteY9" fmla="*/ 4546 h 10370"/>
                <a:gd name="connsiteX10" fmla="*/ 9524 w 10079"/>
                <a:gd name="connsiteY10" fmla="*/ 10370 h 10370"/>
                <a:gd name="connsiteX11" fmla="*/ 9667 w 10079"/>
                <a:gd name="connsiteY11" fmla="*/ 10040 h 10370"/>
                <a:gd name="connsiteX12" fmla="*/ 9762 w 10079"/>
                <a:gd name="connsiteY12" fmla="*/ 9711 h 10370"/>
                <a:gd name="connsiteX13" fmla="*/ 9857 w 10079"/>
                <a:gd name="connsiteY13" fmla="*/ 9491 h 10370"/>
                <a:gd name="connsiteX14" fmla="*/ 10079 w 10079"/>
                <a:gd name="connsiteY14" fmla="*/ 8790 h 10370"/>
                <a:gd name="connsiteX0" fmla="*/ 10476 w 10476"/>
                <a:gd name="connsiteY0" fmla="*/ 8790 h 10370"/>
                <a:gd name="connsiteX1" fmla="*/ 2159 w 10476"/>
                <a:gd name="connsiteY1" fmla="*/ 0 h 10370"/>
                <a:gd name="connsiteX2" fmla="*/ 1921 w 10476"/>
                <a:gd name="connsiteY2" fmla="*/ 810 h 10370"/>
                <a:gd name="connsiteX3" fmla="*/ 1730 w 10476"/>
                <a:gd name="connsiteY3" fmla="*/ 1359 h 10370"/>
                <a:gd name="connsiteX4" fmla="*/ 1492 w 10476"/>
                <a:gd name="connsiteY4" fmla="*/ 1908 h 10370"/>
                <a:gd name="connsiteX5" fmla="*/ 1254 w 10476"/>
                <a:gd name="connsiteY5" fmla="*/ 2348 h 10370"/>
                <a:gd name="connsiteX6" fmla="*/ 1064 w 10476"/>
                <a:gd name="connsiteY6" fmla="*/ 3007 h 10370"/>
                <a:gd name="connsiteX7" fmla="*/ 826 w 10476"/>
                <a:gd name="connsiteY7" fmla="*/ 3557 h 10370"/>
                <a:gd name="connsiteX8" fmla="*/ 587 w 10476"/>
                <a:gd name="connsiteY8" fmla="*/ 3996 h 10370"/>
                <a:gd name="connsiteX9" fmla="*/ 0 w 10476"/>
                <a:gd name="connsiteY9" fmla="*/ 5102 h 10370"/>
                <a:gd name="connsiteX10" fmla="*/ 9921 w 10476"/>
                <a:gd name="connsiteY10" fmla="*/ 10370 h 10370"/>
                <a:gd name="connsiteX11" fmla="*/ 10064 w 10476"/>
                <a:gd name="connsiteY11" fmla="*/ 10040 h 10370"/>
                <a:gd name="connsiteX12" fmla="*/ 10159 w 10476"/>
                <a:gd name="connsiteY12" fmla="*/ 9711 h 10370"/>
                <a:gd name="connsiteX13" fmla="*/ 10254 w 10476"/>
                <a:gd name="connsiteY13" fmla="*/ 9491 h 10370"/>
                <a:gd name="connsiteX14" fmla="*/ 10476 w 10476"/>
                <a:gd name="connsiteY14" fmla="*/ 8790 h 10370"/>
                <a:gd name="connsiteX0" fmla="*/ 10476 w 10476"/>
                <a:gd name="connsiteY0" fmla="*/ 8790 h 10926"/>
                <a:gd name="connsiteX1" fmla="*/ 2159 w 10476"/>
                <a:gd name="connsiteY1" fmla="*/ 0 h 10926"/>
                <a:gd name="connsiteX2" fmla="*/ 1921 w 10476"/>
                <a:gd name="connsiteY2" fmla="*/ 810 h 10926"/>
                <a:gd name="connsiteX3" fmla="*/ 1730 w 10476"/>
                <a:gd name="connsiteY3" fmla="*/ 1359 h 10926"/>
                <a:gd name="connsiteX4" fmla="*/ 1492 w 10476"/>
                <a:gd name="connsiteY4" fmla="*/ 1908 h 10926"/>
                <a:gd name="connsiteX5" fmla="*/ 1254 w 10476"/>
                <a:gd name="connsiteY5" fmla="*/ 2348 h 10926"/>
                <a:gd name="connsiteX6" fmla="*/ 1064 w 10476"/>
                <a:gd name="connsiteY6" fmla="*/ 3007 h 10926"/>
                <a:gd name="connsiteX7" fmla="*/ 826 w 10476"/>
                <a:gd name="connsiteY7" fmla="*/ 3557 h 10926"/>
                <a:gd name="connsiteX8" fmla="*/ 587 w 10476"/>
                <a:gd name="connsiteY8" fmla="*/ 3996 h 10926"/>
                <a:gd name="connsiteX9" fmla="*/ 0 w 10476"/>
                <a:gd name="connsiteY9" fmla="*/ 5102 h 10926"/>
                <a:gd name="connsiteX10" fmla="*/ 9762 w 10476"/>
                <a:gd name="connsiteY10" fmla="*/ 10926 h 10926"/>
                <a:gd name="connsiteX11" fmla="*/ 10064 w 10476"/>
                <a:gd name="connsiteY11" fmla="*/ 10040 h 10926"/>
                <a:gd name="connsiteX12" fmla="*/ 10159 w 10476"/>
                <a:gd name="connsiteY12" fmla="*/ 9711 h 10926"/>
                <a:gd name="connsiteX13" fmla="*/ 10254 w 10476"/>
                <a:gd name="connsiteY13" fmla="*/ 9491 h 10926"/>
                <a:gd name="connsiteX14" fmla="*/ 10476 w 10476"/>
                <a:gd name="connsiteY14" fmla="*/ 8790 h 10926"/>
                <a:gd name="connsiteX0" fmla="*/ 10555 w 10555"/>
                <a:gd name="connsiteY0" fmla="*/ 8790 h 10926"/>
                <a:gd name="connsiteX1" fmla="*/ 2238 w 10555"/>
                <a:gd name="connsiteY1" fmla="*/ 0 h 10926"/>
                <a:gd name="connsiteX2" fmla="*/ 2000 w 10555"/>
                <a:gd name="connsiteY2" fmla="*/ 810 h 10926"/>
                <a:gd name="connsiteX3" fmla="*/ 1809 w 10555"/>
                <a:gd name="connsiteY3" fmla="*/ 1359 h 10926"/>
                <a:gd name="connsiteX4" fmla="*/ 1571 w 10555"/>
                <a:gd name="connsiteY4" fmla="*/ 1908 h 10926"/>
                <a:gd name="connsiteX5" fmla="*/ 1333 w 10555"/>
                <a:gd name="connsiteY5" fmla="*/ 2348 h 10926"/>
                <a:gd name="connsiteX6" fmla="*/ 1143 w 10555"/>
                <a:gd name="connsiteY6" fmla="*/ 3007 h 10926"/>
                <a:gd name="connsiteX7" fmla="*/ 905 w 10555"/>
                <a:gd name="connsiteY7" fmla="*/ 3557 h 10926"/>
                <a:gd name="connsiteX8" fmla="*/ 666 w 10555"/>
                <a:gd name="connsiteY8" fmla="*/ 3996 h 10926"/>
                <a:gd name="connsiteX9" fmla="*/ 0 w 10555"/>
                <a:gd name="connsiteY9" fmla="*/ 5473 h 10926"/>
                <a:gd name="connsiteX10" fmla="*/ 9841 w 10555"/>
                <a:gd name="connsiteY10" fmla="*/ 10926 h 10926"/>
                <a:gd name="connsiteX11" fmla="*/ 10143 w 10555"/>
                <a:gd name="connsiteY11" fmla="*/ 10040 h 10926"/>
                <a:gd name="connsiteX12" fmla="*/ 10238 w 10555"/>
                <a:gd name="connsiteY12" fmla="*/ 9711 h 10926"/>
                <a:gd name="connsiteX13" fmla="*/ 10333 w 10555"/>
                <a:gd name="connsiteY13" fmla="*/ 9491 h 10926"/>
                <a:gd name="connsiteX14" fmla="*/ 10555 w 10555"/>
                <a:gd name="connsiteY14" fmla="*/ 8790 h 10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5" h="10926">
                  <a:moveTo>
                    <a:pt x="10555" y="8790"/>
                  </a:moveTo>
                  <a:lnTo>
                    <a:pt x="2238" y="0"/>
                  </a:lnTo>
                  <a:cubicBezTo>
                    <a:pt x="2159" y="270"/>
                    <a:pt x="2079" y="540"/>
                    <a:pt x="2000" y="810"/>
                  </a:cubicBezTo>
                  <a:cubicBezTo>
                    <a:pt x="1936" y="993"/>
                    <a:pt x="1873" y="1176"/>
                    <a:pt x="1809" y="1359"/>
                  </a:cubicBezTo>
                  <a:lnTo>
                    <a:pt x="1571" y="1908"/>
                  </a:lnTo>
                  <a:cubicBezTo>
                    <a:pt x="1492" y="2055"/>
                    <a:pt x="1412" y="2201"/>
                    <a:pt x="1333" y="2348"/>
                  </a:cubicBezTo>
                  <a:cubicBezTo>
                    <a:pt x="1270" y="2568"/>
                    <a:pt x="1206" y="2787"/>
                    <a:pt x="1143" y="3007"/>
                  </a:cubicBezTo>
                  <a:lnTo>
                    <a:pt x="905" y="3557"/>
                  </a:lnTo>
                  <a:cubicBezTo>
                    <a:pt x="825" y="3703"/>
                    <a:pt x="746" y="3850"/>
                    <a:pt x="666" y="3996"/>
                  </a:cubicBezTo>
                  <a:cubicBezTo>
                    <a:pt x="603" y="4179"/>
                    <a:pt x="63" y="5290"/>
                    <a:pt x="0" y="5473"/>
                  </a:cubicBezTo>
                  <a:lnTo>
                    <a:pt x="9841" y="10926"/>
                  </a:lnTo>
                  <a:cubicBezTo>
                    <a:pt x="9889" y="10816"/>
                    <a:pt x="10095" y="10150"/>
                    <a:pt x="10143" y="10040"/>
                  </a:cubicBezTo>
                  <a:cubicBezTo>
                    <a:pt x="10175" y="9930"/>
                    <a:pt x="10206" y="9821"/>
                    <a:pt x="10238" y="9711"/>
                  </a:cubicBezTo>
                  <a:cubicBezTo>
                    <a:pt x="10270" y="9638"/>
                    <a:pt x="10301" y="9564"/>
                    <a:pt x="10333" y="9491"/>
                  </a:cubicBezTo>
                  <a:cubicBezTo>
                    <a:pt x="10381" y="9381"/>
                    <a:pt x="10507" y="8900"/>
                    <a:pt x="10555" y="8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gray">
            <a:xfrm>
              <a:off x="5127626" y="184150"/>
              <a:ext cx="1377950" cy="1368425"/>
            </a:xfrm>
            <a:custGeom>
              <a:avLst/>
              <a:gdLst>
                <a:gd name="T0" fmla="*/ 1162 w 1736"/>
                <a:gd name="T1" fmla="*/ 22 h 1725"/>
                <a:gd name="T2" fmla="*/ 1105 w 1736"/>
                <a:gd name="T3" fmla="*/ 121 h 1725"/>
                <a:gd name="T4" fmla="*/ 1009 w 1736"/>
                <a:gd name="T5" fmla="*/ 276 h 1725"/>
                <a:gd name="T6" fmla="*/ 888 w 1736"/>
                <a:gd name="T7" fmla="*/ 462 h 1725"/>
                <a:gd name="T8" fmla="*/ 751 w 1736"/>
                <a:gd name="T9" fmla="*/ 647 h 1725"/>
                <a:gd name="T10" fmla="*/ 653 w 1736"/>
                <a:gd name="T11" fmla="*/ 762 h 1725"/>
                <a:gd name="T12" fmla="*/ 643 w 1736"/>
                <a:gd name="T13" fmla="*/ 774 h 1725"/>
                <a:gd name="T14" fmla="*/ 819 w 1736"/>
                <a:gd name="T15" fmla="*/ 852 h 1725"/>
                <a:gd name="T16" fmla="*/ 847 w 1736"/>
                <a:gd name="T17" fmla="*/ 819 h 1725"/>
                <a:gd name="T18" fmla="*/ 918 w 1736"/>
                <a:gd name="T19" fmla="*/ 724 h 1725"/>
                <a:gd name="T20" fmla="*/ 981 w 1736"/>
                <a:gd name="T21" fmla="*/ 633 h 1725"/>
                <a:gd name="T22" fmla="*/ 1033 w 1736"/>
                <a:gd name="T23" fmla="*/ 554 h 1725"/>
                <a:gd name="T24" fmla="*/ 1067 w 1736"/>
                <a:gd name="T25" fmla="*/ 499 h 1725"/>
                <a:gd name="T26" fmla="*/ 1079 w 1736"/>
                <a:gd name="T27" fmla="*/ 478 h 1725"/>
                <a:gd name="T28" fmla="*/ 1198 w 1736"/>
                <a:gd name="T29" fmla="*/ 547 h 1725"/>
                <a:gd name="T30" fmla="*/ 1167 w 1736"/>
                <a:gd name="T31" fmla="*/ 594 h 1725"/>
                <a:gd name="T32" fmla="*/ 1115 w 1736"/>
                <a:gd name="T33" fmla="*/ 670 h 1725"/>
                <a:gd name="T34" fmla="*/ 1049 w 1736"/>
                <a:gd name="T35" fmla="*/ 762 h 1725"/>
                <a:gd name="T36" fmla="*/ 977 w 1736"/>
                <a:gd name="T37" fmla="*/ 860 h 1725"/>
                <a:gd name="T38" fmla="*/ 905 w 1736"/>
                <a:gd name="T39" fmla="*/ 948 h 1725"/>
                <a:gd name="T40" fmla="*/ 819 w 1736"/>
                <a:gd name="T41" fmla="*/ 1036 h 1725"/>
                <a:gd name="T42" fmla="*/ 721 w 1736"/>
                <a:gd name="T43" fmla="*/ 1127 h 1725"/>
                <a:gd name="T44" fmla="*/ 630 w 1736"/>
                <a:gd name="T45" fmla="*/ 1207 h 1725"/>
                <a:gd name="T46" fmla="*/ 563 w 1736"/>
                <a:gd name="T47" fmla="*/ 1263 h 1725"/>
                <a:gd name="T48" fmla="*/ 537 w 1736"/>
                <a:gd name="T49" fmla="*/ 1285 h 1725"/>
                <a:gd name="T50" fmla="*/ 456 w 1736"/>
                <a:gd name="T51" fmla="*/ 1187 h 1725"/>
                <a:gd name="T52" fmla="*/ 509 w 1736"/>
                <a:gd name="T53" fmla="*/ 1142 h 1725"/>
                <a:gd name="T54" fmla="*/ 590 w 1736"/>
                <a:gd name="T55" fmla="*/ 1071 h 1725"/>
                <a:gd name="T56" fmla="*/ 680 w 1736"/>
                <a:gd name="T57" fmla="*/ 989 h 1725"/>
                <a:gd name="T58" fmla="*/ 763 w 1736"/>
                <a:gd name="T59" fmla="*/ 910 h 1725"/>
                <a:gd name="T60" fmla="*/ 606 w 1736"/>
                <a:gd name="T61" fmla="*/ 812 h 1725"/>
                <a:gd name="T62" fmla="*/ 468 w 1736"/>
                <a:gd name="T63" fmla="*/ 944 h 1725"/>
                <a:gd name="T64" fmla="*/ 317 w 1736"/>
                <a:gd name="T65" fmla="*/ 1080 h 1725"/>
                <a:gd name="T66" fmla="*/ 175 w 1736"/>
                <a:gd name="T67" fmla="*/ 1202 h 1725"/>
                <a:gd name="T68" fmla="*/ 63 w 1736"/>
                <a:gd name="T69" fmla="*/ 1296 h 1725"/>
                <a:gd name="T70" fmla="*/ 5 w 1736"/>
                <a:gd name="T71" fmla="*/ 1345 h 1725"/>
                <a:gd name="T72" fmla="*/ 410 w 1736"/>
                <a:gd name="T73" fmla="*/ 1721 h 1725"/>
                <a:gd name="T74" fmla="*/ 470 w 1736"/>
                <a:gd name="T75" fmla="*/ 1672 h 1725"/>
                <a:gd name="T76" fmla="*/ 585 w 1736"/>
                <a:gd name="T77" fmla="*/ 1576 h 1725"/>
                <a:gd name="T78" fmla="*/ 737 w 1736"/>
                <a:gd name="T79" fmla="*/ 1446 h 1725"/>
                <a:gd name="T80" fmla="*/ 905 w 1736"/>
                <a:gd name="T81" fmla="*/ 1294 h 1725"/>
                <a:gd name="T82" fmla="*/ 1071 w 1736"/>
                <a:gd name="T83" fmla="*/ 1135 h 1725"/>
                <a:gd name="T84" fmla="*/ 1233 w 1736"/>
                <a:gd name="T85" fmla="*/ 949 h 1725"/>
                <a:gd name="T86" fmla="*/ 1400 w 1736"/>
                <a:gd name="T87" fmla="*/ 718 h 1725"/>
                <a:gd name="T88" fmla="*/ 1553 w 1736"/>
                <a:gd name="T89" fmla="*/ 488 h 1725"/>
                <a:gd name="T90" fmla="*/ 1670 w 1736"/>
                <a:gd name="T91" fmla="*/ 301 h 1725"/>
                <a:gd name="T92" fmla="*/ 1731 w 1736"/>
                <a:gd name="T93" fmla="*/ 199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36" h="1725">
                  <a:moveTo>
                    <a:pt x="1174" y="0"/>
                  </a:moveTo>
                  <a:lnTo>
                    <a:pt x="1170" y="6"/>
                  </a:lnTo>
                  <a:lnTo>
                    <a:pt x="1162" y="22"/>
                  </a:lnTo>
                  <a:lnTo>
                    <a:pt x="1147" y="46"/>
                  </a:lnTo>
                  <a:lnTo>
                    <a:pt x="1129" y="79"/>
                  </a:lnTo>
                  <a:lnTo>
                    <a:pt x="1105" y="121"/>
                  </a:lnTo>
                  <a:lnTo>
                    <a:pt x="1076" y="168"/>
                  </a:lnTo>
                  <a:lnTo>
                    <a:pt x="1045" y="220"/>
                  </a:lnTo>
                  <a:lnTo>
                    <a:pt x="1009" y="276"/>
                  </a:lnTo>
                  <a:lnTo>
                    <a:pt x="971" y="336"/>
                  </a:lnTo>
                  <a:lnTo>
                    <a:pt x="931" y="398"/>
                  </a:lnTo>
                  <a:lnTo>
                    <a:pt x="888" y="462"/>
                  </a:lnTo>
                  <a:lnTo>
                    <a:pt x="843" y="525"/>
                  </a:lnTo>
                  <a:lnTo>
                    <a:pt x="797" y="587"/>
                  </a:lnTo>
                  <a:lnTo>
                    <a:pt x="751" y="647"/>
                  </a:lnTo>
                  <a:lnTo>
                    <a:pt x="704" y="705"/>
                  </a:lnTo>
                  <a:lnTo>
                    <a:pt x="657" y="759"/>
                  </a:lnTo>
                  <a:lnTo>
                    <a:pt x="653" y="762"/>
                  </a:lnTo>
                  <a:lnTo>
                    <a:pt x="650" y="766"/>
                  </a:lnTo>
                  <a:lnTo>
                    <a:pt x="646" y="770"/>
                  </a:lnTo>
                  <a:lnTo>
                    <a:pt x="643" y="774"/>
                  </a:lnTo>
                  <a:lnTo>
                    <a:pt x="816" y="854"/>
                  </a:lnTo>
                  <a:lnTo>
                    <a:pt x="817" y="853"/>
                  </a:lnTo>
                  <a:lnTo>
                    <a:pt x="819" y="852"/>
                  </a:lnTo>
                  <a:lnTo>
                    <a:pt x="820" y="850"/>
                  </a:lnTo>
                  <a:lnTo>
                    <a:pt x="821" y="849"/>
                  </a:lnTo>
                  <a:lnTo>
                    <a:pt x="847" y="819"/>
                  </a:lnTo>
                  <a:lnTo>
                    <a:pt x="871" y="788"/>
                  </a:lnTo>
                  <a:lnTo>
                    <a:pt x="895" y="756"/>
                  </a:lnTo>
                  <a:lnTo>
                    <a:pt x="918" y="724"/>
                  </a:lnTo>
                  <a:lnTo>
                    <a:pt x="940" y="693"/>
                  </a:lnTo>
                  <a:lnTo>
                    <a:pt x="962" y="662"/>
                  </a:lnTo>
                  <a:lnTo>
                    <a:pt x="981" y="633"/>
                  </a:lnTo>
                  <a:lnTo>
                    <a:pt x="1001" y="604"/>
                  </a:lnTo>
                  <a:lnTo>
                    <a:pt x="1017" y="578"/>
                  </a:lnTo>
                  <a:lnTo>
                    <a:pt x="1033" y="554"/>
                  </a:lnTo>
                  <a:lnTo>
                    <a:pt x="1046" y="532"/>
                  </a:lnTo>
                  <a:lnTo>
                    <a:pt x="1057" y="514"/>
                  </a:lnTo>
                  <a:lnTo>
                    <a:pt x="1067" y="499"/>
                  </a:lnTo>
                  <a:lnTo>
                    <a:pt x="1074" y="487"/>
                  </a:lnTo>
                  <a:lnTo>
                    <a:pt x="1078" y="480"/>
                  </a:lnTo>
                  <a:lnTo>
                    <a:pt x="1079" y="478"/>
                  </a:lnTo>
                  <a:lnTo>
                    <a:pt x="1205" y="537"/>
                  </a:lnTo>
                  <a:lnTo>
                    <a:pt x="1204" y="539"/>
                  </a:lnTo>
                  <a:lnTo>
                    <a:pt x="1198" y="547"/>
                  </a:lnTo>
                  <a:lnTo>
                    <a:pt x="1190" y="558"/>
                  </a:lnTo>
                  <a:lnTo>
                    <a:pt x="1180" y="575"/>
                  </a:lnTo>
                  <a:lnTo>
                    <a:pt x="1167" y="594"/>
                  </a:lnTo>
                  <a:lnTo>
                    <a:pt x="1152" y="617"/>
                  </a:lnTo>
                  <a:lnTo>
                    <a:pt x="1135" y="642"/>
                  </a:lnTo>
                  <a:lnTo>
                    <a:pt x="1115" y="670"/>
                  </a:lnTo>
                  <a:lnTo>
                    <a:pt x="1094" y="700"/>
                  </a:lnTo>
                  <a:lnTo>
                    <a:pt x="1072" y="731"/>
                  </a:lnTo>
                  <a:lnTo>
                    <a:pt x="1049" y="762"/>
                  </a:lnTo>
                  <a:lnTo>
                    <a:pt x="1026" y="794"/>
                  </a:lnTo>
                  <a:lnTo>
                    <a:pt x="1002" y="828"/>
                  </a:lnTo>
                  <a:lnTo>
                    <a:pt x="977" y="860"/>
                  </a:lnTo>
                  <a:lnTo>
                    <a:pt x="953" y="891"/>
                  </a:lnTo>
                  <a:lnTo>
                    <a:pt x="928" y="921"/>
                  </a:lnTo>
                  <a:lnTo>
                    <a:pt x="905" y="948"/>
                  </a:lnTo>
                  <a:lnTo>
                    <a:pt x="879" y="976"/>
                  </a:lnTo>
                  <a:lnTo>
                    <a:pt x="849" y="1006"/>
                  </a:lnTo>
                  <a:lnTo>
                    <a:pt x="819" y="1036"/>
                  </a:lnTo>
                  <a:lnTo>
                    <a:pt x="787" y="1067"/>
                  </a:lnTo>
                  <a:lnTo>
                    <a:pt x="753" y="1097"/>
                  </a:lnTo>
                  <a:lnTo>
                    <a:pt x="721" y="1127"/>
                  </a:lnTo>
                  <a:lnTo>
                    <a:pt x="690" y="1155"/>
                  </a:lnTo>
                  <a:lnTo>
                    <a:pt x="659" y="1182"/>
                  </a:lnTo>
                  <a:lnTo>
                    <a:pt x="630" y="1207"/>
                  </a:lnTo>
                  <a:lnTo>
                    <a:pt x="605" y="1229"/>
                  </a:lnTo>
                  <a:lnTo>
                    <a:pt x="582" y="1248"/>
                  </a:lnTo>
                  <a:lnTo>
                    <a:pt x="563" y="1263"/>
                  </a:lnTo>
                  <a:lnTo>
                    <a:pt x="549" y="1275"/>
                  </a:lnTo>
                  <a:lnTo>
                    <a:pt x="540" y="1283"/>
                  </a:lnTo>
                  <a:lnTo>
                    <a:pt x="537" y="1285"/>
                  </a:lnTo>
                  <a:lnTo>
                    <a:pt x="445" y="1197"/>
                  </a:lnTo>
                  <a:lnTo>
                    <a:pt x="448" y="1195"/>
                  </a:lnTo>
                  <a:lnTo>
                    <a:pt x="456" y="1187"/>
                  </a:lnTo>
                  <a:lnTo>
                    <a:pt x="470" y="1176"/>
                  </a:lnTo>
                  <a:lnTo>
                    <a:pt x="487" y="1161"/>
                  </a:lnTo>
                  <a:lnTo>
                    <a:pt x="509" y="1142"/>
                  </a:lnTo>
                  <a:lnTo>
                    <a:pt x="533" y="1120"/>
                  </a:lnTo>
                  <a:lnTo>
                    <a:pt x="561" y="1096"/>
                  </a:lnTo>
                  <a:lnTo>
                    <a:pt x="590" y="1071"/>
                  </a:lnTo>
                  <a:lnTo>
                    <a:pt x="619" y="1044"/>
                  </a:lnTo>
                  <a:lnTo>
                    <a:pt x="650" y="1017"/>
                  </a:lnTo>
                  <a:lnTo>
                    <a:pt x="680" y="989"/>
                  </a:lnTo>
                  <a:lnTo>
                    <a:pt x="710" y="961"/>
                  </a:lnTo>
                  <a:lnTo>
                    <a:pt x="737" y="935"/>
                  </a:lnTo>
                  <a:lnTo>
                    <a:pt x="763" y="910"/>
                  </a:lnTo>
                  <a:lnTo>
                    <a:pt x="787" y="885"/>
                  </a:lnTo>
                  <a:lnTo>
                    <a:pt x="806" y="865"/>
                  </a:lnTo>
                  <a:lnTo>
                    <a:pt x="606" y="812"/>
                  </a:lnTo>
                  <a:lnTo>
                    <a:pt x="562" y="854"/>
                  </a:lnTo>
                  <a:lnTo>
                    <a:pt x="516" y="899"/>
                  </a:lnTo>
                  <a:lnTo>
                    <a:pt x="468" y="944"/>
                  </a:lnTo>
                  <a:lnTo>
                    <a:pt x="418" y="990"/>
                  </a:lnTo>
                  <a:lnTo>
                    <a:pt x="367" y="1035"/>
                  </a:lnTo>
                  <a:lnTo>
                    <a:pt x="317" y="1080"/>
                  </a:lnTo>
                  <a:lnTo>
                    <a:pt x="267" y="1124"/>
                  </a:lnTo>
                  <a:lnTo>
                    <a:pt x="220" y="1164"/>
                  </a:lnTo>
                  <a:lnTo>
                    <a:pt x="175" y="1202"/>
                  </a:lnTo>
                  <a:lnTo>
                    <a:pt x="134" y="1238"/>
                  </a:lnTo>
                  <a:lnTo>
                    <a:pt x="96" y="1269"/>
                  </a:lnTo>
                  <a:lnTo>
                    <a:pt x="63" y="1296"/>
                  </a:lnTo>
                  <a:lnTo>
                    <a:pt x="37" y="1318"/>
                  </a:lnTo>
                  <a:lnTo>
                    <a:pt x="17" y="1334"/>
                  </a:lnTo>
                  <a:lnTo>
                    <a:pt x="5" y="1345"/>
                  </a:lnTo>
                  <a:lnTo>
                    <a:pt x="0" y="1348"/>
                  </a:lnTo>
                  <a:lnTo>
                    <a:pt x="405" y="1725"/>
                  </a:lnTo>
                  <a:lnTo>
                    <a:pt x="410" y="1721"/>
                  </a:lnTo>
                  <a:lnTo>
                    <a:pt x="423" y="1711"/>
                  </a:lnTo>
                  <a:lnTo>
                    <a:pt x="442" y="1695"/>
                  </a:lnTo>
                  <a:lnTo>
                    <a:pt x="470" y="1672"/>
                  </a:lnTo>
                  <a:lnTo>
                    <a:pt x="503" y="1645"/>
                  </a:lnTo>
                  <a:lnTo>
                    <a:pt x="543" y="1613"/>
                  </a:lnTo>
                  <a:lnTo>
                    <a:pt x="585" y="1576"/>
                  </a:lnTo>
                  <a:lnTo>
                    <a:pt x="634" y="1536"/>
                  </a:lnTo>
                  <a:lnTo>
                    <a:pt x="684" y="1492"/>
                  </a:lnTo>
                  <a:lnTo>
                    <a:pt x="737" y="1446"/>
                  </a:lnTo>
                  <a:lnTo>
                    <a:pt x="792" y="1397"/>
                  </a:lnTo>
                  <a:lnTo>
                    <a:pt x="849" y="1346"/>
                  </a:lnTo>
                  <a:lnTo>
                    <a:pt x="905" y="1294"/>
                  </a:lnTo>
                  <a:lnTo>
                    <a:pt x="962" y="1241"/>
                  </a:lnTo>
                  <a:lnTo>
                    <a:pt x="1017" y="1188"/>
                  </a:lnTo>
                  <a:lnTo>
                    <a:pt x="1071" y="1135"/>
                  </a:lnTo>
                  <a:lnTo>
                    <a:pt x="1123" y="1080"/>
                  </a:lnTo>
                  <a:lnTo>
                    <a:pt x="1177" y="1018"/>
                  </a:lnTo>
                  <a:lnTo>
                    <a:pt x="1233" y="949"/>
                  </a:lnTo>
                  <a:lnTo>
                    <a:pt x="1289" y="875"/>
                  </a:lnTo>
                  <a:lnTo>
                    <a:pt x="1345" y="798"/>
                  </a:lnTo>
                  <a:lnTo>
                    <a:pt x="1400" y="718"/>
                  </a:lnTo>
                  <a:lnTo>
                    <a:pt x="1454" y="640"/>
                  </a:lnTo>
                  <a:lnTo>
                    <a:pt x="1504" y="563"/>
                  </a:lnTo>
                  <a:lnTo>
                    <a:pt x="1553" y="488"/>
                  </a:lnTo>
                  <a:lnTo>
                    <a:pt x="1597" y="419"/>
                  </a:lnTo>
                  <a:lnTo>
                    <a:pt x="1636" y="356"/>
                  </a:lnTo>
                  <a:lnTo>
                    <a:pt x="1670" y="301"/>
                  </a:lnTo>
                  <a:lnTo>
                    <a:pt x="1698" y="256"/>
                  </a:lnTo>
                  <a:lnTo>
                    <a:pt x="1719" y="221"/>
                  </a:lnTo>
                  <a:lnTo>
                    <a:pt x="1731" y="199"/>
                  </a:lnTo>
                  <a:lnTo>
                    <a:pt x="1736" y="191"/>
                  </a:lnTo>
                  <a:lnTo>
                    <a:pt x="1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7" name="テキスト ボックス 46"/>
          <p:cNvSpPr txBox="1"/>
          <p:nvPr/>
        </p:nvSpPr>
        <p:spPr bwMode="gray">
          <a:xfrm>
            <a:off x="3723008" y="2253834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>
                <a:latin typeface="+mj-ea"/>
                <a:ea typeface="+mj-ea"/>
              </a:rPr>
              <a:t>株式会社○○○○○○○</a:t>
            </a:r>
            <a:r>
              <a:rPr kumimoji="1" lang="ja-JP" altLang="en-US" sz="1200" smtClean="0">
                <a:latin typeface="+mj-ea"/>
                <a:ea typeface="+mj-ea"/>
              </a:rPr>
              <a:t>　御中</a:t>
            </a:r>
            <a:endParaRPr kumimoji="1" lang="ja-JP" altLang="en-US" sz="120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3723008" y="3518228"/>
            <a:ext cx="6664005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700">
                <a:latin typeface="+mj-ea"/>
                <a:ea typeface="+mj-ea"/>
              </a:rPr>
              <a:t>「</a:t>
            </a:r>
            <a:r>
              <a:rPr lang="ja-JP" altLang="en-US" sz="270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2700">
                <a:latin typeface="+mj-ea"/>
                <a:ea typeface="+mj-ea"/>
              </a:rPr>
              <a:t>のご提案</a:t>
            </a:r>
          </a:p>
        </p:txBody>
      </p:sp>
      <p:sp>
        <p:nvSpPr>
          <p:cNvPr id="9" name="テキスト ボックス 8"/>
          <p:cNvSpPr txBox="1"/>
          <p:nvPr/>
        </p:nvSpPr>
        <p:spPr bwMode="gray">
          <a:xfrm>
            <a:off x="3824177" y="3179674"/>
            <a:ext cx="3977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/>
              <a:t>ブランドを守り、コミュニケーションを促進する</a:t>
            </a:r>
            <a:endParaRPr kumimoji="1" lang="ja-JP" altLang="en-US" sz="1600"/>
          </a:p>
        </p:txBody>
      </p:sp>
      <p:sp>
        <p:nvSpPr>
          <p:cNvPr id="39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7980375" y="4026059"/>
            <a:ext cx="2405658" cy="402483"/>
          </a:xfrm>
        </p:spPr>
        <p:txBody>
          <a:bodyPr/>
          <a:lstStyle/>
          <a:p>
            <a:pPr algn="r"/>
            <a:fld id="{E579A501-1C11-4416-BF67-16BE85DF45F1}" type="datetime5">
              <a:rPr kumimoji="1" lang="ja-JP" altLang="en-US" sz="1600" smtClean="0">
                <a:solidFill>
                  <a:schemeClr val="tx1"/>
                </a:solidFill>
                <a:latin typeface="+mj-lt"/>
              </a:rPr>
              <a:pPr algn="r"/>
              <a:t>2014/03/05</a:t>
            </a:fld>
            <a:endParaRPr kumimoji="1" lang="ja-JP" altLang="en-US" sz="160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9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こんな宣言をしませんか？</a:t>
            </a:r>
          </a:p>
        </p:txBody>
      </p:sp>
      <p:sp>
        <p:nvSpPr>
          <p:cNvPr id="173" name="テキスト ボックス 172"/>
          <p:cNvSpPr txBox="1"/>
          <p:nvPr/>
        </p:nvSpPr>
        <p:spPr bwMode="gray">
          <a:xfrm>
            <a:off x="4246399" y="3061319"/>
            <a:ext cx="55819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4000">
                <a:latin typeface="+mj-lt"/>
                <a:ea typeface="+mj-ea"/>
              </a:rPr>
              <a:t>私たちは</a:t>
            </a:r>
            <a:r>
              <a:rPr lang="ja-JP" altLang="en-US" sz="4000">
                <a:solidFill>
                  <a:srgbClr val="CC0000"/>
                </a:solidFill>
                <a:latin typeface="+mj-lt"/>
                <a:ea typeface="+mj-ea"/>
              </a:rPr>
              <a:t>プレゼン</a:t>
            </a:r>
            <a:r>
              <a:rPr lang="ja-JP" altLang="en-US" sz="4000">
                <a:latin typeface="+mj-lt"/>
                <a:ea typeface="+mj-ea"/>
              </a:rPr>
              <a:t>します</a:t>
            </a:r>
            <a:r>
              <a:rPr lang="ja-JP" altLang="en-US" sz="4000" smtClean="0">
                <a:latin typeface="+mj-lt"/>
                <a:ea typeface="+mj-ea"/>
              </a:rPr>
              <a:t>。</a:t>
            </a:r>
            <a:endParaRPr lang="en-US" altLang="ja-JP" sz="4000">
              <a:latin typeface="+mj-lt"/>
              <a:ea typeface="+mj-ea"/>
            </a:endParaRPr>
          </a:p>
        </p:txBody>
      </p:sp>
      <p:sp>
        <p:nvSpPr>
          <p:cNvPr id="174" name="テキスト ボックス 173"/>
          <p:cNvSpPr txBox="1"/>
          <p:nvPr/>
        </p:nvSpPr>
        <p:spPr bwMode="gray">
          <a:xfrm>
            <a:off x="4246399" y="3779838"/>
            <a:ext cx="5529078" cy="10618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しっかりと伝えるために。間違いなく理解してもらうために。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私たちは「説明」ではなく、「プレゼンテーション」の姿勢を大切にします。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プレゼンテーション</a:t>
            </a:r>
            <a:r>
              <a:rPr lang="en-US" altLang="ja-JP" sz="1400">
                <a:latin typeface="+mj-lt"/>
                <a:ea typeface="+mn-ea"/>
              </a:rPr>
              <a:t>――</a:t>
            </a:r>
            <a:r>
              <a:rPr lang="ja-JP" altLang="en-US" sz="1400">
                <a:latin typeface="+mj-lt"/>
                <a:ea typeface="+mn-ea"/>
              </a:rPr>
              <a:t>それは強くつながるコミュニケーション。</a:t>
            </a:r>
          </a:p>
        </p:txBody>
      </p:sp>
      <p:sp>
        <p:nvSpPr>
          <p:cNvPr id="37" name="テキスト ボックス 36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7349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175" name="テキスト ボックス 174"/>
          <p:cNvSpPr txBox="1"/>
          <p:nvPr/>
        </p:nvSpPr>
        <p:spPr bwMode="gray">
          <a:xfrm>
            <a:off x="4252010" y="2362690"/>
            <a:ext cx="5570756" cy="14219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176" name="テキスト ボックス 175"/>
          <p:cNvSpPr txBox="1"/>
          <p:nvPr/>
        </p:nvSpPr>
        <p:spPr bwMode="gray">
          <a:xfrm>
            <a:off x="4252010" y="3779838"/>
            <a:ext cx="5568950" cy="19020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実はここ日本だけでなく、世界的にも「パワーポイント資料によるブランド破壊」が問題になっています。そう、パワーポイントは世界中で使われているツールなのです。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パワーポイントをしっかりと活用し、その取り組みを世界に発信していきましょう。日本のドキュメント力をアップし、信頼される日本をつくりましょう。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  <p:sp>
        <p:nvSpPr>
          <p:cNvPr id="37" name="テキスト ボックス 36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26408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企画の背景</a:t>
            </a:r>
          </a:p>
        </p:txBody>
      </p:sp>
      <p:pic>
        <p:nvPicPr>
          <p:cNvPr id="42" name="Picture 2" descr="http://www.asmap.jp/kikakusho/images/kikakusho_taba.jp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854380">
            <a:off x="5183367" y="2329565"/>
            <a:ext cx="3866061" cy="290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テキスト ボックス 42"/>
          <p:cNvSpPr txBox="1"/>
          <p:nvPr/>
        </p:nvSpPr>
        <p:spPr bwMode="gray">
          <a:xfrm>
            <a:off x="3882517" y="3418200"/>
            <a:ext cx="6309741" cy="723275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社内でつくられたバラバラな見え方のパワーポイント資料が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社内外に日々漏出しています。御社の代表者のような顔をして。</a:t>
            </a:r>
          </a:p>
        </p:txBody>
      </p:sp>
    </p:spTree>
    <p:extLst>
      <p:ext uri="{BB962C8B-B14F-4D97-AF65-F5344CB8AC3E}">
        <p14:creationId xmlns:p14="http://schemas.microsoft.com/office/powerpoint/2010/main" val="6861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現状のリスク</a:t>
            </a:r>
          </a:p>
        </p:txBody>
      </p:sp>
      <p:sp>
        <p:nvSpPr>
          <p:cNvPr id="37" name="正方形/長方形 36"/>
          <p:cNvSpPr/>
          <p:nvPr/>
        </p:nvSpPr>
        <p:spPr bwMode="gray">
          <a:xfrm>
            <a:off x="4281610" y="2073862"/>
            <a:ext cx="612699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①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rgbClr val="CC0000"/>
                </a:solidFill>
                <a:latin typeface="+mj-ea"/>
                <a:ea typeface="+mj-ea"/>
              </a:rPr>
              <a:t>破壊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するパワーポイント</a:t>
            </a:r>
          </a:p>
        </p:txBody>
      </p:sp>
      <p:sp>
        <p:nvSpPr>
          <p:cNvPr id="38" name="正方形/長方形 37"/>
          <p:cNvSpPr/>
          <p:nvPr/>
        </p:nvSpPr>
        <p:spPr bwMode="gray">
          <a:xfrm>
            <a:off x="4270293" y="3265491"/>
            <a:ext cx="609493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損失</a:t>
            </a:r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ふくらませるパワーポイント</a:t>
            </a:r>
          </a:p>
        </p:txBody>
      </p:sp>
      <p:sp>
        <p:nvSpPr>
          <p:cNvPr id="39" name="正方形/長方形 38"/>
          <p:cNvSpPr/>
          <p:nvPr/>
        </p:nvSpPr>
        <p:spPr bwMode="gray">
          <a:xfrm>
            <a:off x="4270293" y="4457931"/>
            <a:ext cx="596188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③</a:t>
            </a:r>
            <a:r>
              <a:rPr lang="ja-JP" altLang="en-US" sz="3000" spc="100" smtClean="0">
                <a:solidFill>
                  <a:schemeClr val="tx1"/>
                </a:solidFill>
                <a:latin typeface="+mj-ea"/>
                <a:ea typeface="+mj-ea"/>
              </a:rPr>
              <a:t>全員</a:t>
            </a:r>
            <a:r>
              <a:rPr lang="ja-JP" altLang="en-US" sz="2400" spc="100">
                <a:solidFill>
                  <a:schemeClr val="tx1"/>
                </a:solidFill>
                <a:latin typeface="+mj-ea"/>
                <a:ea typeface="+mj-ea"/>
              </a:rPr>
              <a:t>の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時間</a:t>
            </a:r>
            <a:r>
              <a:rPr lang="ja-JP" altLang="en-US" sz="2400" spc="1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奪う</a:t>
            </a:r>
            <a:r>
              <a:rPr lang="ja-JP" altLang="en-US" sz="3000" spc="100">
                <a:solidFill>
                  <a:schemeClr val="tx1"/>
                </a:solidFill>
                <a:latin typeface="+mj-ea"/>
                <a:ea typeface="+mj-ea"/>
              </a:rPr>
              <a:t>パワーポイント</a:t>
            </a:r>
          </a:p>
        </p:txBody>
      </p:sp>
      <p:grpSp>
        <p:nvGrpSpPr>
          <p:cNvPr id="44" name="グループ化 1092"/>
          <p:cNvGrpSpPr>
            <a:grpSpLocks/>
          </p:cNvGrpSpPr>
          <p:nvPr/>
        </p:nvGrpSpPr>
        <p:grpSpPr bwMode="ltGray">
          <a:xfrm>
            <a:off x="3819525" y="4584596"/>
            <a:ext cx="679450" cy="677862"/>
            <a:chOff x="394503" y="3982779"/>
            <a:chExt cx="644681" cy="643572"/>
          </a:xfrm>
        </p:grpSpPr>
        <p:sp>
          <p:nvSpPr>
            <p:cNvPr id="46" name="AutoShape 9"/>
            <p:cNvSpPr>
              <a:spLocks noChangeAspect="1" noChangeArrowheads="1" noTextEdit="1"/>
            </p:cNvSpPr>
            <p:nvPr/>
          </p:nvSpPr>
          <p:spPr bwMode="ltGray">
            <a:xfrm>
              <a:off x="394503" y="3982779"/>
              <a:ext cx="644681" cy="643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ltGray">
            <a:xfrm>
              <a:off x="417764" y="4004933"/>
              <a:ext cx="598158" cy="599264"/>
            </a:xfrm>
            <a:custGeom>
              <a:avLst/>
              <a:gdLst>
                <a:gd name="T0" fmla="*/ 296997344 w 1081"/>
                <a:gd name="T1" fmla="*/ 331901425 h 1082"/>
                <a:gd name="T2" fmla="*/ 303733123 w 1081"/>
                <a:gd name="T3" fmla="*/ 331287761 h 1082"/>
                <a:gd name="T4" fmla="*/ 310162906 w 1081"/>
                <a:gd name="T5" fmla="*/ 329140490 h 1082"/>
                <a:gd name="T6" fmla="*/ 316286694 w 1081"/>
                <a:gd name="T7" fmla="*/ 326380110 h 1082"/>
                <a:gd name="T8" fmla="*/ 321185392 w 1081"/>
                <a:gd name="T9" fmla="*/ 322085569 h 1082"/>
                <a:gd name="T10" fmla="*/ 325472099 w 1081"/>
                <a:gd name="T11" fmla="*/ 317177364 h 1082"/>
                <a:gd name="T12" fmla="*/ 328227721 w 1081"/>
                <a:gd name="T13" fmla="*/ 311349217 h 1082"/>
                <a:gd name="T14" fmla="*/ 330370797 w 1081"/>
                <a:gd name="T15" fmla="*/ 305214238 h 1082"/>
                <a:gd name="T16" fmla="*/ 330983342 w 1081"/>
                <a:gd name="T17" fmla="*/ 298466149 h 1082"/>
                <a:gd name="T18" fmla="*/ 330983342 w 1081"/>
                <a:gd name="T19" fmla="*/ 33435276 h 1082"/>
                <a:gd name="T20" fmla="*/ 330370797 w 1081"/>
                <a:gd name="T21" fmla="*/ 26687187 h 1082"/>
                <a:gd name="T22" fmla="*/ 328227721 w 1081"/>
                <a:gd name="T23" fmla="*/ 20245375 h 1082"/>
                <a:gd name="T24" fmla="*/ 325472099 w 1081"/>
                <a:gd name="T25" fmla="*/ 14724060 h 1082"/>
                <a:gd name="T26" fmla="*/ 321185392 w 1081"/>
                <a:gd name="T27" fmla="*/ 9815856 h 1082"/>
                <a:gd name="T28" fmla="*/ 316286694 w 1081"/>
                <a:gd name="T29" fmla="*/ 5521315 h 1082"/>
                <a:gd name="T30" fmla="*/ 310162906 w 1081"/>
                <a:gd name="T31" fmla="*/ 2760934 h 1082"/>
                <a:gd name="T32" fmla="*/ 303733123 w 1081"/>
                <a:gd name="T33" fmla="*/ 613664 h 1082"/>
                <a:gd name="T34" fmla="*/ 296997344 w 1081"/>
                <a:gd name="T35" fmla="*/ 0 h 1082"/>
                <a:gd name="T36" fmla="*/ 33374007 w 1081"/>
                <a:gd name="T37" fmla="*/ 0 h 1082"/>
                <a:gd name="T38" fmla="*/ 26944224 w 1081"/>
                <a:gd name="T39" fmla="*/ 613664 h 1082"/>
                <a:gd name="T40" fmla="*/ 20514440 w 1081"/>
                <a:gd name="T41" fmla="*/ 2760934 h 1082"/>
                <a:gd name="T42" fmla="*/ 14696648 w 1081"/>
                <a:gd name="T43" fmla="*/ 5521315 h 1082"/>
                <a:gd name="T44" fmla="*/ 9797950 w 1081"/>
                <a:gd name="T45" fmla="*/ 9815856 h 1082"/>
                <a:gd name="T46" fmla="*/ 5511243 w 1081"/>
                <a:gd name="T47" fmla="*/ 14724060 h 1082"/>
                <a:gd name="T48" fmla="*/ 2449626 w 1081"/>
                <a:gd name="T49" fmla="*/ 20245375 h 1082"/>
                <a:gd name="T50" fmla="*/ 612545 w 1081"/>
                <a:gd name="T51" fmla="*/ 26687187 h 1082"/>
                <a:gd name="T52" fmla="*/ 0 w 1081"/>
                <a:gd name="T53" fmla="*/ 33435276 h 1082"/>
                <a:gd name="T54" fmla="*/ 0 w 1081"/>
                <a:gd name="T55" fmla="*/ 298466149 h 1082"/>
                <a:gd name="T56" fmla="*/ 612545 w 1081"/>
                <a:gd name="T57" fmla="*/ 305214238 h 1082"/>
                <a:gd name="T58" fmla="*/ 2449626 w 1081"/>
                <a:gd name="T59" fmla="*/ 311349217 h 1082"/>
                <a:gd name="T60" fmla="*/ 5511243 w 1081"/>
                <a:gd name="T61" fmla="*/ 317177364 h 1082"/>
                <a:gd name="T62" fmla="*/ 9797950 w 1081"/>
                <a:gd name="T63" fmla="*/ 322085569 h 1082"/>
                <a:gd name="T64" fmla="*/ 14696648 w 1081"/>
                <a:gd name="T65" fmla="*/ 326380110 h 1082"/>
                <a:gd name="T66" fmla="*/ 20514440 w 1081"/>
                <a:gd name="T67" fmla="*/ 329140490 h 1082"/>
                <a:gd name="T68" fmla="*/ 26944224 w 1081"/>
                <a:gd name="T69" fmla="*/ 331287761 h 1082"/>
                <a:gd name="T70" fmla="*/ 33374007 w 1081"/>
                <a:gd name="T71" fmla="*/ 331901425 h 1082"/>
                <a:gd name="T72" fmla="*/ 296997344 w 1081"/>
                <a:gd name="T73" fmla="*/ 331901425 h 10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81" h="1082">
                  <a:moveTo>
                    <a:pt x="970" y="1082"/>
                  </a:moveTo>
                  <a:lnTo>
                    <a:pt x="992" y="1080"/>
                  </a:lnTo>
                  <a:lnTo>
                    <a:pt x="1013" y="1073"/>
                  </a:lnTo>
                  <a:lnTo>
                    <a:pt x="1033" y="1064"/>
                  </a:lnTo>
                  <a:lnTo>
                    <a:pt x="1049" y="1050"/>
                  </a:lnTo>
                  <a:lnTo>
                    <a:pt x="1063" y="1034"/>
                  </a:lnTo>
                  <a:lnTo>
                    <a:pt x="1072" y="1015"/>
                  </a:lnTo>
                  <a:lnTo>
                    <a:pt x="1079" y="995"/>
                  </a:lnTo>
                  <a:lnTo>
                    <a:pt x="1081" y="973"/>
                  </a:lnTo>
                  <a:lnTo>
                    <a:pt x="1081" y="109"/>
                  </a:lnTo>
                  <a:lnTo>
                    <a:pt x="1079" y="87"/>
                  </a:lnTo>
                  <a:lnTo>
                    <a:pt x="1072" y="66"/>
                  </a:lnTo>
                  <a:lnTo>
                    <a:pt x="1063" y="48"/>
                  </a:lnTo>
                  <a:lnTo>
                    <a:pt x="1049" y="32"/>
                  </a:lnTo>
                  <a:lnTo>
                    <a:pt x="1033" y="18"/>
                  </a:lnTo>
                  <a:lnTo>
                    <a:pt x="1013" y="9"/>
                  </a:lnTo>
                  <a:lnTo>
                    <a:pt x="992" y="2"/>
                  </a:lnTo>
                  <a:lnTo>
                    <a:pt x="970" y="0"/>
                  </a:lnTo>
                  <a:lnTo>
                    <a:pt x="109" y="0"/>
                  </a:lnTo>
                  <a:lnTo>
                    <a:pt x="88" y="2"/>
                  </a:lnTo>
                  <a:lnTo>
                    <a:pt x="67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8" y="66"/>
                  </a:lnTo>
                  <a:lnTo>
                    <a:pt x="2" y="87"/>
                  </a:lnTo>
                  <a:lnTo>
                    <a:pt x="0" y="109"/>
                  </a:lnTo>
                  <a:lnTo>
                    <a:pt x="0" y="973"/>
                  </a:lnTo>
                  <a:lnTo>
                    <a:pt x="2" y="995"/>
                  </a:lnTo>
                  <a:lnTo>
                    <a:pt x="8" y="1015"/>
                  </a:lnTo>
                  <a:lnTo>
                    <a:pt x="18" y="1034"/>
                  </a:lnTo>
                  <a:lnTo>
                    <a:pt x="32" y="1050"/>
                  </a:lnTo>
                  <a:lnTo>
                    <a:pt x="48" y="1064"/>
                  </a:lnTo>
                  <a:lnTo>
                    <a:pt x="67" y="1073"/>
                  </a:lnTo>
                  <a:lnTo>
                    <a:pt x="88" y="1080"/>
                  </a:lnTo>
                  <a:lnTo>
                    <a:pt x="109" y="1082"/>
                  </a:lnTo>
                  <a:lnTo>
                    <a:pt x="970" y="108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ltGray">
            <a:xfrm>
              <a:off x="394503" y="3982779"/>
              <a:ext cx="644681" cy="643572"/>
            </a:xfrm>
            <a:custGeom>
              <a:avLst/>
              <a:gdLst>
                <a:gd name="T0" fmla="*/ 340798647 w 1164"/>
                <a:gd name="T1" fmla="*/ 10122690 h 1162"/>
                <a:gd name="T2" fmla="*/ 333743157 w 1164"/>
                <a:gd name="T3" fmla="*/ 5214484 h 1162"/>
                <a:gd name="T4" fmla="*/ 325460889 w 1164"/>
                <a:gd name="T5" fmla="*/ 1840439 h 1162"/>
                <a:gd name="T6" fmla="*/ 317179175 w 1164"/>
                <a:gd name="T7" fmla="*/ 306832 h 1162"/>
                <a:gd name="T8" fmla="*/ 43865447 w 1164"/>
                <a:gd name="T9" fmla="*/ 0 h 1162"/>
                <a:gd name="T10" fmla="*/ 26994078 w 1164"/>
                <a:gd name="T11" fmla="*/ 3680877 h 1162"/>
                <a:gd name="T12" fmla="*/ 13190483 w 1164"/>
                <a:gd name="T13" fmla="*/ 13189903 h 1162"/>
                <a:gd name="T14" fmla="*/ 3680885 w 1164"/>
                <a:gd name="T15" fmla="*/ 26994024 h 1162"/>
                <a:gd name="T16" fmla="*/ 0 w 1164"/>
                <a:gd name="T17" fmla="*/ 44171636 h 1162"/>
                <a:gd name="T18" fmla="*/ 20859086 w 1164"/>
                <a:gd name="T19" fmla="*/ 169324790 h 1162"/>
                <a:gd name="T20" fmla="*/ 21165918 w 1164"/>
                <a:gd name="T21" fmla="*/ 39570263 h 1162"/>
                <a:gd name="T22" fmla="*/ 24846803 w 1164"/>
                <a:gd name="T23" fmla="*/ 31288565 h 1162"/>
                <a:gd name="T24" fmla="*/ 29448186 w 1164"/>
                <a:gd name="T25" fmla="*/ 26073528 h 1162"/>
                <a:gd name="T26" fmla="*/ 33129071 w 1164"/>
                <a:gd name="T27" fmla="*/ 23619425 h 1162"/>
                <a:gd name="T28" fmla="*/ 37116789 w 1164"/>
                <a:gd name="T29" fmla="*/ 22392650 h 1162"/>
                <a:gd name="T30" fmla="*/ 41718172 w 1164"/>
                <a:gd name="T31" fmla="*/ 21165876 h 1162"/>
                <a:gd name="T32" fmla="*/ 312884625 w 1164"/>
                <a:gd name="T33" fmla="*/ 21165876 h 1162"/>
                <a:gd name="T34" fmla="*/ 317485454 w 1164"/>
                <a:gd name="T35" fmla="*/ 21472154 h 1162"/>
                <a:gd name="T36" fmla="*/ 321780004 w 1164"/>
                <a:gd name="T37" fmla="*/ 23006314 h 1162"/>
                <a:gd name="T38" fmla="*/ 325460889 w 1164"/>
                <a:gd name="T39" fmla="*/ 25153585 h 1162"/>
                <a:gd name="T40" fmla="*/ 329142328 w 1164"/>
                <a:gd name="T41" fmla="*/ 27913966 h 1162"/>
                <a:gd name="T42" fmla="*/ 334356822 w 1164"/>
                <a:gd name="T43" fmla="*/ 35276275 h 1162"/>
                <a:gd name="T44" fmla="*/ 336197265 w 1164"/>
                <a:gd name="T45" fmla="*/ 44171636 h 1162"/>
                <a:gd name="T46" fmla="*/ 335890432 w 1164"/>
                <a:gd name="T47" fmla="*/ 317177426 h 1162"/>
                <a:gd name="T48" fmla="*/ 332209547 w 1164"/>
                <a:gd name="T49" fmla="*/ 325459677 h 1162"/>
                <a:gd name="T50" fmla="*/ 326074554 w 1164"/>
                <a:gd name="T51" fmla="*/ 331594658 h 1162"/>
                <a:gd name="T52" fmla="*/ 317485454 w 1164"/>
                <a:gd name="T53" fmla="*/ 335275535 h 1162"/>
                <a:gd name="T54" fmla="*/ 43865447 w 1164"/>
                <a:gd name="T55" fmla="*/ 335582367 h 1162"/>
                <a:gd name="T56" fmla="*/ 39264064 w 1164"/>
                <a:gd name="T57" fmla="*/ 335275535 h 1162"/>
                <a:gd name="T58" fmla="*/ 35276346 w 1164"/>
                <a:gd name="T59" fmla="*/ 333741928 h 1162"/>
                <a:gd name="T60" fmla="*/ 30981796 w 1164"/>
                <a:gd name="T61" fmla="*/ 331594658 h 1162"/>
                <a:gd name="T62" fmla="*/ 27607190 w 1164"/>
                <a:gd name="T63" fmla="*/ 328834276 h 1162"/>
                <a:gd name="T64" fmla="*/ 22699528 w 1164"/>
                <a:gd name="T65" fmla="*/ 321471968 h 1162"/>
                <a:gd name="T66" fmla="*/ 20859086 w 1164"/>
                <a:gd name="T67" fmla="*/ 312576607 h 1162"/>
                <a:gd name="T68" fmla="*/ 0 w 1164"/>
                <a:gd name="T69" fmla="*/ 169324790 h 1162"/>
                <a:gd name="T70" fmla="*/ 306833 w 1164"/>
                <a:gd name="T71" fmla="*/ 316871148 h 1162"/>
                <a:gd name="T72" fmla="*/ 1840442 w 1164"/>
                <a:gd name="T73" fmla="*/ 325459677 h 1162"/>
                <a:gd name="T74" fmla="*/ 5214495 w 1164"/>
                <a:gd name="T75" fmla="*/ 333128818 h 1162"/>
                <a:gd name="T76" fmla="*/ 9815877 w 1164"/>
                <a:gd name="T77" fmla="*/ 340490573 h 1162"/>
                <a:gd name="T78" fmla="*/ 15950870 w 1164"/>
                <a:gd name="T79" fmla="*/ 346625553 h 1162"/>
                <a:gd name="T80" fmla="*/ 23313194 w 1164"/>
                <a:gd name="T81" fmla="*/ 351226927 h 1162"/>
                <a:gd name="T82" fmla="*/ 30981796 w 1164"/>
                <a:gd name="T83" fmla="*/ 354600972 h 1162"/>
                <a:gd name="T84" fmla="*/ 39570896 w 1164"/>
                <a:gd name="T85" fmla="*/ 356134579 h 1162"/>
                <a:gd name="T86" fmla="*/ 312884625 w 1164"/>
                <a:gd name="T87" fmla="*/ 356441411 h 1162"/>
                <a:gd name="T88" fmla="*/ 321473171 w 1164"/>
                <a:gd name="T89" fmla="*/ 355827746 h 1162"/>
                <a:gd name="T90" fmla="*/ 329755439 w 1164"/>
                <a:gd name="T91" fmla="*/ 353374197 h 1162"/>
                <a:gd name="T92" fmla="*/ 337117763 w 1164"/>
                <a:gd name="T93" fmla="*/ 349079656 h 1162"/>
                <a:gd name="T94" fmla="*/ 343865867 w 1164"/>
                <a:gd name="T95" fmla="*/ 343864618 h 1162"/>
                <a:gd name="T96" fmla="*/ 349694581 w 1164"/>
                <a:gd name="T97" fmla="*/ 337116528 h 1162"/>
                <a:gd name="T98" fmla="*/ 353989131 w 1164"/>
                <a:gd name="T99" fmla="*/ 329140555 h 1162"/>
                <a:gd name="T100" fmla="*/ 356442685 w 1164"/>
                <a:gd name="T101" fmla="*/ 321165136 h 1162"/>
                <a:gd name="T102" fmla="*/ 357056350 w 1164"/>
                <a:gd name="T103" fmla="*/ 312576607 h 1162"/>
                <a:gd name="T104" fmla="*/ 356749518 w 1164"/>
                <a:gd name="T105" fmla="*/ 39877095 h 1162"/>
                <a:gd name="T106" fmla="*/ 355215908 w 1164"/>
                <a:gd name="T107" fmla="*/ 31288565 h 1162"/>
                <a:gd name="T108" fmla="*/ 351841856 w 1164"/>
                <a:gd name="T109" fmla="*/ 23312593 h 1162"/>
                <a:gd name="T110" fmla="*/ 346933640 w 1164"/>
                <a:gd name="T111" fmla="*/ 16257670 h 11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64" h="1162">
                  <a:moveTo>
                    <a:pt x="1121" y="43"/>
                  </a:moveTo>
                  <a:lnTo>
                    <a:pt x="1111" y="33"/>
                  </a:lnTo>
                  <a:lnTo>
                    <a:pt x="1099" y="24"/>
                  </a:lnTo>
                  <a:lnTo>
                    <a:pt x="1088" y="17"/>
                  </a:lnTo>
                  <a:lnTo>
                    <a:pt x="1075" y="10"/>
                  </a:lnTo>
                  <a:lnTo>
                    <a:pt x="1061" y="6"/>
                  </a:lnTo>
                  <a:lnTo>
                    <a:pt x="1048" y="2"/>
                  </a:lnTo>
                  <a:lnTo>
                    <a:pt x="1034" y="1"/>
                  </a:lnTo>
                  <a:lnTo>
                    <a:pt x="1020" y="0"/>
                  </a:lnTo>
                  <a:lnTo>
                    <a:pt x="143" y="0"/>
                  </a:lnTo>
                  <a:lnTo>
                    <a:pt x="114" y="3"/>
                  </a:lnTo>
                  <a:lnTo>
                    <a:pt x="88" y="12"/>
                  </a:lnTo>
                  <a:lnTo>
                    <a:pt x="63" y="24"/>
                  </a:lnTo>
                  <a:lnTo>
                    <a:pt x="43" y="43"/>
                  </a:lnTo>
                  <a:lnTo>
                    <a:pt x="24" y="63"/>
                  </a:lnTo>
                  <a:lnTo>
                    <a:pt x="12" y="88"/>
                  </a:lnTo>
                  <a:lnTo>
                    <a:pt x="3" y="115"/>
                  </a:lnTo>
                  <a:lnTo>
                    <a:pt x="0" y="144"/>
                  </a:lnTo>
                  <a:lnTo>
                    <a:pt x="0" y="552"/>
                  </a:lnTo>
                  <a:lnTo>
                    <a:pt x="68" y="552"/>
                  </a:lnTo>
                  <a:lnTo>
                    <a:pt x="68" y="144"/>
                  </a:lnTo>
                  <a:lnTo>
                    <a:pt x="69" y="129"/>
                  </a:lnTo>
                  <a:lnTo>
                    <a:pt x="74" y="115"/>
                  </a:lnTo>
                  <a:lnTo>
                    <a:pt x="81" y="102"/>
                  </a:lnTo>
                  <a:lnTo>
                    <a:pt x="90" y="91"/>
                  </a:lnTo>
                  <a:lnTo>
                    <a:pt x="96" y="85"/>
                  </a:lnTo>
                  <a:lnTo>
                    <a:pt x="101" y="82"/>
                  </a:lnTo>
                  <a:lnTo>
                    <a:pt x="108" y="77"/>
                  </a:lnTo>
                  <a:lnTo>
                    <a:pt x="115" y="75"/>
                  </a:lnTo>
                  <a:lnTo>
                    <a:pt x="121" y="73"/>
                  </a:lnTo>
                  <a:lnTo>
                    <a:pt x="128" y="70"/>
                  </a:lnTo>
                  <a:lnTo>
                    <a:pt x="136" y="69"/>
                  </a:lnTo>
                  <a:lnTo>
                    <a:pt x="143" y="69"/>
                  </a:lnTo>
                  <a:lnTo>
                    <a:pt x="1020" y="69"/>
                  </a:lnTo>
                  <a:lnTo>
                    <a:pt x="1028" y="69"/>
                  </a:lnTo>
                  <a:lnTo>
                    <a:pt x="1035" y="70"/>
                  </a:lnTo>
                  <a:lnTo>
                    <a:pt x="1042" y="73"/>
                  </a:lnTo>
                  <a:lnTo>
                    <a:pt x="1049" y="75"/>
                  </a:lnTo>
                  <a:lnTo>
                    <a:pt x="1056" y="77"/>
                  </a:lnTo>
                  <a:lnTo>
                    <a:pt x="1061" y="82"/>
                  </a:lnTo>
                  <a:lnTo>
                    <a:pt x="1067" y="85"/>
                  </a:lnTo>
                  <a:lnTo>
                    <a:pt x="1073" y="91"/>
                  </a:lnTo>
                  <a:lnTo>
                    <a:pt x="1083" y="102"/>
                  </a:lnTo>
                  <a:lnTo>
                    <a:pt x="1090" y="115"/>
                  </a:lnTo>
                  <a:lnTo>
                    <a:pt x="1095" y="129"/>
                  </a:lnTo>
                  <a:lnTo>
                    <a:pt x="1096" y="144"/>
                  </a:lnTo>
                  <a:lnTo>
                    <a:pt x="1096" y="1019"/>
                  </a:lnTo>
                  <a:lnTo>
                    <a:pt x="1095" y="1034"/>
                  </a:lnTo>
                  <a:lnTo>
                    <a:pt x="1090" y="1048"/>
                  </a:lnTo>
                  <a:lnTo>
                    <a:pt x="1083" y="1061"/>
                  </a:lnTo>
                  <a:lnTo>
                    <a:pt x="1074" y="1072"/>
                  </a:lnTo>
                  <a:lnTo>
                    <a:pt x="1063" y="1081"/>
                  </a:lnTo>
                  <a:lnTo>
                    <a:pt x="1050" y="1088"/>
                  </a:lnTo>
                  <a:lnTo>
                    <a:pt x="1035" y="1093"/>
                  </a:lnTo>
                  <a:lnTo>
                    <a:pt x="1020" y="1094"/>
                  </a:lnTo>
                  <a:lnTo>
                    <a:pt x="143" y="1094"/>
                  </a:lnTo>
                  <a:lnTo>
                    <a:pt x="136" y="1094"/>
                  </a:lnTo>
                  <a:lnTo>
                    <a:pt x="128" y="1093"/>
                  </a:lnTo>
                  <a:lnTo>
                    <a:pt x="121" y="1091"/>
                  </a:lnTo>
                  <a:lnTo>
                    <a:pt x="115" y="1088"/>
                  </a:lnTo>
                  <a:lnTo>
                    <a:pt x="108" y="1085"/>
                  </a:lnTo>
                  <a:lnTo>
                    <a:pt x="101" y="1081"/>
                  </a:lnTo>
                  <a:lnTo>
                    <a:pt x="96" y="1077"/>
                  </a:lnTo>
                  <a:lnTo>
                    <a:pt x="90" y="1072"/>
                  </a:lnTo>
                  <a:lnTo>
                    <a:pt x="81" y="1061"/>
                  </a:lnTo>
                  <a:lnTo>
                    <a:pt x="74" y="1048"/>
                  </a:lnTo>
                  <a:lnTo>
                    <a:pt x="69" y="1034"/>
                  </a:lnTo>
                  <a:lnTo>
                    <a:pt x="68" y="1019"/>
                  </a:lnTo>
                  <a:lnTo>
                    <a:pt x="68" y="552"/>
                  </a:lnTo>
                  <a:lnTo>
                    <a:pt x="0" y="552"/>
                  </a:lnTo>
                  <a:lnTo>
                    <a:pt x="0" y="1019"/>
                  </a:lnTo>
                  <a:lnTo>
                    <a:pt x="1" y="1033"/>
                  </a:lnTo>
                  <a:lnTo>
                    <a:pt x="2" y="1047"/>
                  </a:lnTo>
                  <a:lnTo>
                    <a:pt x="6" y="1061"/>
                  </a:lnTo>
                  <a:lnTo>
                    <a:pt x="10" y="1073"/>
                  </a:lnTo>
                  <a:lnTo>
                    <a:pt x="17" y="1086"/>
                  </a:lnTo>
                  <a:lnTo>
                    <a:pt x="24" y="1099"/>
                  </a:lnTo>
                  <a:lnTo>
                    <a:pt x="32" y="1110"/>
                  </a:lnTo>
                  <a:lnTo>
                    <a:pt x="41" y="1121"/>
                  </a:lnTo>
                  <a:lnTo>
                    <a:pt x="52" y="1130"/>
                  </a:lnTo>
                  <a:lnTo>
                    <a:pt x="63" y="1138"/>
                  </a:lnTo>
                  <a:lnTo>
                    <a:pt x="76" y="1145"/>
                  </a:lnTo>
                  <a:lnTo>
                    <a:pt x="89" y="1152"/>
                  </a:lnTo>
                  <a:lnTo>
                    <a:pt x="101" y="1156"/>
                  </a:lnTo>
                  <a:lnTo>
                    <a:pt x="115" y="1160"/>
                  </a:lnTo>
                  <a:lnTo>
                    <a:pt x="129" y="1161"/>
                  </a:lnTo>
                  <a:lnTo>
                    <a:pt x="143" y="1162"/>
                  </a:lnTo>
                  <a:lnTo>
                    <a:pt x="1020" y="1162"/>
                  </a:lnTo>
                  <a:lnTo>
                    <a:pt x="1034" y="1161"/>
                  </a:lnTo>
                  <a:lnTo>
                    <a:pt x="1048" y="1160"/>
                  </a:lnTo>
                  <a:lnTo>
                    <a:pt x="1061" y="1156"/>
                  </a:lnTo>
                  <a:lnTo>
                    <a:pt x="1075" y="1152"/>
                  </a:lnTo>
                  <a:lnTo>
                    <a:pt x="1088" y="1145"/>
                  </a:lnTo>
                  <a:lnTo>
                    <a:pt x="1099" y="1138"/>
                  </a:lnTo>
                  <a:lnTo>
                    <a:pt x="1111" y="1130"/>
                  </a:lnTo>
                  <a:lnTo>
                    <a:pt x="1121" y="1121"/>
                  </a:lnTo>
                  <a:lnTo>
                    <a:pt x="1131" y="1110"/>
                  </a:lnTo>
                  <a:lnTo>
                    <a:pt x="1140" y="1099"/>
                  </a:lnTo>
                  <a:lnTo>
                    <a:pt x="1147" y="1086"/>
                  </a:lnTo>
                  <a:lnTo>
                    <a:pt x="1154" y="1073"/>
                  </a:lnTo>
                  <a:lnTo>
                    <a:pt x="1158" y="1061"/>
                  </a:lnTo>
                  <a:lnTo>
                    <a:pt x="1162" y="1047"/>
                  </a:lnTo>
                  <a:lnTo>
                    <a:pt x="1163" y="1033"/>
                  </a:lnTo>
                  <a:lnTo>
                    <a:pt x="1164" y="1019"/>
                  </a:lnTo>
                  <a:lnTo>
                    <a:pt x="1164" y="144"/>
                  </a:lnTo>
                  <a:lnTo>
                    <a:pt x="1163" y="130"/>
                  </a:lnTo>
                  <a:lnTo>
                    <a:pt x="1162" y="116"/>
                  </a:lnTo>
                  <a:lnTo>
                    <a:pt x="1158" y="102"/>
                  </a:lnTo>
                  <a:lnTo>
                    <a:pt x="1154" y="89"/>
                  </a:lnTo>
                  <a:lnTo>
                    <a:pt x="1147" y="76"/>
                  </a:lnTo>
                  <a:lnTo>
                    <a:pt x="1140" y="64"/>
                  </a:lnTo>
                  <a:lnTo>
                    <a:pt x="1131" y="53"/>
                  </a:lnTo>
                  <a:lnTo>
                    <a:pt x="1121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49" name="Picture 7" descr="C:\Users\kawai\AppData\Local\Microsoft\Windows\Temporary Internet Files\Content.IE5\4EV7TSQM\MC900039071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91083" y="4004933"/>
              <a:ext cx="451520" cy="59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グループ化 1080"/>
          <p:cNvGrpSpPr>
            <a:grpSpLocks/>
          </p:cNvGrpSpPr>
          <p:nvPr/>
        </p:nvGrpSpPr>
        <p:grpSpPr bwMode="ltGray">
          <a:xfrm>
            <a:off x="3832430" y="2195513"/>
            <a:ext cx="676275" cy="676275"/>
            <a:chOff x="395288" y="2081213"/>
            <a:chExt cx="642937" cy="642937"/>
          </a:xfrm>
        </p:grpSpPr>
        <p:sp>
          <p:nvSpPr>
            <p:cNvPr id="51" name="AutoShape 61"/>
            <p:cNvSpPr>
              <a:spLocks noChangeAspect="1" noChangeArrowheads="1" noTextEdit="1"/>
            </p:cNvSpPr>
            <p:nvPr/>
          </p:nvSpPr>
          <p:spPr bwMode="ltGray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ltGray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ltGray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ltGray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ltGray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ltGray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ltGray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ltGray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ltGray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ltGray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ltGray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ltGray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ltGray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" name="グループ化 1091"/>
          <p:cNvGrpSpPr>
            <a:grpSpLocks/>
          </p:cNvGrpSpPr>
          <p:nvPr/>
        </p:nvGrpSpPr>
        <p:grpSpPr bwMode="ltGray">
          <a:xfrm>
            <a:off x="3821113" y="3374973"/>
            <a:ext cx="676275" cy="679450"/>
            <a:chOff x="395288" y="2987675"/>
            <a:chExt cx="642937" cy="644525"/>
          </a:xfrm>
        </p:grpSpPr>
        <p:sp>
          <p:nvSpPr>
            <p:cNvPr id="65" name="AutoShape 76"/>
            <p:cNvSpPr>
              <a:spLocks noChangeAspect="1" noChangeArrowheads="1" noTextEdit="1"/>
            </p:cNvSpPr>
            <p:nvPr/>
          </p:nvSpPr>
          <p:spPr bwMode="ltGray">
            <a:xfrm>
              <a:off x="395288" y="2987675"/>
              <a:ext cx="642937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Freeform 78"/>
            <p:cNvSpPr>
              <a:spLocks/>
            </p:cNvSpPr>
            <p:nvPr/>
          </p:nvSpPr>
          <p:spPr bwMode="ltGray">
            <a:xfrm>
              <a:off x="423863" y="3019425"/>
              <a:ext cx="582612" cy="577850"/>
            </a:xfrm>
            <a:custGeom>
              <a:avLst/>
              <a:gdLst>
                <a:gd name="T0" fmla="*/ 34938745 w 1102"/>
                <a:gd name="T1" fmla="*/ 305499197 h 1093"/>
                <a:gd name="T2" fmla="*/ 27951101 w 1102"/>
                <a:gd name="T3" fmla="*/ 304940380 h 1093"/>
                <a:gd name="T4" fmla="*/ 21242605 w 1102"/>
                <a:gd name="T5" fmla="*/ 302704053 h 1093"/>
                <a:gd name="T6" fmla="*/ 15373132 w 1102"/>
                <a:gd name="T7" fmla="*/ 299629764 h 1093"/>
                <a:gd name="T8" fmla="*/ 10062481 w 1102"/>
                <a:gd name="T9" fmla="*/ 295157638 h 1093"/>
                <a:gd name="T10" fmla="*/ 6149147 w 1102"/>
                <a:gd name="T11" fmla="*/ 290126167 h 1093"/>
                <a:gd name="T12" fmla="*/ 2515488 w 1102"/>
                <a:gd name="T13" fmla="*/ 284256733 h 1093"/>
                <a:gd name="T14" fmla="*/ 558821 w 1102"/>
                <a:gd name="T15" fmla="*/ 277827954 h 1093"/>
                <a:gd name="T16" fmla="*/ 0 w 1102"/>
                <a:gd name="T17" fmla="*/ 270561212 h 1093"/>
                <a:gd name="T18" fmla="*/ 0 w 1102"/>
                <a:gd name="T19" fmla="*/ 34937985 h 1093"/>
                <a:gd name="T20" fmla="*/ 558821 w 1102"/>
                <a:gd name="T21" fmla="*/ 27671243 h 1093"/>
                <a:gd name="T22" fmla="*/ 2515488 w 1102"/>
                <a:gd name="T23" fmla="*/ 21242464 h 1093"/>
                <a:gd name="T24" fmla="*/ 6149147 w 1102"/>
                <a:gd name="T25" fmla="*/ 15373030 h 1093"/>
                <a:gd name="T26" fmla="*/ 10062481 w 1102"/>
                <a:gd name="T27" fmla="*/ 10341559 h 1093"/>
                <a:gd name="T28" fmla="*/ 15373132 w 1102"/>
                <a:gd name="T29" fmla="*/ 5869433 h 1093"/>
                <a:gd name="T30" fmla="*/ 21242605 w 1102"/>
                <a:gd name="T31" fmla="*/ 2795145 h 1093"/>
                <a:gd name="T32" fmla="*/ 27951101 w 1102"/>
                <a:gd name="T33" fmla="*/ 838490 h 1093"/>
                <a:gd name="T34" fmla="*/ 34938745 w 1102"/>
                <a:gd name="T35" fmla="*/ 0 h 1093"/>
                <a:gd name="T36" fmla="*/ 273080078 w 1102"/>
                <a:gd name="T37" fmla="*/ 0 h 1093"/>
                <a:gd name="T38" fmla="*/ 280067721 w 1102"/>
                <a:gd name="T39" fmla="*/ 838490 h 1093"/>
                <a:gd name="T40" fmla="*/ 286776218 w 1102"/>
                <a:gd name="T41" fmla="*/ 2795145 h 1093"/>
                <a:gd name="T42" fmla="*/ 292645690 w 1102"/>
                <a:gd name="T43" fmla="*/ 5869433 h 1093"/>
                <a:gd name="T44" fmla="*/ 297677195 w 1102"/>
                <a:gd name="T45" fmla="*/ 10341559 h 1093"/>
                <a:gd name="T46" fmla="*/ 301869675 w 1102"/>
                <a:gd name="T47" fmla="*/ 15373030 h 1093"/>
                <a:gd name="T48" fmla="*/ 305223660 w 1102"/>
                <a:gd name="T49" fmla="*/ 21242464 h 1093"/>
                <a:gd name="T50" fmla="*/ 307460002 w 1102"/>
                <a:gd name="T51" fmla="*/ 27671243 h 1093"/>
                <a:gd name="T52" fmla="*/ 308018823 w 1102"/>
                <a:gd name="T53" fmla="*/ 34937985 h 1093"/>
                <a:gd name="T54" fmla="*/ 308018823 w 1102"/>
                <a:gd name="T55" fmla="*/ 270561212 h 1093"/>
                <a:gd name="T56" fmla="*/ 307460002 w 1102"/>
                <a:gd name="T57" fmla="*/ 277827954 h 1093"/>
                <a:gd name="T58" fmla="*/ 305223660 w 1102"/>
                <a:gd name="T59" fmla="*/ 284256733 h 1093"/>
                <a:gd name="T60" fmla="*/ 301869675 w 1102"/>
                <a:gd name="T61" fmla="*/ 290126167 h 1093"/>
                <a:gd name="T62" fmla="*/ 297677195 w 1102"/>
                <a:gd name="T63" fmla="*/ 295157638 h 1093"/>
                <a:gd name="T64" fmla="*/ 292645690 w 1102"/>
                <a:gd name="T65" fmla="*/ 299629764 h 1093"/>
                <a:gd name="T66" fmla="*/ 286776218 w 1102"/>
                <a:gd name="T67" fmla="*/ 302704053 h 1093"/>
                <a:gd name="T68" fmla="*/ 280067721 w 1102"/>
                <a:gd name="T69" fmla="*/ 304940380 h 1093"/>
                <a:gd name="T70" fmla="*/ 273080078 w 1102"/>
                <a:gd name="T71" fmla="*/ 305499197 h 1093"/>
                <a:gd name="T72" fmla="*/ 34938745 w 1102"/>
                <a:gd name="T73" fmla="*/ 305499197 h 10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02" h="1093">
                  <a:moveTo>
                    <a:pt x="125" y="1093"/>
                  </a:moveTo>
                  <a:lnTo>
                    <a:pt x="100" y="1091"/>
                  </a:lnTo>
                  <a:lnTo>
                    <a:pt x="76" y="1083"/>
                  </a:lnTo>
                  <a:lnTo>
                    <a:pt x="55" y="1072"/>
                  </a:lnTo>
                  <a:lnTo>
                    <a:pt x="36" y="1056"/>
                  </a:lnTo>
                  <a:lnTo>
                    <a:pt x="22" y="1038"/>
                  </a:lnTo>
                  <a:lnTo>
                    <a:pt x="9" y="1017"/>
                  </a:lnTo>
                  <a:lnTo>
                    <a:pt x="2" y="994"/>
                  </a:lnTo>
                  <a:lnTo>
                    <a:pt x="0" y="968"/>
                  </a:lnTo>
                  <a:lnTo>
                    <a:pt x="0" y="125"/>
                  </a:lnTo>
                  <a:lnTo>
                    <a:pt x="2" y="99"/>
                  </a:lnTo>
                  <a:lnTo>
                    <a:pt x="9" y="76"/>
                  </a:lnTo>
                  <a:lnTo>
                    <a:pt x="22" y="55"/>
                  </a:lnTo>
                  <a:lnTo>
                    <a:pt x="36" y="37"/>
                  </a:lnTo>
                  <a:lnTo>
                    <a:pt x="55" y="21"/>
                  </a:lnTo>
                  <a:lnTo>
                    <a:pt x="76" y="10"/>
                  </a:lnTo>
                  <a:lnTo>
                    <a:pt x="100" y="3"/>
                  </a:lnTo>
                  <a:lnTo>
                    <a:pt x="125" y="0"/>
                  </a:lnTo>
                  <a:lnTo>
                    <a:pt x="977" y="0"/>
                  </a:lnTo>
                  <a:lnTo>
                    <a:pt x="1002" y="3"/>
                  </a:lnTo>
                  <a:lnTo>
                    <a:pt x="1026" y="10"/>
                  </a:lnTo>
                  <a:lnTo>
                    <a:pt x="1047" y="21"/>
                  </a:lnTo>
                  <a:lnTo>
                    <a:pt x="1065" y="37"/>
                  </a:lnTo>
                  <a:lnTo>
                    <a:pt x="1080" y="55"/>
                  </a:lnTo>
                  <a:lnTo>
                    <a:pt x="1092" y="76"/>
                  </a:lnTo>
                  <a:lnTo>
                    <a:pt x="1100" y="99"/>
                  </a:lnTo>
                  <a:lnTo>
                    <a:pt x="1102" y="125"/>
                  </a:lnTo>
                  <a:lnTo>
                    <a:pt x="1102" y="968"/>
                  </a:lnTo>
                  <a:lnTo>
                    <a:pt x="1100" y="994"/>
                  </a:lnTo>
                  <a:lnTo>
                    <a:pt x="1092" y="1017"/>
                  </a:lnTo>
                  <a:lnTo>
                    <a:pt x="1080" y="1038"/>
                  </a:lnTo>
                  <a:lnTo>
                    <a:pt x="1065" y="1056"/>
                  </a:lnTo>
                  <a:lnTo>
                    <a:pt x="1047" y="1072"/>
                  </a:lnTo>
                  <a:lnTo>
                    <a:pt x="1026" y="1083"/>
                  </a:lnTo>
                  <a:lnTo>
                    <a:pt x="1002" y="1091"/>
                  </a:lnTo>
                  <a:lnTo>
                    <a:pt x="977" y="1093"/>
                  </a:lnTo>
                  <a:lnTo>
                    <a:pt x="125" y="1093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Freeform 79"/>
            <p:cNvSpPr>
              <a:spLocks/>
            </p:cNvSpPr>
            <p:nvPr/>
          </p:nvSpPr>
          <p:spPr bwMode="ltGray">
            <a:xfrm>
              <a:off x="427038" y="3060700"/>
              <a:ext cx="496887" cy="531813"/>
            </a:xfrm>
            <a:custGeom>
              <a:avLst/>
              <a:gdLst>
                <a:gd name="T0" fmla="*/ 0 w 940"/>
                <a:gd name="T1" fmla="*/ 0 h 1004"/>
                <a:gd name="T2" fmla="*/ 262656054 w 940"/>
                <a:gd name="T3" fmla="*/ 108302340 h 1004"/>
                <a:gd name="T4" fmla="*/ 196433175 w 940"/>
                <a:gd name="T5" fmla="*/ 281698274 h 1004"/>
                <a:gd name="T6" fmla="*/ 10897683 w 940"/>
                <a:gd name="T7" fmla="*/ 276928377 h 1004"/>
                <a:gd name="T8" fmla="*/ 0 w 940"/>
                <a:gd name="T9" fmla="*/ 256165953 h 1004"/>
                <a:gd name="T10" fmla="*/ 0 w 940"/>
                <a:gd name="T11" fmla="*/ 0 h 10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40" h="1004">
                  <a:moveTo>
                    <a:pt x="0" y="0"/>
                  </a:moveTo>
                  <a:lnTo>
                    <a:pt x="940" y="386"/>
                  </a:lnTo>
                  <a:lnTo>
                    <a:pt x="703" y="1004"/>
                  </a:lnTo>
                  <a:lnTo>
                    <a:pt x="39" y="987"/>
                  </a:lnTo>
                  <a:lnTo>
                    <a:pt x="0" y="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Freeform 80"/>
            <p:cNvSpPr>
              <a:spLocks/>
            </p:cNvSpPr>
            <p:nvPr/>
          </p:nvSpPr>
          <p:spPr bwMode="ltGray">
            <a:xfrm>
              <a:off x="395288" y="2987675"/>
              <a:ext cx="642937" cy="642938"/>
            </a:xfrm>
            <a:custGeom>
              <a:avLst/>
              <a:gdLst>
                <a:gd name="T0" fmla="*/ 3640135 w 1215"/>
                <a:gd name="T1" fmla="*/ 36062689 h 1216"/>
                <a:gd name="T2" fmla="*/ 15680784 w 1215"/>
                <a:gd name="T3" fmla="*/ 16493792 h 1216"/>
                <a:gd name="T4" fmla="*/ 30241851 w 1215"/>
                <a:gd name="T5" fmla="*/ 5591340 h 1216"/>
                <a:gd name="T6" fmla="*/ 41162255 w 1215"/>
                <a:gd name="T7" fmla="*/ 1118268 h 1216"/>
                <a:gd name="T8" fmla="*/ 44522461 w 1215"/>
                <a:gd name="T9" fmla="*/ 0 h 1216"/>
                <a:gd name="T10" fmla="*/ 176410800 w 1215"/>
                <a:gd name="T11" fmla="*/ 26278505 h 1216"/>
                <a:gd name="T12" fmla="*/ 45642706 w 1215"/>
                <a:gd name="T13" fmla="*/ 27117073 h 1216"/>
                <a:gd name="T14" fmla="*/ 39762611 w 1215"/>
                <a:gd name="T15" fmla="*/ 30471877 h 1216"/>
                <a:gd name="T16" fmla="*/ 33322128 w 1215"/>
                <a:gd name="T17" fmla="*/ 36342388 h 1216"/>
                <a:gd name="T18" fmla="*/ 27721433 w 1215"/>
                <a:gd name="T19" fmla="*/ 45847401 h 1216"/>
                <a:gd name="T20" fmla="*/ 26321788 w 1215"/>
                <a:gd name="T21" fmla="*/ 294094434 h 1216"/>
                <a:gd name="T22" fmla="*/ 27441504 w 1215"/>
                <a:gd name="T23" fmla="*/ 298008108 h 1216"/>
                <a:gd name="T24" fmla="*/ 30801709 w 1215"/>
                <a:gd name="T25" fmla="*/ 303599448 h 1216"/>
                <a:gd name="T26" fmla="*/ 37802050 w 1215"/>
                <a:gd name="T27" fmla="*/ 309190259 h 1216"/>
                <a:gd name="T28" fmla="*/ 49282841 w 1215"/>
                <a:gd name="T29" fmla="*/ 313383632 h 1216"/>
                <a:gd name="T30" fmla="*/ 296257961 w 1215"/>
                <a:gd name="T31" fmla="*/ 313663331 h 1216"/>
                <a:gd name="T32" fmla="*/ 298777851 w 1215"/>
                <a:gd name="T33" fmla="*/ 313383632 h 1216"/>
                <a:gd name="T34" fmla="*/ 302698444 w 1215"/>
                <a:gd name="T35" fmla="*/ 311147624 h 1216"/>
                <a:gd name="T36" fmla="*/ 308298610 w 1215"/>
                <a:gd name="T37" fmla="*/ 304717716 h 1216"/>
                <a:gd name="T38" fmla="*/ 313898777 w 1215"/>
                <a:gd name="T39" fmla="*/ 293535565 h 1216"/>
                <a:gd name="T40" fmla="*/ 312779061 w 1215"/>
                <a:gd name="T41" fmla="*/ 44449434 h 1216"/>
                <a:gd name="T42" fmla="*/ 308578539 w 1215"/>
                <a:gd name="T43" fmla="*/ 38299224 h 1216"/>
                <a:gd name="T44" fmla="*/ 301018341 w 1215"/>
                <a:gd name="T45" fmla="*/ 31590145 h 1216"/>
                <a:gd name="T46" fmla="*/ 289257621 w 1215"/>
                <a:gd name="T47" fmla="*/ 27117073 h 1216"/>
                <a:gd name="T48" fmla="*/ 176410800 w 1215"/>
                <a:gd name="T49" fmla="*/ 26278505 h 1216"/>
                <a:gd name="T50" fmla="*/ 281137036 w 1215"/>
                <a:gd name="T51" fmla="*/ 0 h 1216"/>
                <a:gd name="T52" fmla="*/ 294297929 w 1215"/>
                <a:gd name="T53" fmla="*/ 1118268 h 1216"/>
                <a:gd name="T54" fmla="*/ 305498262 w 1215"/>
                <a:gd name="T55" fmla="*/ 4473072 h 1216"/>
                <a:gd name="T56" fmla="*/ 314739093 w 1215"/>
                <a:gd name="T57" fmla="*/ 9225314 h 1216"/>
                <a:gd name="T58" fmla="*/ 322859678 w 1215"/>
                <a:gd name="T59" fmla="*/ 15375524 h 1216"/>
                <a:gd name="T60" fmla="*/ 329300161 w 1215"/>
                <a:gd name="T61" fmla="*/ 22085132 h 1216"/>
                <a:gd name="T62" fmla="*/ 334060011 w 1215"/>
                <a:gd name="T63" fmla="*/ 28794211 h 1216"/>
                <a:gd name="T64" fmla="*/ 337420217 w 1215"/>
                <a:gd name="T65" fmla="*/ 35783518 h 1216"/>
                <a:gd name="T66" fmla="*/ 339660707 w 1215"/>
                <a:gd name="T67" fmla="*/ 41374329 h 1216"/>
                <a:gd name="T68" fmla="*/ 340220565 w 1215"/>
                <a:gd name="T69" fmla="*/ 298287807 h 1216"/>
                <a:gd name="T70" fmla="*/ 334060011 w 1215"/>
                <a:gd name="T71" fmla="*/ 313383632 h 1216"/>
                <a:gd name="T72" fmla="*/ 320899646 w 1215"/>
                <a:gd name="T73" fmla="*/ 330157123 h 1216"/>
                <a:gd name="T74" fmla="*/ 307738752 w 1215"/>
                <a:gd name="T75" fmla="*/ 337984999 h 1216"/>
                <a:gd name="T76" fmla="*/ 297097748 w 1215"/>
                <a:gd name="T77" fmla="*/ 339941835 h 1216"/>
                <a:gd name="T78" fmla="*/ 47042880 w 1215"/>
                <a:gd name="T79" fmla="*/ 339941835 h 1216"/>
                <a:gd name="T80" fmla="*/ 34161915 w 1215"/>
                <a:gd name="T81" fmla="*/ 336307332 h 1216"/>
                <a:gd name="T82" fmla="*/ 16801029 w 1215"/>
                <a:gd name="T83" fmla="*/ 326802847 h 1216"/>
                <a:gd name="T84" fmla="*/ 6160554 w 1215"/>
                <a:gd name="T85" fmla="*/ 313663331 h 1216"/>
                <a:gd name="T86" fmla="*/ 1120245 w 1215"/>
                <a:gd name="T87" fmla="*/ 301083213 h 1216"/>
                <a:gd name="T88" fmla="*/ 0 w 1215"/>
                <a:gd name="T89" fmla="*/ 50879343 h 12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15" h="1216">
                  <a:moveTo>
                    <a:pt x="1" y="178"/>
                  </a:moveTo>
                  <a:lnTo>
                    <a:pt x="13" y="129"/>
                  </a:lnTo>
                  <a:lnTo>
                    <a:pt x="33" y="90"/>
                  </a:lnTo>
                  <a:lnTo>
                    <a:pt x="56" y="59"/>
                  </a:lnTo>
                  <a:lnTo>
                    <a:pt x="83" y="36"/>
                  </a:lnTo>
                  <a:lnTo>
                    <a:pt x="108" y="20"/>
                  </a:lnTo>
                  <a:lnTo>
                    <a:pt x="131" y="9"/>
                  </a:lnTo>
                  <a:lnTo>
                    <a:pt x="147" y="4"/>
                  </a:lnTo>
                  <a:lnTo>
                    <a:pt x="154" y="1"/>
                  </a:lnTo>
                  <a:lnTo>
                    <a:pt x="159" y="0"/>
                  </a:lnTo>
                  <a:lnTo>
                    <a:pt x="630" y="0"/>
                  </a:lnTo>
                  <a:lnTo>
                    <a:pt x="630" y="94"/>
                  </a:lnTo>
                  <a:lnTo>
                    <a:pt x="170" y="94"/>
                  </a:lnTo>
                  <a:lnTo>
                    <a:pt x="163" y="97"/>
                  </a:lnTo>
                  <a:lnTo>
                    <a:pt x="153" y="102"/>
                  </a:lnTo>
                  <a:lnTo>
                    <a:pt x="142" y="109"/>
                  </a:lnTo>
                  <a:lnTo>
                    <a:pt x="131" y="118"/>
                  </a:lnTo>
                  <a:lnTo>
                    <a:pt x="119" y="130"/>
                  </a:lnTo>
                  <a:lnTo>
                    <a:pt x="108" y="146"/>
                  </a:lnTo>
                  <a:lnTo>
                    <a:pt x="99" y="164"/>
                  </a:lnTo>
                  <a:lnTo>
                    <a:pt x="94" y="188"/>
                  </a:lnTo>
                  <a:lnTo>
                    <a:pt x="94" y="1052"/>
                  </a:lnTo>
                  <a:lnTo>
                    <a:pt x="96" y="1057"/>
                  </a:lnTo>
                  <a:lnTo>
                    <a:pt x="98" y="1066"/>
                  </a:lnTo>
                  <a:lnTo>
                    <a:pt x="103" y="1076"/>
                  </a:lnTo>
                  <a:lnTo>
                    <a:pt x="110" y="1086"/>
                  </a:lnTo>
                  <a:lnTo>
                    <a:pt x="120" y="1097"/>
                  </a:lnTo>
                  <a:lnTo>
                    <a:pt x="135" y="1106"/>
                  </a:lnTo>
                  <a:lnTo>
                    <a:pt x="153" y="1115"/>
                  </a:lnTo>
                  <a:lnTo>
                    <a:pt x="176" y="1121"/>
                  </a:lnTo>
                  <a:lnTo>
                    <a:pt x="1056" y="1121"/>
                  </a:lnTo>
                  <a:lnTo>
                    <a:pt x="1058" y="1122"/>
                  </a:lnTo>
                  <a:lnTo>
                    <a:pt x="1061" y="1122"/>
                  </a:lnTo>
                  <a:lnTo>
                    <a:pt x="1067" y="1121"/>
                  </a:lnTo>
                  <a:lnTo>
                    <a:pt x="1073" y="1117"/>
                  </a:lnTo>
                  <a:lnTo>
                    <a:pt x="1081" y="1113"/>
                  </a:lnTo>
                  <a:lnTo>
                    <a:pt x="1091" y="1104"/>
                  </a:lnTo>
                  <a:lnTo>
                    <a:pt x="1101" y="1090"/>
                  </a:lnTo>
                  <a:lnTo>
                    <a:pt x="1111" y="1073"/>
                  </a:lnTo>
                  <a:lnTo>
                    <a:pt x="1121" y="1050"/>
                  </a:lnTo>
                  <a:lnTo>
                    <a:pt x="1121" y="168"/>
                  </a:lnTo>
                  <a:lnTo>
                    <a:pt x="1117" y="159"/>
                  </a:lnTo>
                  <a:lnTo>
                    <a:pt x="1111" y="150"/>
                  </a:lnTo>
                  <a:lnTo>
                    <a:pt x="1102" y="137"/>
                  </a:lnTo>
                  <a:lnTo>
                    <a:pt x="1091" y="125"/>
                  </a:lnTo>
                  <a:lnTo>
                    <a:pt x="1075" y="113"/>
                  </a:lnTo>
                  <a:lnTo>
                    <a:pt x="1056" y="103"/>
                  </a:lnTo>
                  <a:lnTo>
                    <a:pt x="1033" y="97"/>
                  </a:lnTo>
                  <a:lnTo>
                    <a:pt x="1004" y="94"/>
                  </a:lnTo>
                  <a:lnTo>
                    <a:pt x="630" y="94"/>
                  </a:lnTo>
                  <a:lnTo>
                    <a:pt x="630" y="0"/>
                  </a:lnTo>
                  <a:lnTo>
                    <a:pt x="1004" y="0"/>
                  </a:lnTo>
                  <a:lnTo>
                    <a:pt x="1029" y="1"/>
                  </a:lnTo>
                  <a:lnTo>
                    <a:pt x="1051" y="4"/>
                  </a:lnTo>
                  <a:lnTo>
                    <a:pt x="1072" y="10"/>
                  </a:lnTo>
                  <a:lnTo>
                    <a:pt x="1091" y="16"/>
                  </a:lnTo>
                  <a:lnTo>
                    <a:pt x="1108" y="25"/>
                  </a:lnTo>
                  <a:lnTo>
                    <a:pt x="1124" y="33"/>
                  </a:lnTo>
                  <a:lnTo>
                    <a:pt x="1139" y="44"/>
                  </a:lnTo>
                  <a:lnTo>
                    <a:pt x="1153" y="55"/>
                  </a:lnTo>
                  <a:lnTo>
                    <a:pt x="1165" y="66"/>
                  </a:lnTo>
                  <a:lnTo>
                    <a:pt x="1176" y="79"/>
                  </a:lnTo>
                  <a:lnTo>
                    <a:pt x="1184" y="91"/>
                  </a:lnTo>
                  <a:lnTo>
                    <a:pt x="1193" y="103"/>
                  </a:lnTo>
                  <a:lnTo>
                    <a:pt x="1199" y="115"/>
                  </a:lnTo>
                  <a:lnTo>
                    <a:pt x="1205" y="128"/>
                  </a:lnTo>
                  <a:lnTo>
                    <a:pt x="1209" y="139"/>
                  </a:lnTo>
                  <a:lnTo>
                    <a:pt x="1213" y="148"/>
                  </a:lnTo>
                  <a:lnTo>
                    <a:pt x="1215" y="155"/>
                  </a:lnTo>
                  <a:lnTo>
                    <a:pt x="1215" y="1067"/>
                  </a:lnTo>
                  <a:lnTo>
                    <a:pt x="1213" y="1074"/>
                  </a:lnTo>
                  <a:lnTo>
                    <a:pt x="1193" y="1121"/>
                  </a:lnTo>
                  <a:lnTo>
                    <a:pt x="1170" y="1155"/>
                  </a:lnTo>
                  <a:lnTo>
                    <a:pt x="1146" y="1181"/>
                  </a:lnTo>
                  <a:lnTo>
                    <a:pt x="1122" y="1198"/>
                  </a:lnTo>
                  <a:lnTo>
                    <a:pt x="1099" y="1209"/>
                  </a:lnTo>
                  <a:lnTo>
                    <a:pt x="1078" y="1214"/>
                  </a:lnTo>
                  <a:lnTo>
                    <a:pt x="1061" y="1216"/>
                  </a:lnTo>
                  <a:lnTo>
                    <a:pt x="1048" y="1216"/>
                  </a:lnTo>
                  <a:lnTo>
                    <a:pt x="168" y="1216"/>
                  </a:lnTo>
                  <a:lnTo>
                    <a:pt x="164" y="1214"/>
                  </a:lnTo>
                  <a:lnTo>
                    <a:pt x="122" y="1203"/>
                  </a:lnTo>
                  <a:lnTo>
                    <a:pt x="88" y="1189"/>
                  </a:lnTo>
                  <a:lnTo>
                    <a:pt x="60" y="1169"/>
                  </a:lnTo>
                  <a:lnTo>
                    <a:pt x="38" y="1146"/>
                  </a:lnTo>
                  <a:lnTo>
                    <a:pt x="22" y="1122"/>
                  </a:lnTo>
                  <a:lnTo>
                    <a:pt x="10" y="1099"/>
                  </a:lnTo>
                  <a:lnTo>
                    <a:pt x="4" y="1077"/>
                  </a:lnTo>
                  <a:lnTo>
                    <a:pt x="0" y="1059"/>
                  </a:lnTo>
                  <a:lnTo>
                    <a:pt x="0" y="182"/>
                  </a:lnTo>
                  <a:lnTo>
                    <a:pt x="1" y="1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Freeform 81"/>
            <p:cNvSpPr>
              <a:spLocks/>
            </p:cNvSpPr>
            <p:nvPr/>
          </p:nvSpPr>
          <p:spPr bwMode="ltGray">
            <a:xfrm>
              <a:off x="762000" y="3087688"/>
              <a:ext cx="47625" cy="65088"/>
            </a:xfrm>
            <a:custGeom>
              <a:avLst/>
              <a:gdLst>
                <a:gd name="T0" fmla="*/ 0 w 92"/>
                <a:gd name="T1" fmla="*/ 30740209 h 122"/>
                <a:gd name="T2" fmla="*/ 16346246 w 92"/>
                <a:gd name="T3" fmla="*/ 0 h 122"/>
                <a:gd name="T4" fmla="*/ 24653702 w 92"/>
                <a:gd name="T5" fmla="*/ 34724982 h 122"/>
                <a:gd name="T6" fmla="*/ 21706129 w 92"/>
                <a:gd name="T7" fmla="*/ 33870835 h 122"/>
                <a:gd name="T8" fmla="*/ 18490406 w 92"/>
                <a:gd name="T9" fmla="*/ 33301582 h 122"/>
                <a:gd name="T10" fmla="*/ 15542315 w 92"/>
                <a:gd name="T11" fmla="*/ 32447969 h 122"/>
                <a:gd name="T12" fmla="*/ 12594742 w 92"/>
                <a:gd name="T13" fmla="*/ 32163075 h 122"/>
                <a:gd name="T14" fmla="*/ 9111387 w 92"/>
                <a:gd name="T15" fmla="*/ 31593822 h 122"/>
                <a:gd name="T16" fmla="*/ 6163296 w 92"/>
                <a:gd name="T17" fmla="*/ 31024569 h 122"/>
                <a:gd name="T18" fmla="*/ 2947573 w 92"/>
                <a:gd name="T19" fmla="*/ 31024569 h 122"/>
                <a:gd name="T20" fmla="*/ 0 w 92"/>
                <a:gd name="T21" fmla="*/ 30740209 h 1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122">
                  <a:moveTo>
                    <a:pt x="0" y="108"/>
                  </a:moveTo>
                  <a:lnTo>
                    <a:pt x="61" y="0"/>
                  </a:lnTo>
                  <a:lnTo>
                    <a:pt x="92" y="122"/>
                  </a:lnTo>
                  <a:lnTo>
                    <a:pt x="81" y="119"/>
                  </a:lnTo>
                  <a:lnTo>
                    <a:pt x="69" y="117"/>
                  </a:lnTo>
                  <a:lnTo>
                    <a:pt x="58" y="114"/>
                  </a:lnTo>
                  <a:lnTo>
                    <a:pt x="47" y="113"/>
                  </a:lnTo>
                  <a:lnTo>
                    <a:pt x="34" y="111"/>
                  </a:lnTo>
                  <a:lnTo>
                    <a:pt x="23" y="109"/>
                  </a:lnTo>
                  <a:lnTo>
                    <a:pt x="11" y="109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Freeform 82"/>
            <p:cNvSpPr>
              <a:spLocks/>
            </p:cNvSpPr>
            <p:nvPr/>
          </p:nvSpPr>
          <p:spPr bwMode="ltGray">
            <a:xfrm>
              <a:off x="879475" y="3146425"/>
              <a:ext cx="55562" cy="60325"/>
            </a:xfrm>
            <a:custGeom>
              <a:avLst/>
              <a:gdLst>
                <a:gd name="T0" fmla="*/ 0 w 104"/>
                <a:gd name="T1" fmla="*/ 17641358 h 114"/>
                <a:gd name="T2" fmla="*/ 29683999 w 104"/>
                <a:gd name="T3" fmla="*/ 0 h 114"/>
                <a:gd name="T4" fmla="*/ 21406863 w 104"/>
                <a:gd name="T5" fmla="*/ 31921979 h 114"/>
                <a:gd name="T6" fmla="*/ 18838189 w 104"/>
                <a:gd name="T7" fmla="*/ 29961946 h 114"/>
                <a:gd name="T8" fmla="*/ 16554805 w 104"/>
                <a:gd name="T9" fmla="*/ 28281842 h 114"/>
                <a:gd name="T10" fmla="*/ 13700307 w 104"/>
                <a:gd name="T11" fmla="*/ 26321808 h 114"/>
                <a:gd name="T12" fmla="*/ 11131633 w 104"/>
                <a:gd name="T13" fmla="*/ 24361775 h 114"/>
                <a:gd name="T14" fmla="*/ 8562959 w 104"/>
                <a:gd name="T15" fmla="*/ 22681671 h 114"/>
                <a:gd name="T16" fmla="*/ 5708461 w 104"/>
                <a:gd name="T17" fmla="*/ 21001567 h 114"/>
                <a:gd name="T18" fmla="*/ 2854498 w 104"/>
                <a:gd name="T19" fmla="*/ 19321463 h 114"/>
                <a:gd name="T20" fmla="*/ 0 w 104"/>
                <a:gd name="T21" fmla="*/ 17641358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4">
                  <a:moveTo>
                    <a:pt x="0" y="63"/>
                  </a:moveTo>
                  <a:lnTo>
                    <a:pt x="104" y="0"/>
                  </a:lnTo>
                  <a:lnTo>
                    <a:pt x="75" y="114"/>
                  </a:lnTo>
                  <a:lnTo>
                    <a:pt x="66" y="107"/>
                  </a:lnTo>
                  <a:lnTo>
                    <a:pt x="58" y="101"/>
                  </a:lnTo>
                  <a:lnTo>
                    <a:pt x="48" y="94"/>
                  </a:lnTo>
                  <a:lnTo>
                    <a:pt x="39" y="87"/>
                  </a:lnTo>
                  <a:lnTo>
                    <a:pt x="30" y="81"/>
                  </a:lnTo>
                  <a:lnTo>
                    <a:pt x="20" y="75"/>
                  </a:lnTo>
                  <a:lnTo>
                    <a:pt x="10" y="69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Freeform 83"/>
            <p:cNvSpPr>
              <a:spLocks/>
            </p:cNvSpPr>
            <p:nvPr/>
          </p:nvSpPr>
          <p:spPr bwMode="ltGray">
            <a:xfrm>
              <a:off x="822325" y="3108325"/>
              <a:ext cx="46037" cy="65088"/>
            </a:xfrm>
            <a:custGeom>
              <a:avLst/>
              <a:gdLst>
                <a:gd name="T0" fmla="*/ 0 w 87"/>
                <a:gd name="T1" fmla="*/ 25201756 h 123"/>
                <a:gd name="T2" fmla="*/ 24360981 w 87"/>
                <a:gd name="T3" fmla="*/ 0 h 123"/>
                <a:gd name="T4" fmla="*/ 24360981 w 87"/>
                <a:gd name="T5" fmla="*/ 34442665 h 123"/>
                <a:gd name="T6" fmla="*/ 21560662 w 87"/>
                <a:gd name="T7" fmla="*/ 33042479 h 123"/>
                <a:gd name="T8" fmla="*/ 18480945 w 87"/>
                <a:gd name="T9" fmla="*/ 31642293 h 123"/>
                <a:gd name="T10" fmla="*/ 15400699 w 87"/>
                <a:gd name="T11" fmla="*/ 30242107 h 123"/>
                <a:gd name="T12" fmla="*/ 12600380 w 87"/>
                <a:gd name="T13" fmla="*/ 29122382 h 123"/>
                <a:gd name="T14" fmla="*/ 9520134 w 87"/>
                <a:gd name="T15" fmla="*/ 28282059 h 123"/>
                <a:gd name="T16" fmla="*/ 6440418 w 87"/>
                <a:gd name="T17" fmla="*/ 27162334 h 123"/>
                <a:gd name="T18" fmla="*/ 3080246 w 87"/>
                <a:gd name="T19" fmla="*/ 26042079 h 123"/>
                <a:gd name="T20" fmla="*/ 0 w 87"/>
                <a:gd name="T21" fmla="*/ 25201756 h 1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123">
                  <a:moveTo>
                    <a:pt x="0" y="90"/>
                  </a:moveTo>
                  <a:lnTo>
                    <a:pt x="87" y="0"/>
                  </a:lnTo>
                  <a:lnTo>
                    <a:pt x="87" y="123"/>
                  </a:lnTo>
                  <a:lnTo>
                    <a:pt x="77" y="118"/>
                  </a:lnTo>
                  <a:lnTo>
                    <a:pt x="66" y="113"/>
                  </a:lnTo>
                  <a:lnTo>
                    <a:pt x="55" y="108"/>
                  </a:lnTo>
                  <a:lnTo>
                    <a:pt x="45" y="104"/>
                  </a:lnTo>
                  <a:lnTo>
                    <a:pt x="34" y="101"/>
                  </a:lnTo>
                  <a:lnTo>
                    <a:pt x="23" y="97"/>
                  </a:lnTo>
                  <a:lnTo>
                    <a:pt x="11" y="93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Freeform 84"/>
            <p:cNvSpPr>
              <a:spLocks/>
            </p:cNvSpPr>
            <p:nvPr/>
          </p:nvSpPr>
          <p:spPr bwMode="ltGray">
            <a:xfrm>
              <a:off x="439738" y="3057525"/>
              <a:ext cx="508000" cy="539750"/>
            </a:xfrm>
            <a:custGeom>
              <a:avLst/>
              <a:gdLst>
                <a:gd name="T0" fmla="*/ 0 w 961"/>
                <a:gd name="T1" fmla="*/ 13109271 h 1022"/>
                <a:gd name="T2" fmla="*/ 5588529 w 961"/>
                <a:gd name="T3" fmla="*/ 0 h 1022"/>
                <a:gd name="T4" fmla="*/ 268536941 w 961"/>
                <a:gd name="T5" fmla="*/ 104038133 h 1022"/>
                <a:gd name="T6" fmla="*/ 200634098 w 961"/>
                <a:gd name="T7" fmla="*/ 285058770 h 1022"/>
                <a:gd name="T8" fmla="*/ 185265116 w 961"/>
                <a:gd name="T9" fmla="*/ 285058770 h 1022"/>
                <a:gd name="T10" fmla="*/ 250373694 w 961"/>
                <a:gd name="T11" fmla="*/ 111848136 h 1022"/>
                <a:gd name="T12" fmla="*/ 0 w 961"/>
                <a:gd name="T13" fmla="*/ 13109271 h 10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1" h="1022">
                  <a:moveTo>
                    <a:pt x="0" y="47"/>
                  </a:moveTo>
                  <a:lnTo>
                    <a:pt x="20" y="0"/>
                  </a:lnTo>
                  <a:lnTo>
                    <a:pt x="961" y="373"/>
                  </a:lnTo>
                  <a:lnTo>
                    <a:pt x="718" y="1022"/>
                  </a:lnTo>
                  <a:lnTo>
                    <a:pt x="663" y="1022"/>
                  </a:lnTo>
                  <a:lnTo>
                    <a:pt x="896" y="40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Freeform 85"/>
            <p:cNvSpPr>
              <a:spLocks/>
            </p:cNvSpPr>
            <p:nvPr/>
          </p:nvSpPr>
          <p:spPr bwMode="ltGray">
            <a:xfrm>
              <a:off x="398463" y="3205163"/>
              <a:ext cx="371475" cy="350838"/>
            </a:xfrm>
            <a:custGeom>
              <a:avLst/>
              <a:gdLst>
                <a:gd name="T0" fmla="*/ 176690867 w 702"/>
                <a:gd name="T1" fmla="*/ 148577243 h 662"/>
                <a:gd name="T2" fmla="*/ 158489650 w 702"/>
                <a:gd name="T3" fmla="*/ 0 h 662"/>
                <a:gd name="T4" fmla="*/ 78964896 w 702"/>
                <a:gd name="T5" fmla="*/ 60666886 h 662"/>
                <a:gd name="T6" fmla="*/ 67764025 w 702"/>
                <a:gd name="T7" fmla="*/ 2808824 h 662"/>
                <a:gd name="T8" fmla="*/ 0 w 702"/>
                <a:gd name="T9" fmla="*/ 57296297 h 662"/>
                <a:gd name="T10" fmla="*/ 15120937 w 702"/>
                <a:gd name="T11" fmla="*/ 75833475 h 662"/>
                <a:gd name="T12" fmla="*/ 51803300 w 702"/>
                <a:gd name="T13" fmla="*/ 46062062 h 662"/>
                <a:gd name="T14" fmla="*/ 62443783 w 702"/>
                <a:gd name="T15" fmla="*/ 103358359 h 662"/>
                <a:gd name="T16" fmla="*/ 140008504 w 702"/>
                <a:gd name="T17" fmla="*/ 44376767 h 662"/>
                <a:gd name="T18" fmla="*/ 152889479 w 702"/>
                <a:gd name="T19" fmla="*/ 153071361 h 662"/>
                <a:gd name="T20" fmla="*/ 133288087 w 702"/>
                <a:gd name="T21" fmla="*/ 156722302 h 662"/>
                <a:gd name="T22" fmla="*/ 173050729 w 702"/>
                <a:gd name="T23" fmla="*/ 185932481 h 662"/>
                <a:gd name="T24" fmla="*/ 196572188 w 702"/>
                <a:gd name="T25" fmla="*/ 145488067 h 662"/>
                <a:gd name="T26" fmla="*/ 176690867 w 702"/>
                <a:gd name="T27" fmla="*/ 148577243 h 6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2" h="662">
                  <a:moveTo>
                    <a:pt x="631" y="529"/>
                  </a:moveTo>
                  <a:lnTo>
                    <a:pt x="566" y="0"/>
                  </a:lnTo>
                  <a:lnTo>
                    <a:pt x="282" y="216"/>
                  </a:lnTo>
                  <a:lnTo>
                    <a:pt x="242" y="10"/>
                  </a:lnTo>
                  <a:lnTo>
                    <a:pt x="0" y="204"/>
                  </a:lnTo>
                  <a:lnTo>
                    <a:pt x="54" y="270"/>
                  </a:lnTo>
                  <a:lnTo>
                    <a:pt x="185" y="164"/>
                  </a:lnTo>
                  <a:lnTo>
                    <a:pt x="223" y="368"/>
                  </a:lnTo>
                  <a:lnTo>
                    <a:pt x="500" y="158"/>
                  </a:lnTo>
                  <a:lnTo>
                    <a:pt x="546" y="545"/>
                  </a:lnTo>
                  <a:lnTo>
                    <a:pt x="476" y="558"/>
                  </a:lnTo>
                  <a:lnTo>
                    <a:pt x="618" y="662"/>
                  </a:lnTo>
                  <a:lnTo>
                    <a:pt x="702" y="518"/>
                  </a:lnTo>
                  <a:lnTo>
                    <a:pt x="631" y="5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4" name="テキスト ボックス 102"/>
          <p:cNvSpPr txBox="1">
            <a:spLocks noChangeArrowheads="1"/>
          </p:cNvSpPr>
          <p:nvPr/>
        </p:nvSpPr>
        <p:spPr bwMode="gray">
          <a:xfrm>
            <a:off x="4564082" y="2601913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</a:t>
            </a:r>
            <a:r>
              <a:rPr lang="ja-JP" altLang="en-US" sz="1000" spc="30">
                <a:latin typeface="+mj-lt"/>
                <a:ea typeface="+mn-ea"/>
              </a:rPr>
              <a:t>でも、パワーポイントはいかがでしょう？　社内で片手間につくっていませんか？　それが社外の目</a:t>
            </a:r>
            <a:r>
              <a:rPr lang="ja-JP" altLang="en-US" sz="1000" spc="30" smtClean="0">
                <a:latin typeface="+mj-lt"/>
                <a:ea typeface="+mn-ea"/>
              </a:rPr>
              <a:t>に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ものであっても。社外へ出た企業ドキュメントは、否応なく「ブランド」として見られます。まちまちなデザインのパワーポイントによって、大切なブランドが一瞬にして破壊されてしまうのです。</a:t>
            </a:r>
          </a:p>
        </p:txBody>
      </p:sp>
      <p:sp>
        <p:nvSpPr>
          <p:cNvPr id="75" name="テキスト ボックス 103"/>
          <p:cNvSpPr txBox="1">
            <a:spLocks noChangeArrowheads="1"/>
          </p:cNvSpPr>
          <p:nvPr/>
        </p:nvSpPr>
        <p:spPr bwMode="gray">
          <a:xfrm>
            <a:off x="4552765" y="3784548"/>
            <a:ext cx="5661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会社の取り組みや事業プロジェクト、商品・サービス</a:t>
            </a:r>
            <a:r>
              <a:rPr lang="en-US" altLang="ja-JP" sz="1000">
                <a:latin typeface="+mj-lt"/>
                <a:ea typeface="+mn-ea"/>
              </a:rPr>
              <a:t>etc…</a:t>
            </a:r>
            <a:r>
              <a:rPr lang="ja-JP" altLang="en-US" sz="1000">
                <a:latin typeface="+mj-lt"/>
                <a:ea typeface="+mn-ea"/>
              </a:rPr>
              <a:t>　それらが真に優れたものであっても、“伝え方”によってはまったく良さを感じてもらえなくなります。本来発揮できるはずのチカラさえ台無しになるのです。</a:t>
            </a:r>
            <a:r>
              <a:rPr lang="ja-JP" altLang="en-US" sz="1000" spc="50">
                <a:latin typeface="+mj-lt"/>
                <a:ea typeface="+mn-ea"/>
              </a:rPr>
              <a:t>良さを知ってもらうはずのパワーポイントが、逆に相手を苛立たせ、損失の原因になるとしたら</a:t>
            </a:r>
            <a:r>
              <a:rPr lang="en-US" altLang="ja-JP" sz="1000">
                <a:latin typeface="+mj-lt"/>
                <a:ea typeface="+mn-ea"/>
              </a:rPr>
              <a:t>――</a:t>
            </a:r>
            <a:r>
              <a:rPr lang="ja-JP" altLang="en-US" sz="1000" spc="50" smtClean="0">
                <a:latin typeface="+mj-lt"/>
                <a:ea typeface="+mn-ea"/>
              </a:rPr>
              <a:t>。</a:t>
            </a:r>
            <a:endParaRPr lang="en-US" altLang="ja-JP" sz="1000" spc="5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お手元</a:t>
            </a:r>
            <a:r>
              <a:rPr lang="ja-JP" altLang="en-US" sz="1000">
                <a:latin typeface="+mj-lt"/>
                <a:ea typeface="+mn-ea"/>
              </a:rPr>
              <a:t>のパワーポイント資料は、すっきりと気持ちよく伝わるものになっていますか？</a:t>
            </a:r>
          </a:p>
        </p:txBody>
      </p:sp>
      <p:sp>
        <p:nvSpPr>
          <p:cNvPr id="76" name="テキスト ボックス 104"/>
          <p:cNvSpPr txBox="1">
            <a:spLocks noChangeArrowheads="1"/>
          </p:cNvSpPr>
          <p:nvPr/>
        </p:nvSpPr>
        <p:spPr bwMode="gray">
          <a:xfrm>
            <a:off x="4552765" y="4976708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pc="70">
                <a:latin typeface="+mj-lt"/>
                <a:ea typeface="+mn-ea"/>
              </a:rPr>
              <a:t>文字がつまったスライド、しかも小さくて読めない。そんなプレゼンを受けた経験はありませんか？</a:t>
            </a:r>
            <a:r>
              <a:rPr lang="ja-JP" altLang="en-US" sz="1000">
                <a:latin typeface="+mj-lt"/>
                <a:ea typeface="+mn-ea"/>
              </a:rPr>
              <a:t>　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見えない</a:t>
            </a:r>
            <a:r>
              <a:rPr lang="ja-JP" altLang="en-US" sz="1000">
                <a:latin typeface="+mj-lt"/>
                <a:ea typeface="+mn-ea"/>
              </a:rPr>
              <a:t>プレゼンは“伝わり度ゼロ”です。プレゼンをする人もされる人も、まったく無駄な時間を</a:t>
            </a:r>
            <a:r>
              <a:rPr lang="ja-JP" altLang="en-US" sz="1000" smtClean="0">
                <a:latin typeface="+mj-lt"/>
                <a:ea typeface="+mn-ea"/>
              </a:rPr>
              <a:t>過ごす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こと</a:t>
            </a:r>
            <a:r>
              <a:rPr lang="ja-JP" altLang="en-US" sz="1000">
                <a:latin typeface="+mj-lt"/>
                <a:ea typeface="+mn-ea"/>
              </a:rPr>
              <a:t>になります。</a:t>
            </a:r>
            <a:r>
              <a:rPr lang="ja-JP" altLang="en-US" sz="1000" spc="30">
                <a:latin typeface="+mj-lt"/>
                <a:ea typeface="+mn-ea"/>
              </a:rPr>
              <a:t>一方、しっかりと伝わるプレゼンには、企画力やデザイン力、表現の工夫が必要です</a:t>
            </a:r>
            <a:r>
              <a:rPr lang="ja-JP" altLang="en-US" sz="1000" spc="30" smtClean="0">
                <a:latin typeface="+mj-lt"/>
                <a:ea typeface="+mn-ea"/>
              </a:rPr>
              <a:t>。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が</a:t>
            </a:r>
            <a:r>
              <a:rPr lang="ja-JP" altLang="en-US" sz="1000">
                <a:latin typeface="+mj-lt"/>
                <a:ea typeface="+mn-ea"/>
              </a:rPr>
              <a:t>、それは時間のかかるものでもあります。仕事の時間、パワーポイントに奪われていませんか？</a:t>
            </a:r>
          </a:p>
        </p:txBody>
      </p:sp>
      <p:sp>
        <p:nvSpPr>
          <p:cNvPr id="77" name="テキスト ボックス 76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26157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solidFill>
                  <a:schemeClr val="bg1"/>
                </a:solidFill>
                <a:latin typeface="+mj-ea"/>
                <a:ea typeface="+mj-ea"/>
              </a:rPr>
              <a:t>問題のポイント</a:t>
            </a:r>
            <a:endParaRPr lang="ja-JP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7" name="テキスト ボックス 76"/>
          <p:cNvSpPr txBox="1"/>
          <p:nvPr/>
        </p:nvSpPr>
        <p:spPr bwMode="gray">
          <a:xfrm>
            <a:off x="4049230" y="2964230"/>
            <a:ext cx="5976316" cy="163121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①パワーポイントの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「オリジナルブランドテンプレート」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および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「使用上のガイドライン」</a:t>
            </a:r>
            <a:r>
              <a:rPr lang="ja-JP" altLang="en-US" sz="2000">
                <a:latin typeface="+mj-ea"/>
                <a:ea typeface="+mj-ea"/>
              </a:rPr>
              <a:t>を策定していない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②社外、ともすればお客様向けのパワーポイント資料を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デザイン</a:t>
            </a:r>
            <a:r>
              <a:rPr lang="ja-JP" altLang="en-US" sz="2000">
                <a:latin typeface="+mj-ea"/>
                <a:ea typeface="+mj-ea"/>
              </a:rPr>
              <a:t>を考慮することなく社内で制作している</a:t>
            </a:r>
          </a:p>
        </p:txBody>
      </p:sp>
      <p:sp>
        <p:nvSpPr>
          <p:cNvPr id="37" name="テキスト ボックス 36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18301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問題解決のために</a:t>
            </a:r>
          </a:p>
        </p:txBody>
      </p:sp>
      <p:sp>
        <p:nvSpPr>
          <p:cNvPr id="78" name="テキスト ボックス 77"/>
          <p:cNvSpPr txBox="1"/>
          <p:nvPr/>
        </p:nvSpPr>
        <p:spPr bwMode="gray">
          <a:xfrm>
            <a:off x="3774281" y="1994809"/>
            <a:ext cx="6526213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100">
                <a:solidFill>
                  <a:srgbClr val="CC0000"/>
                </a:solidFill>
                <a:latin typeface="+mj-lt"/>
                <a:ea typeface="+mj-ea"/>
              </a:rPr>
              <a:t>「パワーポイントドキュメント」</a:t>
            </a:r>
            <a:r>
              <a:rPr lang="ja-JP" altLang="en-US" sz="21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79" name="二等辺三角形 78"/>
          <p:cNvSpPr/>
          <p:nvPr/>
        </p:nvSpPr>
        <p:spPr bwMode="ltGray">
          <a:xfrm flipV="1">
            <a:off x="5288756" y="4647406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0" name="テキスト ボックス 79"/>
          <p:cNvSpPr txBox="1"/>
          <p:nvPr/>
        </p:nvSpPr>
        <p:spPr bwMode="gray">
          <a:xfrm>
            <a:off x="6714331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81" name="テキスト ボックス 80"/>
          <p:cNvSpPr txBox="1"/>
          <p:nvPr/>
        </p:nvSpPr>
        <p:spPr bwMode="gray">
          <a:xfrm>
            <a:off x="3894880" y="4984593"/>
            <a:ext cx="6286601" cy="646986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組織</a:t>
            </a:r>
            <a:r>
              <a:rPr lang="ja-JP" altLang="en-US" sz="2400">
                <a:latin typeface="+mj-ea"/>
                <a:ea typeface="+mj-ea"/>
              </a:rPr>
              <a:t>の</a:t>
            </a:r>
            <a:r>
              <a:rPr lang="ja-JP" altLang="en-US" sz="3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4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アップ</a:t>
            </a:r>
            <a:r>
              <a:rPr lang="ja-JP" altLang="en-US" sz="2400">
                <a:latin typeface="+mj-ea"/>
                <a:ea typeface="+mj-ea"/>
              </a:rPr>
              <a:t>する</a:t>
            </a:r>
            <a:r>
              <a:rPr lang="ja-JP" altLang="en-US" sz="3200">
                <a:latin typeface="+mj-ea"/>
                <a:ea typeface="+mj-ea"/>
              </a:rPr>
              <a:t>！</a:t>
            </a:r>
          </a:p>
        </p:txBody>
      </p:sp>
      <p:sp>
        <p:nvSpPr>
          <p:cNvPr id="82" name="左中かっこ 81"/>
          <p:cNvSpPr/>
          <p:nvPr/>
        </p:nvSpPr>
        <p:spPr bwMode="gray">
          <a:xfrm rot="5400000">
            <a:off x="6878637" y="-561860"/>
            <a:ext cx="293688" cy="6311900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3" name="テキスト ボックス 82"/>
          <p:cNvSpPr txBox="1"/>
          <p:nvPr/>
        </p:nvSpPr>
        <p:spPr bwMode="gray">
          <a:xfrm>
            <a:off x="3974306" y="2672671"/>
            <a:ext cx="101758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営業提案書</a:t>
            </a:r>
          </a:p>
        </p:txBody>
      </p:sp>
      <p:sp>
        <p:nvSpPr>
          <p:cNvPr id="84" name="テキスト ボックス 83"/>
          <p:cNvSpPr txBox="1"/>
          <p:nvPr/>
        </p:nvSpPr>
        <p:spPr bwMode="gray">
          <a:xfrm>
            <a:off x="5061744" y="2672671"/>
            <a:ext cx="1176337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社内説明資料</a:t>
            </a:r>
          </a:p>
        </p:txBody>
      </p:sp>
      <p:sp>
        <p:nvSpPr>
          <p:cNvPr id="85" name="テキスト ボックス 84"/>
          <p:cNvSpPr txBox="1"/>
          <p:nvPr/>
        </p:nvSpPr>
        <p:spPr bwMode="gray">
          <a:xfrm>
            <a:off x="6307931" y="2672671"/>
            <a:ext cx="1177925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製品情報資料</a:t>
            </a:r>
          </a:p>
        </p:txBody>
      </p:sp>
      <p:sp>
        <p:nvSpPr>
          <p:cNvPr id="86" name="テキスト ボックス 85"/>
          <p:cNvSpPr txBox="1"/>
          <p:nvPr/>
        </p:nvSpPr>
        <p:spPr bwMode="gray">
          <a:xfrm>
            <a:off x="7555706" y="2672671"/>
            <a:ext cx="117633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社内研修資料</a:t>
            </a:r>
          </a:p>
        </p:txBody>
      </p:sp>
      <p:sp>
        <p:nvSpPr>
          <p:cNvPr id="87" name="テキスト ボックス 86"/>
          <p:cNvSpPr txBox="1"/>
          <p:nvPr/>
        </p:nvSpPr>
        <p:spPr bwMode="gray">
          <a:xfrm>
            <a:off x="8801894" y="2672671"/>
            <a:ext cx="711200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ＩＲ資料</a:t>
            </a:r>
          </a:p>
        </p:txBody>
      </p:sp>
      <p:sp>
        <p:nvSpPr>
          <p:cNvPr id="88" name="テキスト ボックス 87"/>
          <p:cNvSpPr txBox="1"/>
          <p:nvPr/>
        </p:nvSpPr>
        <p:spPr bwMode="gray">
          <a:xfrm>
            <a:off x="9513094" y="2667909"/>
            <a:ext cx="5635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05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9" name="テキスト ボックス 88"/>
          <p:cNvSpPr txBox="1"/>
          <p:nvPr/>
        </p:nvSpPr>
        <p:spPr bwMode="gray">
          <a:xfrm>
            <a:off x="4206081" y="3150394"/>
            <a:ext cx="5664200" cy="1247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①日常的にパワーポイントで制作しているツール（商品案内・提案書等）の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“パワーポイント化”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  <p:sp>
        <p:nvSpPr>
          <p:cNvPr id="39" name="テキスト ボックス 38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590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実施することのメリット</a:t>
            </a:r>
          </a:p>
        </p:txBody>
      </p:sp>
      <p:sp>
        <p:nvSpPr>
          <p:cNvPr id="90" name="テキスト ボックス 89"/>
          <p:cNvSpPr txBox="1"/>
          <p:nvPr/>
        </p:nvSpPr>
        <p:spPr bwMode="gray">
          <a:xfrm>
            <a:off x="4056651" y="1694085"/>
            <a:ext cx="57326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組織の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000">
                <a:latin typeface="+mj-ea"/>
                <a:ea typeface="+mj-ea"/>
              </a:rPr>
              <a:t>がアップすることによって</a:t>
            </a:r>
            <a:r>
              <a:rPr lang="en-US" altLang="ja-JP" sz="2000">
                <a:latin typeface="+mn-ea"/>
              </a:rPr>
              <a:t>――</a:t>
            </a:r>
            <a:endParaRPr lang="ja-JP" altLang="en-US" sz="2000"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 bwMode="gray">
          <a:xfrm>
            <a:off x="4056651" y="4959350"/>
            <a:ext cx="5577168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③商品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良さ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うまく伝えられる</a:t>
            </a:r>
          </a:p>
        </p:txBody>
      </p:sp>
      <p:sp>
        <p:nvSpPr>
          <p:cNvPr id="92" name="テキスト ボックス 91"/>
          <p:cNvSpPr txBox="1"/>
          <p:nvPr/>
        </p:nvSpPr>
        <p:spPr bwMode="gray">
          <a:xfrm>
            <a:off x="4056651" y="2294160"/>
            <a:ext cx="6239209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①社内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意識／感覚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揃えられる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　</a:t>
            </a:r>
            <a:r>
              <a:rPr lang="ja-JP" altLang="en-US" sz="2400">
                <a:latin typeface="+mj-ea"/>
                <a:ea typeface="+mj-ea"/>
              </a:rPr>
              <a:t>（＆社内外にバラバラな資料を流出させない）</a:t>
            </a:r>
          </a:p>
        </p:txBody>
      </p:sp>
      <p:sp>
        <p:nvSpPr>
          <p:cNvPr id="93" name="テキスト ボックス 92"/>
          <p:cNvSpPr txBox="1"/>
          <p:nvPr/>
        </p:nvSpPr>
        <p:spPr bwMode="gray">
          <a:xfrm>
            <a:off x="4056651" y="3850592"/>
            <a:ext cx="5596404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②会社（組織）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うまくＰＲできる</a:t>
            </a:r>
          </a:p>
        </p:txBody>
      </p:sp>
      <p:sp>
        <p:nvSpPr>
          <p:cNvPr id="94" name="ホームベース 93"/>
          <p:cNvSpPr/>
          <p:nvPr/>
        </p:nvSpPr>
        <p:spPr bwMode="gray">
          <a:xfrm>
            <a:off x="4056649" y="5582016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営業</a:t>
            </a:r>
          </a:p>
        </p:txBody>
      </p:sp>
      <p:sp>
        <p:nvSpPr>
          <p:cNvPr id="95" name="テキスト ボックス 94"/>
          <p:cNvSpPr txBox="1"/>
          <p:nvPr/>
        </p:nvSpPr>
        <p:spPr bwMode="gray">
          <a:xfrm>
            <a:off x="7225301" y="5511855"/>
            <a:ext cx="1237839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売上アップ</a:t>
            </a:r>
          </a:p>
        </p:txBody>
      </p:sp>
      <p:sp>
        <p:nvSpPr>
          <p:cNvPr id="96" name="ホームベース 95"/>
          <p:cNvSpPr/>
          <p:nvPr/>
        </p:nvSpPr>
        <p:spPr bwMode="gray">
          <a:xfrm>
            <a:off x="4056649" y="3348883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ブランディング</a:t>
            </a:r>
          </a:p>
        </p:txBody>
      </p:sp>
      <p:sp>
        <p:nvSpPr>
          <p:cNvPr id="97" name="テキスト ボックス 96"/>
          <p:cNvSpPr txBox="1"/>
          <p:nvPr/>
        </p:nvSpPr>
        <p:spPr bwMode="gray">
          <a:xfrm>
            <a:off x="7225301" y="3278465"/>
            <a:ext cx="2683748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組織力アップ／リスク回避</a:t>
            </a:r>
          </a:p>
        </p:txBody>
      </p:sp>
      <p:sp>
        <p:nvSpPr>
          <p:cNvPr id="98" name="ホームベース 97"/>
          <p:cNvSpPr/>
          <p:nvPr/>
        </p:nvSpPr>
        <p:spPr bwMode="gray">
          <a:xfrm>
            <a:off x="4056649" y="4473709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広報／ＩＲ</a:t>
            </a:r>
          </a:p>
        </p:txBody>
      </p:sp>
      <p:sp>
        <p:nvSpPr>
          <p:cNvPr id="99" name="テキスト ボックス 98"/>
          <p:cNvSpPr txBox="1"/>
          <p:nvPr/>
        </p:nvSpPr>
        <p:spPr bwMode="gray">
          <a:xfrm>
            <a:off x="7225301" y="4403892"/>
            <a:ext cx="1822935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プレゼン力アップ</a:t>
            </a:r>
          </a:p>
        </p:txBody>
      </p:sp>
      <p:sp>
        <p:nvSpPr>
          <p:cNvPr id="37" name="テキスト ボックス 36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12507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具体的な施策</a:t>
            </a:r>
          </a:p>
        </p:txBody>
      </p:sp>
      <p:sp>
        <p:nvSpPr>
          <p:cNvPr id="100" name="円/楕円 99"/>
          <p:cNvSpPr/>
          <p:nvPr/>
        </p:nvSpPr>
        <p:spPr bwMode="gray">
          <a:xfrm>
            <a:off x="3978462" y="255148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01" name="テキスト ボックス 100"/>
          <p:cNvSpPr txBox="1"/>
          <p:nvPr/>
        </p:nvSpPr>
        <p:spPr bwMode="gray">
          <a:xfrm>
            <a:off x="4894449" y="1513263"/>
            <a:ext cx="50974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①オリジナルブランドテンプレート</a:t>
            </a:r>
          </a:p>
        </p:txBody>
      </p:sp>
      <p:sp>
        <p:nvSpPr>
          <p:cNvPr id="102" name="メモ 101"/>
          <p:cNvSpPr/>
          <p:nvPr/>
        </p:nvSpPr>
        <p:spPr bwMode="gray">
          <a:xfrm>
            <a:off x="6308912" y="2338763"/>
            <a:ext cx="776287" cy="52705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03" name="フレーム 102"/>
          <p:cNvSpPr/>
          <p:nvPr/>
        </p:nvSpPr>
        <p:spPr bwMode="gray">
          <a:xfrm>
            <a:off x="7396349" y="2338763"/>
            <a:ext cx="776288" cy="527050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4" name="テキスト ボックス 103"/>
          <p:cNvSpPr txBox="1"/>
          <p:nvPr/>
        </p:nvSpPr>
        <p:spPr bwMode="gray">
          <a:xfrm>
            <a:off x="4894449" y="2938838"/>
            <a:ext cx="30845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②会社案内スライド</a:t>
            </a:r>
          </a:p>
        </p:txBody>
      </p:sp>
      <p:sp>
        <p:nvSpPr>
          <p:cNvPr id="105" name="テキスト ボックス 4"/>
          <p:cNvSpPr txBox="1">
            <a:spLocks noChangeArrowheads="1"/>
          </p:cNvSpPr>
          <p:nvPr/>
        </p:nvSpPr>
        <p:spPr bwMode="gray">
          <a:xfrm>
            <a:off x="7032812" y="241813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06" name="フレーム 105"/>
          <p:cNvSpPr/>
          <p:nvPr/>
        </p:nvSpPr>
        <p:spPr bwMode="gray">
          <a:xfrm>
            <a:off x="6320024" y="3778626"/>
            <a:ext cx="776288" cy="528637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7" name="テキスト ボックス 106"/>
          <p:cNvSpPr txBox="1"/>
          <p:nvPr/>
        </p:nvSpPr>
        <p:spPr bwMode="gray">
          <a:xfrm>
            <a:off x="4894449" y="2002213"/>
            <a:ext cx="52054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パワーポイントの企業内（</a:t>
            </a:r>
            <a:r>
              <a:rPr lang="en-US" altLang="ja-JP" sz="1050">
                <a:latin typeface="+mn-lt"/>
                <a:ea typeface="+mn-ea"/>
              </a:rPr>
              <a:t>or </a:t>
            </a:r>
            <a:r>
              <a:rPr lang="ja-JP" altLang="en-US" sz="1050">
                <a:latin typeface="+mn-lt"/>
                <a:ea typeface="+mn-ea"/>
              </a:rPr>
              <a:t>事業部内）統一テンプレート。「企画書」と「スライド」の２</a:t>
            </a:r>
            <a:r>
              <a:rPr lang="ja-JP" altLang="en-US" sz="1050" smtClean="0">
                <a:latin typeface="+mn-lt"/>
                <a:ea typeface="+mn-ea"/>
              </a:rPr>
              <a:t>タイプ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8" name="テキスト ボックス 107"/>
          <p:cNvSpPr txBox="1"/>
          <p:nvPr/>
        </p:nvSpPr>
        <p:spPr bwMode="gray">
          <a:xfrm>
            <a:off x="4894449" y="3442076"/>
            <a:ext cx="55118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営業時の会社案内やセミナー、各種説明会にも利用できる</a:t>
            </a:r>
            <a:r>
              <a:rPr lang="en-US" altLang="ja-JP" sz="1050">
                <a:latin typeface="+mn-lt"/>
                <a:ea typeface="+mn-ea"/>
              </a:rPr>
              <a:t>5</a:t>
            </a:r>
            <a:r>
              <a:rPr lang="ja-JP" altLang="en-US" sz="1050">
                <a:latin typeface="+mn-lt"/>
                <a:ea typeface="+mn-ea"/>
              </a:rPr>
              <a:t>分程度の会社（事業）案内</a:t>
            </a:r>
            <a:r>
              <a:rPr lang="ja-JP" altLang="en-US" sz="1050" smtClean="0">
                <a:latin typeface="+mn-lt"/>
                <a:ea typeface="+mn-ea"/>
              </a:rPr>
              <a:t>スライド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9" name="左中かっこ 108"/>
          <p:cNvSpPr/>
          <p:nvPr/>
        </p:nvSpPr>
        <p:spPr bwMode="gray">
          <a:xfrm flipH="1">
            <a:off x="6102537" y="3778626"/>
            <a:ext cx="169862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0" name="テキスト ボックス 109"/>
          <p:cNvSpPr txBox="1"/>
          <p:nvPr/>
        </p:nvSpPr>
        <p:spPr bwMode="gray">
          <a:xfrm>
            <a:off x="5227824" y="3862763"/>
            <a:ext cx="990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◎プロジェクター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◎ノートＰＣ</a:t>
            </a:r>
          </a:p>
        </p:txBody>
      </p:sp>
      <p:sp>
        <p:nvSpPr>
          <p:cNvPr id="111" name="左大かっこ 110"/>
          <p:cNvSpPr/>
          <p:nvPr/>
        </p:nvSpPr>
        <p:spPr bwMode="gray">
          <a:xfrm>
            <a:off x="4762687" y="1433888"/>
            <a:ext cx="217487" cy="2952750"/>
          </a:xfrm>
          <a:prstGeom prst="leftBracket">
            <a:avLst>
              <a:gd name="adj" fmla="val 0"/>
            </a:avLst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2" name="円/楕円 111"/>
          <p:cNvSpPr/>
          <p:nvPr/>
        </p:nvSpPr>
        <p:spPr bwMode="gray">
          <a:xfrm>
            <a:off x="3978462" y="498671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13" name="左大かっこ 112"/>
          <p:cNvSpPr/>
          <p:nvPr/>
        </p:nvSpPr>
        <p:spPr bwMode="gray">
          <a:xfrm>
            <a:off x="4762687" y="4554913"/>
            <a:ext cx="217487" cy="1584325"/>
          </a:xfrm>
          <a:prstGeom prst="leftBracket">
            <a:avLst>
              <a:gd name="adj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4" name="テキスト ボックス 113"/>
          <p:cNvSpPr txBox="1"/>
          <p:nvPr/>
        </p:nvSpPr>
        <p:spPr bwMode="gray">
          <a:xfrm>
            <a:off x="4894449" y="4670801"/>
            <a:ext cx="36353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15" name="テキスト ボックス 114"/>
          <p:cNvSpPr txBox="1"/>
          <p:nvPr/>
        </p:nvSpPr>
        <p:spPr bwMode="gray">
          <a:xfrm>
            <a:off x="4894449" y="5158163"/>
            <a:ext cx="3706464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商品毎に制作する商品案内提案書を</a:t>
            </a:r>
            <a:r>
              <a:rPr lang="ja-JP" altLang="en-US" sz="1050" smtClean="0">
                <a:latin typeface="+mn-lt"/>
                <a:ea typeface="+mn-ea"/>
              </a:rPr>
              <a:t>アウトソーシングにて制作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16" name="テキスト ボックス 115"/>
          <p:cNvSpPr txBox="1"/>
          <p:nvPr/>
        </p:nvSpPr>
        <p:spPr bwMode="gray">
          <a:xfrm rot="20700000">
            <a:off x="3864703" y="244640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7" name="テキスト ボックス 116"/>
          <p:cNvSpPr txBox="1"/>
          <p:nvPr/>
        </p:nvSpPr>
        <p:spPr bwMode="gray">
          <a:xfrm rot="20700000">
            <a:off x="3864703" y="486467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8" name="左中かっこ 117"/>
          <p:cNvSpPr/>
          <p:nvPr/>
        </p:nvSpPr>
        <p:spPr bwMode="gray">
          <a:xfrm>
            <a:off x="8536174" y="3778626"/>
            <a:ext cx="169863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テキスト ボックス 118"/>
          <p:cNvSpPr txBox="1"/>
          <p:nvPr/>
        </p:nvSpPr>
        <p:spPr bwMode="gray">
          <a:xfrm>
            <a:off x="8613962" y="3862763"/>
            <a:ext cx="9797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◎タブレット端末</a:t>
            </a:r>
            <a:endParaRPr lang="ja-JP" altLang="en-US" sz="90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◎ペーパー</a:t>
            </a:r>
          </a:p>
        </p:txBody>
      </p:sp>
      <p:sp>
        <p:nvSpPr>
          <p:cNvPr id="120" name="フレーム 119"/>
          <p:cNvSpPr/>
          <p:nvPr/>
        </p:nvSpPr>
        <p:spPr bwMode="gray">
          <a:xfrm>
            <a:off x="7718612" y="3778626"/>
            <a:ext cx="777875" cy="528637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21" name="直線矢印コネクタ 120"/>
          <p:cNvCxnSpPr/>
          <p:nvPr/>
        </p:nvCxnSpPr>
        <p:spPr bwMode="gray">
          <a:xfrm>
            <a:off x="7223312" y="4050088"/>
            <a:ext cx="465137" cy="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メモ 121"/>
          <p:cNvSpPr/>
          <p:nvPr/>
        </p:nvSpPr>
        <p:spPr bwMode="gray">
          <a:xfrm>
            <a:off x="6308912" y="5510588"/>
            <a:ext cx="776287" cy="52863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23" name="フレーム 122"/>
          <p:cNvSpPr/>
          <p:nvPr/>
        </p:nvSpPr>
        <p:spPr bwMode="gray">
          <a:xfrm>
            <a:off x="7396349" y="5510588"/>
            <a:ext cx="776288" cy="528638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24" name="テキスト ボックス 60"/>
          <p:cNvSpPr txBox="1">
            <a:spLocks noChangeArrowheads="1"/>
          </p:cNvSpPr>
          <p:nvPr/>
        </p:nvSpPr>
        <p:spPr bwMode="gray">
          <a:xfrm>
            <a:off x="7032812" y="5589963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5" name="テキスト ボックス 61"/>
          <p:cNvSpPr txBox="1">
            <a:spLocks noChangeArrowheads="1"/>
          </p:cNvSpPr>
          <p:nvPr/>
        </p:nvSpPr>
        <p:spPr bwMode="gray">
          <a:xfrm>
            <a:off x="8129774" y="5589963"/>
            <a:ext cx="414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6" name="フレーム 125"/>
          <p:cNvSpPr/>
          <p:nvPr/>
        </p:nvSpPr>
        <p:spPr bwMode="gray">
          <a:xfrm>
            <a:off x="8501249" y="5510588"/>
            <a:ext cx="777875" cy="528638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テキスト ボックス 53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1632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実行スケジュール（例）</a:t>
            </a:r>
          </a:p>
        </p:txBody>
      </p:sp>
      <p:sp>
        <p:nvSpPr>
          <p:cNvPr id="127" name="円/楕円 126"/>
          <p:cNvSpPr/>
          <p:nvPr/>
        </p:nvSpPr>
        <p:spPr>
          <a:xfrm>
            <a:off x="3979478" y="254945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8" name="円/楕円 127"/>
          <p:cNvSpPr/>
          <p:nvPr/>
        </p:nvSpPr>
        <p:spPr>
          <a:xfrm>
            <a:off x="3979478" y="498468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9" name="テキスト ボックス 128"/>
          <p:cNvSpPr txBox="1"/>
          <p:nvPr/>
        </p:nvSpPr>
        <p:spPr>
          <a:xfrm rot="20700000">
            <a:off x="3865719" y="244437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 rot="20700000">
            <a:off x="3865719" y="486264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1" name="テキスト ボックス 9"/>
          <p:cNvSpPr txBox="1">
            <a:spLocks noChangeArrowheads="1"/>
          </p:cNvSpPr>
          <p:nvPr/>
        </p:nvSpPr>
        <p:spPr bwMode="auto">
          <a:xfrm>
            <a:off x="5422515" y="2714558"/>
            <a:ext cx="25908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事業内容毎のパワーポイントテンプレートを開発</a:t>
            </a:r>
          </a:p>
        </p:txBody>
      </p:sp>
      <p:cxnSp>
        <p:nvCxnSpPr>
          <p:cNvPr id="132" name="直線コネクタ 131"/>
          <p:cNvCxnSpPr/>
          <p:nvPr/>
        </p:nvCxnSpPr>
        <p:spPr>
          <a:xfrm>
            <a:off x="4670040" y="2006533"/>
            <a:ext cx="56261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4941503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6278178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7613265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>
            <a:off x="8949940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5"/>
          <p:cNvSpPr txBox="1">
            <a:spLocks noChangeArrowheads="1"/>
          </p:cNvSpPr>
          <p:nvPr/>
        </p:nvSpPr>
        <p:spPr bwMode="ltGray">
          <a:xfrm>
            <a:off x="5384628" y="1590608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9</a:t>
            </a:r>
            <a:endParaRPr lang="ja-JP" altLang="en-US" sz="3600"/>
          </a:p>
        </p:txBody>
      </p:sp>
      <p:sp>
        <p:nvSpPr>
          <p:cNvPr id="138" name="テキスト ボックス 68"/>
          <p:cNvSpPr txBox="1">
            <a:spLocks noChangeArrowheads="1"/>
          </p:cNvSpPr>
          <p:nvPr/>
        </p:nvSpPr>
        <p:spPr bwMode="ltGray">
          <a:xfrm>
            <a:off x="662493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10</a:t>
            </a:r>
            <a:endParaRPr lang="ja-JP" altLang="en-US" sz="3600"/>
          </a:p>
        </p:txBody>
      </p:sp>
      <p:sp>
        <p:nvSpPr>
          <p:cNvPr id="139" name="テキスト ボックス 69"/>
          <p:cNvSpPr txBox="1">
            <a:spLocks noChangeArrowheads="1"/>
          </p:cNvSpPr>
          <p:nvPr/>
        </p:nvSpPr>
        <p:spPr bwMode="ltGray">
          <a:xfrm>
            <a:off x="7989222" y="1590608"/>
            <a:ext cx="6292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11</a:t>
            </a:r>
            <a:endParaRPr lang="ja-JP" altLang="en-US" sz="3600"/>
          </a:p>
        </p:txBody>
      </p:sp>
      <p:sp>
        <p:nvSpPr>
          <p:cNvPr id="140" name="テキスト ボックス 70"/>
          <p:cNvSpPr txBox="1">
            <a:spLocks noChangeArrowheads="1"/>
          </p:cNvSpPr>
          <p:nvPr/>
        </p:nvSpPr>
        <p:spPr bwMode="ltGray">
          <a:xfrm>
            <a:off x="933638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12</a:t>
            </a:r>
            <a:endParaRPr lang="ja-JP" altLang="en-US" sz="3600"/>
          </a:p>
        </p:txBody>
      </p:sp>
      <p:sp>
        <p:nvSpPr>
          <p:cNvPr id="141" name="テキスト ボックス 140"/>
          <p:cNvSpPr txBox="1"/>
          <p:nvPr/>
        </p:nvSpPr>
        <p:spPr bwMode="gray">
          <a:xfrm>
            <a:off x="4881068" y="1406458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2013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42" name="直線コネクタ 141"/>
          <p:cNvCxnSpPr/>
          <p:nvPr/>
        </p:nvCxnSpPr>
        <p:spPr>
          <a:xfrm>
            <a:off x="4670040" y="4560821"/>
            <a:ext cx="56038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山形 142"/>
          <p:cNvSpPr/>
          <p:nvPr/>
        </p:nvSpPr>
        <p:spPr>
          <a:xfrm>
            <a:off x="5546340" y="2246246"/>
            <a:ext cx="2066925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①オリジナルブランド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テンプレート制作</a:t>
            </a:r>
          </a:p>
        </p:txBody>
      </p:sp>
      <p:sp>
        <p:nvSpPr>
          <p:cNvPr id="144" name="テキスト ボックス 75"/>
          <p:cNvSpPr txBox="1">
            <a:spLocks noChangeArrowheads="1"/>
          </p:cNvSpPr>
          <p:nvPr/>
        </p:nvSpPr>
        <p:spPr bwMode="auto">
          <a:xfrm>
            <a:off x="5089140" y="3474971"/>
            <a:ext cx="208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会社案内およびアニュアルレポートを</a:t>
            </a:r>
          </a:p>
          <a:p>
            <a:r>
              <a:rPr lang="ja-JP" altLang="en-US" sz="900"/>
              <a:t>　パワーポイント化＆</a:t>
            </a:r>
            <a:r>
              <a:rPr lang="en-US" altLang="ja-JP" sz="900"/>
              <a:t>PDF</a:t>
            </a:r>
            <a:r>
              <a:rPr lang="ja-JP" altLang="en-US" sz="900"/>
              <a:t>化</a:t>
            </a:r>
          </a:p>
        </p:txBody>
      </p:sp>
      <p:sp>
        <p:nvSpPr>
          <p:cNvPr id="145" name="山形 144"/>
          <p:cNvSpPr/>
          <p:nvPr/>
        </p:nvSpPr>
        <p:spPr>
          <a:xfrm>
            <a:off x="5054215" y="3006658"/>
            <a:ext cx="2227263" cy="466725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②会社案内スライド制作</a:t>
            </a:r>
          </a:p>
        </p:txBody>
      </p:sp>
      <p:sp>
        <p:nvSpPr>
          <p:cNvPr id="146" name="右大かっこ 145"/>
          <p:cNvSpPr/>
          <p:nvPr/>
        </p:nvSpPr>
        <p:spPr>
          <a:xfrm>
            <a:off x="8864215" y="2143058"/>
            <a:ext cx="196850" cy="1654175"/>
          </a:xfrm>
          <a:prstGeom prst="rightBracket">
            <a:avLst>
              <a:gd name="adj" fmla="val 0"/>
            </a:avLst>
          </a:prstGeom>
          <a:ln w="28575" cap="rnd">
            <a:solidFill>
              <a:srgbClr val="CC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47" name="直線矢印コネクタ 146"/>
          <p:cNvCxnSpPr/>
          <p:nvPr/>
        </p:nvCxnSpPr>
        <p:spPr>
          <a:xfrm>
            <a:off x="4719253" y="2479608"/>
            <a:ext cx="812800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/>
          <p:cNvSpPr txBox="1"/>
          <p:nvPr/>
        </p:nvSpPr>
        <p:spPr>
          <a:xfrm>
            <a:off x="4857365" y="2084321"/>
            <a:ext cx="7604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ご提案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～制作決定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9067415" y="2678046"/>
            <a:ext cx="11929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2013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12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運用開始</a:t>
            </a:r>
          </a:p>
        </p:txBody>
      </p:sp>
      <p:sp>
        <p:nvSpPr>
          <p:cNvPr id="150" name="山形 149"/>
          <p:cNvSpPr/>
          <p:nvPr/>
        </p:nvSpPr>
        <p:spPr>
          <a:xfrm>
            <a:off x="7613265" y="2246246"/>
            <a:ext cx="1339850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ガイドライン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策定</a:t>
            </a:r>
          </a:p>
        </p:txBody>
      </p:sp>
      <p:sp>
        <p:nvSpPr>
          <p:cNvPr id="151" name="テキスト ボックス 150"/>
          <p:cNvSpPr txBox="1"/>
          <p:nvPr/>
        </p:nvSpPr>
        <p:spPr bwMode="gray">
          <a:xfrm>
            <a:off x="4885940" y="3955983"/>
            <a:ext cx="6461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2014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52" name="直線矢印コネクタ 151"/>
          <p:cNvCxnSpPr/>
          <p:nvPr/>
        </p:nvCxnSpPr>
        <p:spPr>
          <a:xfrm>
            <a:off x="4808153" y="5176771"/>
            <a:ext cx="809625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テキスト ボックス 152"/>
          <p:cNvSpPr txBox="1"/>
          <p:nvPr/>
        </p:nvSpPr>
        <p:spPr>
          <a:xfrm>
            <a:off x="4947853" y="4946583"/>
            <a:ext cx="646112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詳細企画</a:t>
            </a:r>
          </a:p>
        </p:txBody>
      </p:sp>
      <p:sp>
        <p:nvSpPr>
          <p:cNvPr id="154" name="山形 153"/>
          <p:cNvSpPr/>
          <p:nvPr/>
        </p:nvSpPr>
        <p:spPr>
          <a:xfrm>
            <a:off x="5592378" y="4940233"/>
            <a:ext cx="2020887" cy="466725"/>
          </a:xfrm>
          <a:prstGeom prst="chevron">
            <a:avLst>
              <a:gd name="adj" fmla="val 2596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③営業プレゼン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スライド制作</a:t>
            </a:r>
          </a:p>
        </p:txBody>
      </p:sp>
      <p:sp>
        <p:nvSpPr>
          <p:cNvPr id="155" name="右大かっこ 154"/>
          <p:cNvSpPr/>
          <p:nvPr/>
        </p:nvSpPr>
        <p:spPr>
          <a:xfrm>
            <a:off x="7530715" y="4817996"/>
            <a:ext cx="196850" cy="717550"/>
          </a:xfrm>
          <a:prstGeom prst="rightBracket">
            <a:avLst>
              <a:gd name="adj" fmla="val 0"/>
            </a:avLst>
          </a:prstGeom>
          <a:ln w="285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746615" y="4943408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2014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3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使用開始</a:t>
            </a:r>
          </a:p>
        </p:txBody>
      </p:sp>
      <p:sp>
        <p:nvSpPr>
          <p:cNvPr id="157" name="テキスト ボックス 89"/>
          <p:cNvSpPr txBox="1">
            <a:spLocks noChangeArrowheads="1"/>
          </p:cNvSpPr>
          <p:nvPr/>
        </p:nvSpPr>
        <p:spPr bwMode="auto">
          <a:xfrm>
            <a:off x="5759065" y="5406958"/>
            <a:ext cx="1766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売りたい商品をピックアップし、</a:t>
            </a:r>
          </a:p>
          <a:p>
            <a:r>
              <a:rPr lang="ja-JP" altLang="en-US" sz="900"/>
              <a:t>営業用のプレゼンスライドを制作</a:t>
            </a:r>
          </a:p>
        </p:txBody>
      </p:sp>
      <p:cxnSp>
        <p:nvCxnSpPr>
          <p:cNvPr id="158" name="直線矢印コネクタ 157"/>
          <p:cNvCxnSpPr/>
          <p:nvPr/>
        </p:nvCxnSpPr>
        <p:spPr>
          <a:xfrm>
            <a:off x="9067415" y="5176771"/>
            <a:ext cx="1104900" cy="0"/>
          </a:xfrm>
          <a:prstGeom prst="straightConnector1">
            <a:avLst/>
          </a:prstGeom>
          <a:ln w="19050">
            <a:solidFill>
              <a:srgbClr val="CC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>
          <a:xfrm>
            <a:off x="8959465" y="5195821"/>
            <a:ext cx="1314450" cy="508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以降、パワーポイントの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運用～活用を定期的に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コンサルティング</a:t>
            </a:r>
          </a:p>
        </p:txBody>
      </p:sp>
      <p:sp>
        <p:nvSpPr>
          <p:cNvPr id="160" name="テキスト ボックス 92"/>
          <p:cNvSpPr txBox="1">
            <a:spLocks noChangeArrowheads="1"/>
          </p:cNvSpPr>
          <p:nvPr/>
        </p:nvSpPr>
        <p:spPr bwMode="ltGray">
          <a:xfrm>
            <a:off x="538462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</a:t>
            </a:r>
            <a:endParaRPr lang="ja-JP" altLang="en-US" sz="3600"/>
          </a:p>
        </p:txBody>
      </p:sp>
      <p:sp>
        <p:nvSpPr>
          <p:cNvPr id="161" name="テキスト ボックス 93"/>
          <p:cNvSpPr txBox="1">
            <a:spLocks noChangeArrowheads="1"/>
          </p:cNvSpPr>
          <p:nvPr/>
        </p:nvSpPr>
        <p:spPr bwMode="ltGray">
          <a:xfrm>
            <a:off x="6740353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2</a:t>
            </a:r>
            <a:endParaRPr lang="ja-JP" altLang="en-US" sz="3600"/>
          </a:p>
        </p:txBody>
      </p:sp>
      <p:sp>
        <p:nvSpPr>
          <p:cNvPr id="162" name="テキスト ボックス 94"/>
          <p:cNvSpPr txBox="1">
            <a:spLocks noChangeArrowheads="1"/>
          </p:cNvSpPr>
          <p:nvPr/>
        </p:nvSpPr>
        <p:spPr bwMode="ltGray">
          <a:xfrm>
            <a:off x="809607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3</a:t>
            </a:r>
            <a:endParaRPr lang="ja-JP" altLang="en-US" sz="3600"/>
          </a:p>
        </p:txBody>
      </p:sp>
      <p:sp>
        <p:nvSpPr>
          <p:cNvPr id="163" name="テキスト ボックス 95"/>
          <p:cNvSpPr txBox="1">
            <a:spLocks noChangeArrowheads="1"/>
          </p:cNvSpPr>
          <p:nvPr/>
        </p:nvSpPr>
        <p:spPr bwMode="ltGray">
          <a:xfrm>
            <a:off x="9451803" y="4152833"/>
            <a:ext cx="4154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4</a:t>
            </a:r>
            <a:endParaRPr lang="ja-JP" altLang="en-US" sz="360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7163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 bwMode="gray"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/>
          <p:cNvGrpSpPr/>
          <p:nvPr/>
        </p:nvGrpSpPr>
        <p:grpSpPr bwMode="gray"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 bwMode="gray"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gray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gray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gray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gray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gray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gray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gray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gray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gray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gray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gray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gray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gray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gray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gray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gray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gray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gray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gray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 bwMode="gray"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広報／ブランディング活用</a:t>
            </a:r>
          </a:p>
        </p:txBody>
      </p:sp>
      <p:sp>
        <p:nvSpPr>
          <p:cNvPr id="164" name="テキスト ボックス 163"/>
          <p:cNvSpPr txBox="1"/>
          <p:nvPr/>
        </p:nvSpPr>
        <p:spPr bwMode="gray">
          <a:xfrm>
            <a:off x="3666112" y="2609808"/>
            <a:ext cx="674255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lt"/>
                <a:ea typeface="+mj-ea"/>
              </a:rPr>
              <a:t>プレゼン</a:t>
            </a:r>
            <a:r>
              <a:rPr lang="ja-JP" altLang="en-US" sz="2400">
                <a:latin typeface="+mj-lt"/>
                <a:ea typeface="+mj-ea"/>
              </a:rPr>
              <a:t>を</a:t>
            </a:r>
            <a:r>
              <a:rPr lang="ja-JP" altLang="en-US" sz="3200">
                <a:solidFill>
                  <a:srgbClr val="CC0000"/>
                </a:solidFill>
                <a:latin typeface="+mj-lt"/>
                <a:ea typeface="+mj-ea"/>
              </a:rPr>
              <a:t>企業ブランディング</a:t>
            </a:r>
            <a:r>
              <a:rPr lang="ja-JP" altLang="en-US" sz="2400">
                <a:latin typeface="+mj-lt"/>
                <a:ea typeface="+mj-ea"/>
              </a:rPr>
              <a:t>に</a:t>
            </a:r>
            <a:r>
              <a:rPr lang="ja-JP" altLang="en-US" sz="3200">
                <a:latin typeface="+mj-lt"/>
                <a:ea typeface="+mj-ea"/>
              </a:rPr>
              <a:t>活かす</a:t>
            </a:r>
          </a:p>
        </p:txBody>
      </p:sp>
      <p:sp>
        <p:nvSpPr>
          <p:cNvPr id="165" name="二等辺三角形 164"/>
          <p:cNvSpPr/>
          <p:nvPr/>
        </p:nvSpPr>
        <p:spPr bwMode="gray">
          <a:xfrm flipV="1">
            <a:off x="5312569" y="4008438"/>
            <a:ext cx="3451225" cy="14446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6" name="テキスト ボックス 165"/>
          <p:cNvSpPr txBox="1"/>
          <p:nvPr/>
        </p:nvSpPr>
        <p:spPr bwMode="gray">
          <a:xfrm>
            <a:off x="3920990" y="4187367"/>
            <a:ext cx="62327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プレゼンに力を入れている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→「“伝えること”を大切にしている企業」イメージ</a:t>
            </a:r>
          </a:p>
        </p:txBody>
      </p:sp>
      <p:sp>
        <p:nvSpPr>
          <p:cNvPr id="167" name="テキスト ボックス 166"/>
          <p:cNvSpPr txBox="1"/>
          <p:nvPr/>
        </p:nvSpPr>
        <p:spPr bwMode="gray">
          <a:xfrm>
            <a:off x="4423632" y="3168608"/>
            <a:ext cx="2459038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②会社（事業）案内スライド</a:t>
            </a:r>
          </a:p>
        </p:txBody>
      </p:sp>
      <p:sp>
        <p:nvSpPr>
          <p:cNvPr id="168" name="テキスト ボックス 167"/>
          <p:cNvSpPr txBox="1"/>
          <p:nvPr/>
        </p:nvSpPr>
        <p:spPr bwMode="gray">
          <a:xfrm>
            <a:off x="7155720" y="3168608"/>
            <a:ext cx="216058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69" name="テキスト ボックス 37"/>
          <p:cNvSpPr txBox="1">
            <a:spLocks noChangeArrowheads="1"/>
          </p:cNvSpPr>
          <p:nvPr/>
        </p:nvSpPr>
        <p:spPr bwMode="gray">
          <a:xfrm>
            <a:off x="6811232" y="3168608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cxnSp>
        <p:nvCxnSpPr>
          <p:cNvPr id="170" name="直線コネクタ 169"/>
          <p:cNvCxnSpPr/>
          <p:nvPr/>
        </p:nvCxnSpPr>
        <p:spPr bwMode="gray">
          <a:xfrm>
            <a:off x="3875088" y="3174958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 bwMode="gray">
          <a:xfrm>
            <a:off x="3875088" y="3508333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/>
          <p:cNvSpPr txBox="1"/>
          <p:nvPr/>
        </p:nvSpPr>
        <p:spPr bwMode="gray">
          <a:xfrm>
            <a:off x="5176044" y="3633787"/>
            <a:ext cx="37226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solidFill>
                  <a:srgbClr val="C00000"/>
                </a:solidFill>
                <a:latin typeface="+mn-ea"/>
                <a:ea typeface="+mn-ea"/>
              </a:rPr>
              <a:t>プレゼン資料をしっかりとつくることで</a:t>
            </a:r>
            <a:r>
              <a:rPr lang="en-US" altLang="ja-JP" sz="1600">
                <a:solidFill>
                  <a:srgbClr val="C00000"/>
                </a:solidFill>
                <a:latin typeface="+mn-ea"/>
                <a:ea typeface="+mn-ea"/>
              </a:rPr>
              <a:t>……</a:t>
            </a:r>
            <a:endParaRPr lang="ja-JP" altLang="en-US" sz="160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7" name="テキスト ボックス 36"/>
          <p:cNvSpPr txBox="1"/>
          <p:nvPr/>
        </p:nvSpPr>
        <p:spPr bwMode="gray">
          <a:xfrm>
            <a:off x="7677618" y="257985"/>
            <a:ext cx="2709395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</p:spTree>
    <p:extLst>
      <p:ext uri="{BB962C8B-B14F-4D97-AF65-F5344CB8AC3E}">
        <p14:creationId xmlns:p14="http://schemas.microsoft.com/office/powerpoint/2010/main" val="40534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</TotalTime>
  <Words>687</Words>
  <Application>Microsoft Office PowerPoint</Application>
  <PresentationFormat>ユーザー設定</PresentationFormat>
  <Paragraphs>173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35</cp:revision>
  <dcterms:created xsi:type="dcterms:W3CDTF">2013-09-02T21:23:24Z</dcterms:created>
  <dcterms:modified xsi:type="dcterms:W3CDTF">2014-03-05T07:03:25Z</dcterms:modified>
</cp:coreProperties>
</file>