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0691813" cy="7559675"/>
  <p:notesSz cx="6735763" cy="9866313"/>
  <p:defaultTextStyle>
    <a:defPPr>
      <a:defRPr lang="ja-JP"/>
    </a:defPPr>
    <a:lvl1pPr marL="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24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47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271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695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18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542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966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39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158" userDrawn="1">
          <p15:clr>
            <a:srgbClr val="A4A3A4"/>
          </p15:clr>
        </p15:guide>
        <p15:guide id="3" orient="horz" pos="4603" userDrawn="1">
          <p15:clr>
            <a:srgbClr val="A4A3A4"/>
          </p15:clr>
        </p15:guide>
        <p15:guide id="4" orient="horz" pos="1655" userDrawn="1">
          <p15:clr>
            <a:srgbClr val="A4A3A4"/>
          </p15:clr>
        </p15:guide>
        <p15:guide id="5" orient="horz" pos="310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193" userDrawn="1">
          <p15:clr>
            <a:srgbClr val="A4A3A4"/>
          </p15:clr>
        </p15:guide>
        <p15:guide id="8" pos="6542" userDrawn="1">
          <p15:clr>
            <a:srgbClr val="A4A3A4"/>
          </p15:clr>
        </p15:guide>
        <p15:guide id="9" pos="1100" userDrawn="1">
          <p15:clr>
            <a:srgbClr val="A4A3A4"/>
          </p15:clr>
        </p15:guide>
        <p15:guide id="10" pos="2915" userDrawn="1">
          <p15:clr>
            <a:srgbClr val="A4A3A4"/>
          </p15:clr>
        </p15:guide>
        <p15:guide id="11" pos="4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10"/>
    <a:srgbClr val="A40000"/>
    <a:srgbClr val="00CCFF"/>
    <a:srgbClr val="FF6600"/>
    <a:srgbClr val="33CC33"/>
    <a:srgbClr val="009900"/>
    <a:srgbClr val="99FF99"/>
    <a:srgbClr val="3F6EA7"/>
    <a:srgbClr val="006699"/>
    <a:srgbClr val="42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218" y="114"/>
      </p:cViewPr>
      <p:guideLst>
        <p:guide orient="horz" pos="2381"/>
        <p:guide orient="horz" pos="158"/>
        <p:guide orient="horz" pos="4603"/>
        <p:guide orient="horz" pos="1655"/>
        <p:guide orient="horz" pos="3106"/>
        <p:guide pos="3368"/>
        <p:guide pos="193"/>
        <p:guide pos="6542"/>
        <p:guide pos="1100"/>
        <p:guide pos="2915"/>
        <p:guide pos="4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8400"/>
            <a:ext cx="9088041" cy="162043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3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20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5766" y="334236"/>
            <a:ext cx="2812171" cy="711169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546" y="334236"/>
            <a:ext cx="8262024" cy="711169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76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6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6"/>
          </a:xfrm>
        </p:spPr>
        <p:txBody>
          <a:bodyPr anchor="t"/>
          <a:lstStyle>
            <a:lvl1pPr algn="l">
              <a:defRPr sz="459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13"/>
            <a:ext cx="9088041" cy="165367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2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546" y="1944167"/>
            <a:ext cx="5537096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0840" y="1944167"/>
            <a:ext cx="5537097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0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1" y="300988"/>
            <a:ext cx="5977021" cy="645197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1581933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83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99"/>
            </a:lvl1pPr>
            <a:lvl2pPr marL="521424" indent="0">
              <a:buNone/>
              <a:defRPr sz="3199"/>
            </a:lvl2pPr>
            <a:lvl3pPr marL="1042847" indent="0">
              <a:buNone/>
              <a:defRPr sz="2699"/>
            </a:lvl3pPr>
            <a:lvl4pPr marL="1564271" indent="0">
              <a:buNone/>
              <a:defRPr sz="2300"/>
            </a:lvl4pPr>
            <a:lvl5pPr marL="2085695" indent="0">
              <a:buNone/>
              <a:defRPr sz="2300"/>
            </a:lvl5pPr>
            <a:lvl6pPr marL="2607118" indent="0">
              <a:buNone/>
              <a:defRPr sz="2300"/>
            </a:lvl6pPr>
            <a:lvl7pPr marL="3128542" indent="0">
              <a:buNone/>
              <a:defRPr sz="2300"/>
            </a:lvl7pPr>
            <a:lvl8pPr marL="3649966" indent="0">
              <a:buNone/>
              <a:defRPr sz="2300"/>
            </a:lvl8pPr>
            <a:lvl9pPr marL="4171390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2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4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4"/>
            <a:ext cx="9622632" cy="4989036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0"/>
            <a:ext cx="3385740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47" rtl="0" eaLnBrk="1" latinLnBrk="0" hangingPunct="1">
        <a:spcBef>
          <a:spcPct val="0"/>
        </a:spcBef>
        <a:buNone/>
        <a:defRPr kumimoji="1" sz="4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68" indent="-391068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3699" kern="1200">
          <a:solidFill>
            <a:schemeClr val="tx1"/>
          </a:solidFill>
          <a:latin typeface="+mn-lt"/>
          <a:ea typeface="+mn-ea"/>
          <a:cs typeface="+mn-cs"/>
        </a:defRPr>
      </a:lvl1pPr>
      <a:lvl2pPr marL="847314" indent="-325890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303559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699" kern="1200">
          <a:solidFill>
            <a:schemeClr val="tx1"/>
          </a:solidFill>
          <a:latin typeface="+mn-lt"/>
          <a:ea typeface="+mn-ea"/>
          <a:cs typeface="+mn-cs"/>
        </a:defRPr>
      </a:lvl3pPr>
      <a:lvl4pPr marL="1824983" indent="-260712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07" indent="-260712" algn="l" defTabSz="1042847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30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54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678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01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4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47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71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695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18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42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66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39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 bwMode="gray">
          <a:xfrm>
            <a:off x="306652" y="6875607"/>
            <a:ext cx="10078510" cy="431709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4" name="正方形/長方形 73"/>
          <p:cNvSpPr/>
          <p:nvPr/>
        </p:nvSpPr>
        <p:spPr bwMode="gray">
          <a:xfrm>
            <a:off x="306652" y="240956"/>
            <a:ext cx="10078510" cy="647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6" name="タイトル 6"/>
          <p:cNvSpPr txBox="1">
            <a:spLocks/>
          </p:cNvSpPr>
          <p:nvPr/>
        </p:nvSpPr>
        <p:spPr bwMode="gray">
          <a:xfrm>
            <a:off x="1746811" y="414214"/>
            <a:ext cx="1848874" cy="474634"/>
          </a:xfrm>
          <a:prstGeom prst="rect">
            <a:avLst/>
          </a:prstGeom>
        </p:spPr>
        <p:txBody>
          <a:bodyPr vert="horz" wrap="none" lIns="104284" tIns="52142" rIns="104284" bIns="52142" rtlCol="0" anchor="ctr">
            <a:sp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現状のリスク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9" name="グループ化 38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40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63" name="テキスト ボックス 62"/>
          <p:cNvSpPr txBox="1"/>
          <p:nvPr/>
        </p:nvSpPr>
        <p:spPr bwMode="ltGray">
          <a:xfrm>
            <a:off x="1746811" y="886526"/>
            <a:ext cx="81451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smtClean="0">
                <a:latin typeface="+mj-lt"/>
                <a:ea typeface="+mj-ea"/>
              </a:rPr>
              <a:t>御社のパワーポイントには、こんな</a:t>
            </a:r>
            <a:r>
              <a:rPr lang="ja-JP" altLang="en-US" sz="2800" smtClean="0">
                <a:solidFill>
                  <a:srgbClr val="DF0010"/>
                </a:solidFill>
                <a:latin typeface="+mj-lt"/>
                <a:ea typeface="+mj-ea"/>
              </a:rPr>
              <a:t>危険</a:t>
            </a:r>
            <a:r>
              <a:rPr lang="ja-JP" altLang="en-US" sz="2800" smtClean="0">
                <a:latin typeface="+mj-lt"/>
                <a:ea typeface="+mj-ea"/>
              </a:rPr>
              <a:t>が潜んでいます</a:t>
            </a:r>
            <a:endParaRPr lang="ja-JP" altLang="en-US" sz="2800">
              <a:latin typeface="+mj-lt"/>
              <a:ea typeface="+mj-ea"/>
            </a:endParaRPr>
          </a:p>
        </p:txBody>
      </p:sp>
      <p:grpSp>
        <p:nvGrpSpPr>
          <p:cNvPr id="45" name="グループ化 44"/>
          <p:cNvGrpSpPr/>
          <p:nvPr/>
        </p:nvGrpSpPr>
        <p:grpSpPr bwMode="gray"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54" name="フリーフォーム 7"/>
            <p:cNvSpPr>
              <a:spLocks/>
            </p:cNvSpPr>
            <p:nvPr/>
          </p:nvSpPr>
          <p:spPr bwMode="gray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4" name="フリーフォーム 8"/>
            <p:cNvSpPr>
              <a:spLocks/>
            </p:cNvSpPr>
            <p:nvPr/>
          </p:nvSpPr>
          <p:spPr bwMode="gray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gray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12" name="スライド番号プレースホルダー 5"/>
          <p:cNvSpPr txBox="1">
            <a:spLocks/>
          </p:cNvSpPr>
          <p:nvPr/>
        </p:nvSpPr>
        <p:spPr bwMode="gray"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1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45"/>
          <p:cNvSpPr>
            <a:spLocks noChangeArrowheads="1"/>
          </p:cNvSpPr>
          <p:nvPr/>
        </p:nvSpPr>
        <p:spPr bwMode="gray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  <p:sp>
        <p:nvSpPr>
          <p:cNvPr id="67" name="正方形/長方形 66"/>
          <p:cNvSpPr/>
          <p:nvPr/>
        </p:nvSpPr>
        <p:spPr bwMode="gray">
          <a:xfrm>
            <a:off x="2487572" y="2627313"/>
            <a:ext cx="7861447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4400">
                <a:solidFill>
                  <a:srgbClr val="CC0000"/>
                </a:solidFill>
                <a:latin typeface="+mj-ea"/>
                <a:ea typeface="+mj-ea"/>
              </a:rPr>
              <a:t>を破壊</a:t>
            </a:r>
            <a:r>
              <a:rPr lang="ja-JP" altLang="en-US" sz="4400" smtClean="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  <a:endParaRPr lang="ja-JP" altLang="en-US" sz="440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86" name="グループ化 1080"/>
          <p:cNvGrpSpPr>
            <a:grpSpLocks/>
          </p:cNvGrpSpPr>
          <p:nvPr/>
        </p:nvGrpSpPr>
        <p:grpSpPr bwMode="ltGray">
          <a:xfrm>
            <a:off x="1759716" y="2693881"/>
            <a:ext cx="676275" cy="676275"/>
            <a:chOff x="395288" y="2081213"/>
            <a:chExt cx="642937" cy="642937"/>
          </a:xfrm>
        </p:grpSpPr>
        <p:sp>
          <p:nvSpPr>
            <p:cNvPr id="87" name="AutoShape 61"/>
            <p:cNvSpPr>
              <a:spLocks noChangeAspect="1" noChangeArrowheads="1" noTextEdit="1"/>
            </p:cNvSpPr>
            <p:nvPr/>
          </p:nvSpPr>
          <p:spPr bwMode="ltGray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Freeform 63"/>
            <p:cNvSpPr>
              <a:spLocks/>
            </p:cNvSpPr>
            <p:nvPr/>
          </p:nvSpPr>
          <p:spPr bwMode="ltGray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Freeform 64"/>
            <p:cNvSpPr>
              <a:spLocks/>
            </p:cNvSpPr>
            <p:nvPr/>
          </p:nvSpPr>
          <p:spPr bwMode="ltGray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Freeform 65"/>
            <p:cNvSpPr>
              <a:spLocks/>
            </p:cNvSpPr>
            <p:nvPr/>
          </p:nvSpPr>
          <p:spPr bwMode="ltGray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Freeform 66"/>
            <p:cNvSpPr>
              <a:spLocks/>
            </p:cNvSpPr>
            <p:nvPr/>
          </p:nvSpPr>
          <p:spPr bwMode="ltGray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Freeform 67"/>
            <p:cNvSpPr>
              <a:spLocks/>
            </p:cNvSpPr>
            <p:nvPr/>
          </p:nvSpPr>
          <p:spPr bwMode="ltGray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Freeform 68"/>
            <p:cNvSpPr>
              <a:spLocks/>
            </p:cNvSpPr>
            <p:nvPr/>
          </p:nvSpPr>
          <p:spPr bwMode="ltGray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69"/>
            <p:cNvSpPr>
              <a:spLocks/>
            </p:cNvSpPr>
            <p:nvPr/>
          </p:nvSpPr>
          <p:spPr bwMode="ltGray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Freeform 70"/>
            <p:cNvSpPr>
              <a:spLocks/>
            </p:cNvSpPr>
            <p:nvPr/>
          </p:nvSpPr>
          <p:spPr bwMode="ltGray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71"/>
            <p:cNvSpPr>
              <a:spLocks/>
            </p:cNvSpPr>
            <p:nvPr/>
          </p:nvSpPr>
          <p:spPr bwMode="ltGray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72"/>
            <p:cNvSpPr>
              <a:spLocks/>
            </p:cNvSpPr>
            <p:nvPr/>
          </p:nvSpPr>
          <p:spPr bwMode="ltGray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Freeform 73"/>
            <p:cNvSpPr>
              <a:spLocks/>
            </p:cNvSpPr>
            <p:nvPr/>
          </p:nvSpPr>
          <p:spPr bwMode="ltGray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74"/>
            <p:cNvSpPr>
              <a:spLocks/>
            </p:cNvSpPr>
            <p:nvPr/>
          </p:nvSpPr>
          <p:spPr bwMode="ltGray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0" name="テキスト ボックス 102"/>
          <p:cNvSpPr txBox="1">
            <a:spLocks noChangeArrowheads="1"/>
          </p:cNvSpPr>
          <p:nvPr/>
        </p:nvSpPr>
        <p:spPr bwMode="gray">
          <a:xfrm>
            <a:off x="1759716" y="3481062"/>
            <a:ext cx="8625444" cy="164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3" spcCol="360000">
            <a:no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でも、パワーポイントはいかがでしょう？　社内で片手間につくっていませんか？　それが社外の目</a:t>
            </a:r>
            <a:r>
              <a:rPr lang="ja-JP" altLang="en-US" sz="1000" smtClean="0">
                <a:latin typeface="+mj-lt"/>
                <a:ea typeface="+mn-ea"/>
              </a:rPr>
              <a:t>に触れる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</a:t>
            </a:r>
            <a:r>
              <a:rPr lang="ja-JP" altLang="en-US" sz="1000" smtClean="0">
                <a:latin typeface="+mj-lt"/>
                <a:ea typeface="+mn-ea"/>
              </a:rPr>
              <a:t>。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まちまち</a:t>
            </a:r>
            <a:r>
              <a:rPr lang="ja-JP" altLang="en-US" sz="1000">
                <a:latin typeface="+mj-lt"/>
                <a:ea typeface="+mn-ea"/>
              </a:rPr>
              <a:t>なデザインのパワーポイントによって、</a:t>
            </a:r>
            <a:r>
              <a:rPr lang="ja-JP" altLang="en-US" sz="1000" spc="-60">
                <a:latin typeface="+mj-lt"/>
                <a:ea typeface="+mn-ea"/>
              </a:rPr>
              <a:t>大切なブランドが一瞬にして破壊されてしまうのです</a:t>
            </a:r>
            <a:r>
              <a:rPr lang="ja-JP" altLang="en-US" sz="1000" spc="-60" smtClean="0">
                <a:latin typeface="+mj-lt"/>
                <a:ea typeface="+mn-ea"/>
              </a:rPr>
              <a:t>。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0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/>
              <a:t>会社</a:t>
            </a:r>
            <a:r>
              <a:rPr lang="ja-JP" altLang="en-US" sz="1000"/>
              <a:t>の取り組みや事業プロジェクト、商品・サービス</a:t>
            </a:r>
            <a:r>
              <a:rPr lang="en-US" altLang="ja-JP" sz="1000"/>
              <a:t>etc…</a:t>
            </a:r>
            <a:r>
              <a:rPr lang="ja-JP" altLang="en-US" sz="1000"/>
              <a:t>　それらが真に優れたものであっても、“伝え方”によってはまったく良さを感じてもらえなくなります。本来発揮できるはずのチカラさえ台無しになるのです。良さを知ってもらうはずのパワーポイントが、逆に相手を苛立たせ、損失の原因になるとしたら</a:t>
            </a:r>
            <a:r>
              <a:rPr lang="en-US" altLang="ja-JP" sz="1000"/>
              <a:t>――</a:t>
            </a:r>
            <a:r>
              <a:rPr lang="ja-JP" altLang="en-US" sz="1000"/>
              <a:t>。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お手元のパワーポイント資料は、すっきりと気持ちよく伝わるものになっていますか</a:t>
            </a:r>
            <a:r>
              <a:rPr lang="ja-JP" altLang="en-US" sz="1000" smtClean="0"/>
              <a:t>？</a:t>
            </a:r>
            <a:endParaRPr lang="en-US" altLang="ja-JP" sz="100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0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/>
              <a:t>文字</a:t>
            </a:r>
            <a:r>
              <a:rPr lang="ja-JP" altLang="en-US" sz="1000"/>
              <a:t>がつまったスライド、しかも小さくて読めない。そんなプレゼンを受けた経験はありませんか？　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見えないプレゼンは“伝わり度ゼロ”です。プレゼンをする人もされる人も、まったく無駄な時間を過ごすことになります。一方、しっかりと伝わるプレゼンには、企画力やデザイン力、表現の工夫が必要です。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が、それは時間のかかるものでもあります。仕事の時間、</a:t>
            </a:r>
            <a:r>
              <a:rPr lang="ja-JP" altLang="en-US" sz="1000" spc="-50"/>
              <a:t>パワーポイントに奪われていませんか</a:t>
            </a:r>
            <a:r>
              <a:rPr lang="ja-JP" altLang="en-US" sz="1000" spc="-50" smtClean="0"/>
              <a:t>？</a:t>
            </a:r>
            <a:endParaRPr lang="ja-JP" altLang="en-US" sz="1000" spc="-50"/>
          </a:p>
        </p:txBody>
      </p:sp>
    </p:spTree>
    <p:extLst>
      <p:ext uri="{BB962C8B-B14F-4D97-AF65-F5344CB8AC3E}">
        <p14:creationId xmlns:p14="http://schemas.microsoft.com/office/powerpoint/2010/main" val="40334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53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kawai</dc:creator>
  <cp:lastModifiedBy>hiroyuki Kawai</cp:lastModifiedBy>
  <cp:revision>72</cp:revision>
  <cp:lastPrinted>2012-02-28T01:15:59Z</cp:lastPrinted>
  <dcterms:created xsi:type="dcterms:W3CDTF">2012-02-27T00:58:53Z</dcterms:created>
  <dcterms:modified xsi:type="dcterms:W3CDTF">2014-03-05T01:07:14Z</dcterms:modified>
</cp:coreProperties>
</file>